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74" r:id="rId4"/>
    <p:sldId id="275" r:id="rId5"/>
    <p:sldId id="276" r:id="rId6"/>
    <p:sldId id="278" r:id="rId7"/>
    <p:sldId id="279" r:id="rId8"/>
    <p:sldId id="285" r:id="rId9"/>
    <p:sldId id="288" r:id="rId10"/>
    <p:sldId id="280" r:id="rId11"/>
    <p:sldId id="282" r:id="rId12"/>
    <p:sldId id="286" r:id="rId13"/>
    <p:sldId id="287" r:id="rId14"/>
    <p:sldId id="289" r:id="rId15"/>
    <p:sldId id="28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68" d="100"/>
          <a:sy n="68" d="100"/>
        </p:scale>
        <p:origin x="-1410" y="-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7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947630"/>
            <a:ext cx="8738421" cy="3201450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0070C0"/>
                </a:solidFill>
                <a:latin typeface="Arial Black" panose="020B0A04020102020204" pitchFamily="34" charset="0"/>
              </a:rPr>
              <a:t>«Поисково-исследовательская </a:t>
            </a:r>
            <a:r>
              <a:rPr lang="ru-RU" sz="4000" dirty="0">
                <a:solidFill>
                  <a:srgbClr val="0070C0"/>
                </a:solidFill>
                <a:latin typeface="Arial Black" panose="020B0A04020102020204" pitchFamily="34" charset="0"/>
              </a:rPr>
              <a:t>деятельность детей дошкольного возраста»</a:t>
            </a:r>
            <a:endParaRPr lang="ru-RU" sz="4000" i="1" dirty="0">
              <a:solidFill>
                <a:srgbClr val="0070C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4797152"/>
            <a:ext cx="5400600" cy="1800200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Воспитатель: </a:t>
            </a:r>
          </a:p>
          <a:p>
            <a:r>
              <a:rPr lang="ru-RU" dirty="0" err="1" smtClean="0">
                <a:solidFill>
                  <a:srgbClr val="FF0000"/>
                </a:solidFill>
              </a:rPr>
              <a:t>Ганшу</a:t>
            </a:r>
            <a:r>
              <a:rPr lang="ru-RU" dirty="0" smtClean="0">
                <a:solidFill>
                  <a:srgbClr val="FF0000"/>
                </a:solidFill>
              </a:rPr>
              <a:t> Татьяна Викторовна 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9" name="Picture 5" descr="http://www.province.ru/yaroslavl/media/k2/items/cache/dd34e32172fe0202ef287e574244e1d2_XL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33899"/>
            <a:ext cx="3333750" cy="2324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95536" y="116633"/>
            <a:ext cx="856895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solidFill>
                  <a:srgbClr val="7030A0"/>
                </a:solidFill>
              </a:rPr>
              <a:t>МБДОУ общеразвивающего вида  детский сад «Солнышко</a:t>
            </a:r>
            <a:r>
              <a:rPr lang="ru-RU" sz="2400" dirty="0" smtClean="0">
                <a:solidFill>
                  <a:srgbClr val="7030A0"/>
                </a:solidFill>
              </a:rPr>
              <a:t>» </a:t>
            </a:r>
            <a:r>
              <a:rPr lang="ru-RU" sz="2400" dirty="0" err="1" smtClean="0">
                <a:solidFill>
                  <a:srgbClr val="7030A0"/>
                </a:solidFill>
              </a:rPr>
              <a:t>п.Савинский</a:t>
            </a:r>
            <a:endParaRPr lang="ru-RU" sz="24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85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114800" cy="113813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/>
                </a:solidFill>
                <a:cs typeface="Aharoni" panose="02010803020104030203" pitchFamily="2" charset="-79"/>
              </a:rPr>
              <a:t>Опыты с Водой</a:t>
            </a:r>
            <a:endParaRPr lang="ru-RU" sz="4000" b="1" dirty="0">
              <a:solidFill>
                <a:schemeClr val="tx2"/>
              </a:solidFill>
              <a:cs typeface="Aharoni" panose="02010803020104030203" pitchFamily="2" charset="-79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8024" y="476672"/>
            <a:ext cx="3707904" cy="2471936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2276872"/>
            <a:ext cx="5076056" cy="3384037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8402" y="3591102"/>
            <a:ext cx="2754054" cy="1836036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413373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</a:rPr>
              <a:t>Эксперименты с воздухом</a:t>
            </a:r>
            <a:endParaRPr lang="ru-RU" b="1" dirty="0">
              <a:solidFill>
                <a:schemeClr val="tx2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484784"/>
            <a:ext cx="3996444" cy="2664296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645024"/>
            <a:ext cx="3707904" cy="2471936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18847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88640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НОД по ОО «Познание»</a:t>
            </a:r>
          </a:p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тема: «Свойства снега и льда»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858" y="1412776"/>
            <a:ext cx="4463988" cy="2975992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429000"/>
            <a:ext cx="4572000" cy="3048000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919287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827584" y="404664"/>
            <a:ext cx="7704856" cy="127444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Работа с родителями:</a:t>
            </a:r>
          </a:p>
          <a:p>
            <a:pPr algn="ctr"/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 анкетирование, беседы, консультации,</a:t>
            </a:r>
          </a:p>
          <a:p>
            <a:pPr algn="ctr"/>
            <a:r>
              <a:rPr lang="ru-RU" sz="2400" dirty="0">
                <a:ln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с</a:t>
            </a:r>
            <a:r>
              <a:rPr lang="ru-RU" sz="2400" dirty="0" smtClean="0">
                <a:ln>
                  <a:solidFill>
                    <a:schemeClr val="tx1"/>
                  </a:solidFill>
                </a:ln>
                <a:solidFill>
                  <a:schemeClr val="tx2">
                    <a:lumMod val="50000"/>
                  </a:schemeClr>
                </a:solidFill>
              </a:rPr>
              <a:t>оздание проектов совместно с детьми.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995403"/>
            <a:ext cx="2915816" cy="1943877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16624" y="2054897"/>
            <a:ext cx="2915816" cy="1943877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15816" y="4509119"/>
            <a:ext cx="3131840" cy="2087893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3119119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3717032"/>
            <a:ext cx="4176464" cy="29575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692696"/>
            <a:ext cx="3992635" cy="2835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260648"/>
            <a:ext cx="446449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Проекты родителей вместе с детьми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«Любимое дерево нашей семьи»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«Стекло»</a:t>
            </a:r>
          </a:p>
          <a:p>
            <a:pPr algn="ctr"/>
            <a:r>
              <a:rPr lang="ru-RU" sz="2800" b="1" dirty="0" smtClean="0">
                <a:solidFill>
                  <a:schemeClr val="tx2"/>
                </a:solidFill>
              </a:rPr>
              <a:t>«Что у нас под ногами»</a:t>
            </a:r>
            <a:endParaRPr lang="ru-RU" sz="28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2232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</a:rPr>
              <a:t>Ожидаемые результаты</a:t>
            </a:r>
            <a:endParaRPr lang="ru-RU" sz="3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0034" y="1500174"/>
            <a:ext cx="80010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У детей сформированы умения и навыки приобретать знания об окружающем мире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Имеют представления о физических свойствах окружающего мира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Проявляют познавательную активность и ищут причинно – следственные связи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Совершают элементарные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</a:rPr>
              <a:t>поисковые действия: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видят проблему, задают вопросы, формулируют гипотезу, дают определения понятий, классифицируют, наблюдают, делают выводы. Доказывают и защищают свои идеи.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Сформированы умения самостоятельно проводить </a:t>
            </a:r>
            <a:r>
              <a:rPr lang="ru-RU" b="1" dirty="0" err="1">
                <a:solidFill>
                  <a:prstClr val="black"/>
                </a:solidFill>
                <a:latin typeface="Times New Roman" pitchFamily="18" charset="0"/>
              </a:rPr>
              <a:t>поисково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 – исследовательскую работу.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Имеют представления о влиянии природных условий на развитие растений, животных, людей.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Обнаруживают готовность к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</a:rPr>
              <a:t>решению 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проблемных 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</a:rPr>
              <a:t>задач.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Систематизированы элементарные знания детей о Космосе, солнечной системе</a:t>
            </a:r>
          </a:p>
          <a:p>
            <a:pPr marL="342900" lvl="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ru-RU" b="1" dirty="0">
                <a:solidFill>
                  <a:prstClr val="black"/>
                </a:solidFill>
                <a:latin typeface="Times New Roman" pitchFamily="18" charset="0"/>
              </a:rPr>
              <a:t>Радуются от собственных открытий, интересуются неизвестным, стремятся к самостоятельности</a:t>
            </a:r>
            <a:r>
              <a:rPr lang="ru-RU" b="1" dirty="0" smtClean="0">
                <a:solidFill>
                  <a:prstClr val="black"/>
                </a:solidFill>
                <a:latin typeface="Times New Roman" pitchFamily="18" charset="0"/>
              </a:rPr>
              <a:t>.</a:t>
            </a:r>
            <a:endParaRPr lang="ru-RU" b="1" dirty="0">
              <a:solidFill>
                <a:prstClr val="black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8383627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-2475656"/>
            <a:ext cx="864096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050" dirty="0" smtClean="0"/>
              <a:t>23</a:t>
            </a:r>
            <a:endParaRPr lang="ru-RU" sz="105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60648"/>
            <a:ext cx="8964488" cy="23698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400" b="1" i="1" dirty="0">
                <a:solidFill>
                  <a:schemeClr val="tx2">
                    <a:lumMod val="75000"/>
                  </a:schemeClr>
                </a:solidFill>
              </a:rPr>
              <a:t>«Люди, научившиеся … наблюдениям и опытам, приобретают способность сами ставить вопросы и получать на них фактические ответы, оказываясь на более высоком умственном и нравственном уровне в сравнении с теми, кто такой школы не прошёл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algn="r"/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i="1" dirty="0">
                <a:solidFill>
                  <a:schemeClr val="tx2">
                    <a:lumMod val="75000"/>
                  </a:schemeClr>
                </a:solidFill>
              </a:rPr>
              <a:t>К.Е. Тимирязев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-14347" y="2967335"/>
            <a:ext cx="917270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Спасибо за внимание!</a:t>
            </a:r>
            <a:endParaRPr lang="ru-RU" sz="6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1118" y="4437112"/>
            <a:ext cx="2683019" cy="1944216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548431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11560" y="620688"/>
            <a:ext cx="8208912" cy="46474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dirty="0">
                <a:solidFill>
                  <a:srgbClr val="7030A0"/>
                </a:solidFill>
              </a:rPr>
              <a:t>Расскажи – и я забуду</a:t>
            </a:r>
            <a:r>
              <a:rPr lang="ru-RU" sz="5400" dirty="0" smtClean="0">
                <a:solidFill>
                  <a:srgbClr val="7030A0"/>
                </a:solidFill>
              </a:rPr>
              <a:t>,</a:t>
            </a:r>
          </a:p>
          <a:p>
            <a:pPr algn="ctr"/>
            <a:r>
              <a:rPr lang="ru-RU" sz="5400" dirty="0" smtClean="0">
                <a:solidFill>
                  <a:srgbClr val="7030A0"/>
                </a:solidFill>
              </a:rPr>
              <a:t> </a:t>
            </a:r>
            <a:r>
              <a:rPr lang="ru-RU" sz="5400" dirty="0">
                <a:solidFill>
                  <a:srgbClr val="7030A0"/>
                </a:solidFill>
              </a:rPr>
              <a:t>Покажи – и я запомню</a:t>
            </a:r>
            <a:r>
              <a:rPr lang="ru-RU" sz="5400" dirty="0" smtClean="0">
                <a:solidFill>
                  <a:srgbClr val="7030A0"/>
                </a:solidFill>
              </a:rPr>
              <a:t>,</a:t>
            </a:r>
          </a:p>
          <a:p>
            <a:pPr algn="ctr"/>
            <a:r>
              <a:rPr lang="ru-RU" sz="5400" dirty="0" smtClean="0">
                <a:solidFill>
                  <a:srgbClr val="7030A0"/>
                </a:solidFill>
              </a:rPr>
              <a:t> </a:t>
            </a:r>
            <a:r>
              <a:rPr lang="ru-RU" sz="5400" dirty="0">
                <a:solidFill>
                  <a:srgbClr val="7030A0"/>
                </a:solidFill>
              </a:rPr>
              <a:t>Дай попробовать – и я пойму </a:t>
            </a:r>
            <a:endParaRPr lang="ru-RU" sz="5400" dirty="0" smtClean="0">
              <a:solidFill>
                <a:srgbClr val="7030A0"/>
              </a:solidFill>
            </a:endParaRPr>
          </a:p>
          <a:p>
            <a:pPr algn="ctr"/>
            <a:endParaRPr lang="ru-RU" sz="4000" dirty="0"/>
          </a:p>
          <a:p>
            <a:pPr algn="r"/>
            <a:r>
              <a:rPr lang="ru-RU" sz="4000" i="1" dirty="0" smtClean="0"/>
              <a:t>Китайская </a:t>
            </a:r>
            <a:r>
              <a:rPr lang="ru-RU" sz="4000" i="1" dirty="0"/>
              <a:t>пословица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293997"/>
            <a:ext cx="2539566" cy="35333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588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ыноска со стрелкой вниз 1"/>
          <p:cNvSpPr/>
          <p:nvPr/>
        </p:nvSpPr>
        <p:spPr>
          <a:xfrm>
            <a:off x="467544" y="404664"/>
            <a:ext cx="8568952" cy="2808312"/>
          </a:xfrm>
          <a:prstGeom prst="downArrow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По природе своей дети – исследователи.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</a:rPr>
              <a:t>Открыть , изучить, исследовать это первые шаги в неизведанное ,благодаря такой деятельности дети учатся думать, говорить, пробовать, искать, экспериментировать</a:t>
            </a: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3244951"/>
            <a:ext cx="4536504" cy="3024336"/>
          </a:xfrm>
          <a:prstGeom prst="rect">
            <a:avLst/>
          </a:prstGeom>
          <a:ln w="228600" cap="sq" cmpd="thickThin">
            <a:solidFill>
              <a:schemeClr val="tx2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889170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332656"/>
            <a:ext cx="489654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>
                <a:solidFill>
                  <a:schemeClr val="tx2">
                    <a:lumMod val="75000"/>
                  </a:schemeClr>
                </a:solidFill>
              </a:rPr>
              <a:t>Помочь детям в проведении этих исследований.</a:t>
            </a:r>
          </a:p>
        </p:txBody>
      </p:sp>
      <p:sp>
        <p:nvSpPr>
          <p:cNvPr id="3" name="Выноска со стрелкой вправо 2"/>
          <p:cNvSpPr/>
          <p:nvPr/>
        </p:nvSpPr>
        <p:spPr>
          <a:xfrm>
            <a:off x="107504" y="188640"/>
            <a:ext cx="3960440" cy="1296144"/>
          </a:xfrm>
          <a:prstGeom prst="rightArrowCallou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n>
                  <a:solidFill>
                    <a:schemeClr val="tx2">
                      <a:lumMod val="50000"/>
                    </a:schemeClr>
                  </a:solidFill>
                </a:ln>
                <a:solidFill>
                  <a:schemeClr val="tx2"/>
                </a:solidFill>
              </a:rPr>
              <a:t>Задача взрослых</a:t>
            </a:r>
            <a:endParaRPr lang="ru-RU" sz="3200" dirty="0">
              <a:ln>
                <a:solidFill>
                  <a:schemeClr val="tx2">
                    <a:lumMod val="50000"/>
                  </a:schemeClr>
                </a:solidFill>
              </a:ln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1772816"/>
            <a:ext cx="6732240" cy="4488160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48956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805172" y="188640"/>
            <a:ext cx="5159315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формировать познавательную</a:t>
            </a:r>
          </a:p>
          <a:p>
            <a:r>
              <a:rPr lang="ru-RU" sz="2800" dirty="0" smtClean="0"/>
              <a:t>активность , создавать </a:t>
            </a:r>
            <a:r>
              <a:rPr lang="ru-RU" sz="2800" dirty="0"/>
              <a:t>условия для </a:t>
            </a:r>
            <a:r>
              <a:rPr lang="ru-RU" sz="2800" dirty="0" smtClean="0"/>
              <a:t>развития </a:t>
            </a:r>
            <a:r>
              <a:rPr lang="ru-RU" sz="2800" dirty="0"/>
              <a:t>познавательных и </a:t>
            </a:r>
            <a:r>
              <a:rPr lang="ru-RU" sz="2800" dirty="0" smtClean="0"/>
              <a:t>психических </a:t>
            </a:r>
            <a:r>
              <a:rPr lang="ru-RU" sz="2800" dirty="0"/>
              <a:t>процессов дошкольника </a:t>
            </a:r>
            <a:r>
              <a:rPr lang="ru-RU" sz="2800" dirty="0" smtClean="0"/>
              <a:t>       через        </a:t>
            </a:r>
          </a:p>
          <a:p>
            <a:r>
              <a:rPr lang="ru-RU" sz="2800" dirty="0" smtClean="0"/>
              <a:t> </a:t>
            </a:r>
            <a:r>
              <a:rPr lang="ru-RU" sz="2800" dirty="0" err="1"/>
              <a:t>поисково</a:t>
            </a:r>
            <a:r>
              <a:rPr lang="ru-RU" sz="2800" dirty="0"/>
              <a:t> – исследовательскую  деятельность </a:t>
            </a:r>
          </a:p>
        </p:txBody>
      </p:sp>
      <p:sp>
        <p:nvSpPr>
          <p:cNvPr id="3" name="Стрелка вправо с вырезом 2"/>
          <p:cNvSpPr/>
          <p:nvPr/>
        </p:nvSpPr>
        <p:spPr>
          <a:xfrm>
            <a:off x="420797" y="404664"/>
            <a:ext cx="3384376" cy="1348728"/>
          </a:xfrm>
          <a:prstGeom prst="notchedRightArrow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Цель:</a:t>
            </a:r>
            <a:endParaRPr lang="ru-RU" sz="60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9172" y="3429000"/>
            <a:ext cx="4572000" cy="3048000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651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</a:t>
            </a:r>
            <a:r>
              <a:rPr lang="ru-RU" sz="2800" b="1" dirty="0" err="1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поисково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– исследовательской деятельности</a:t>
            </a:r>
            <a:b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(старший дошкольный возраст)</a:t>
            </a:r>
            <a:endParaRPr lang="ru-RU" sz="28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428992" y="1357298"/>
            <a:ext cx="2740898" cy="1268131"/>
          </a:xfrm>
          <a:prstGeom prst="rect">
            <a:avLst/>
          </a:pr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4" name="Прямоугольник 23"/>
          <p:cNvSpPr/>
          <p:nvPr/>
        </p:nvSpPr>
        <p:spPr>
          <a:xfrm>
            <a:off x="3286116" y="1357298"/>
            <a:ext cx="2928958" cy="1268131"/>
          </a:xfrm>
          <a:prstGeom prst="rect">
            <a:avLst/>
          </a:prstGeom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 smtClean="0">
                <a:latin typeface="Times New Roman" pitchFamily="18" charset="0"/>
                <a:cs typeface="Times New Roman" pitchFamily="18" charset="0"/>
              </a:rPr>
              <a:t>Формировать у детей конкретные представления о объектах живой и не живой природы, о человеке, как живого существа.</a:t>
            </a:r>
            <a:endParaRPr lang="ru-RU" sz="16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939402" y="1970235"/>
            <a:ext cx="2299961" cy="1088639"/>
          </a:xfrm>
          <a:prstGeom prst="rect">
            <a:avLst/>
          </a:pr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2" name="Прямоугольник 21"/>
          <p:cNvSpPr/>
          <p:nvPr/>
        </p:nvSpPr>
        <p:spPr>
          <a:xfrm>
            <a:off x="6097215" y="2318511"/>
            <a:ext cx="2689627" cy="1088639"/>
          </a:xfrm>
          <a:prstGeom prst="rect">
            <a:avLst/>
          </a:prstGeom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 smtClean="0">
                <a:latin typeface="Times New Roman" pitchFamily="18" charset="0"/>
                <a:cs typeface="Times New Roman" pitchFamily="18" charset="0"/>
              </a:rPr>
              <a:t>Дать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знания об </a:t>
            </a:r>
            <a:r>
              <a:rPr lang="ru-RU" sz="1600" kern="1200" dirty="0" smtClean="0">
                <a:latin typeface="Times New Roman" pitchFamily="18" charset="0"/>
                <a:cs typeface="Times New Roman" pitchFamily="18" charset="0"/>
              </a:rPr>
              <a:t>особенностях и свойствах воздуха, воды, грунта, различать их состояния.</a:t>
            </a:r>
            <a:endParaRPr lang="ru-RU" sz="16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4000496" y="5072074"/>
            <a:ext cx="2357454" cy="1123279"/>
          </a:xfrm>
          <a:prstGeom prst="rect">
            <a:avLst/>
          </a:pr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0" name="Прямоугольник 19"/>
          <p:cNvSpPr/>
          <p:nvPr/>
        </p:nvSpPr>
        <p:spPr>
          <a:xfrm>
            <a:off x="6286512" y="3571876"/>
            <a:ext cx="2357454" cy="1123279"/>
          </a:xfrm>
          <a:prstGeom prst="rect">
            <a:avLst/>
          </a:prstGeom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 smtClean="0">
                <a:latin typeface="Times New Roman" pitchFamily="18" charset="0"/>
                <a:cs typeface="Times New Roman" pitchFamily="18" charset="0"/>
              </a:rPr>
              <a:t>Расширять представление о том, как образуются ветер, свет, тень.</a:t>
            </a:r>
            <a:endParaRPr lang="ru-RU" sz="16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352550" y="4613445"/>
            <a:ext cx="2743934" cy="1297833"/>
          </a:xfrm>
          <a:prstGeom prst="rect">
            <a:avLst/>
          </a:pr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8" name="Прямоугольник 17"/>
          <p:cNvSpPr/>
          <p:nvPr/>
        </p:nvSpPr>
        <p:spPr>
          <a:xfrm>
            <a:off x="5500694" y="5000636"/>
            <a:ext cx="2743934" cy="1297833"/>
          </a:xfrm>
          <a:prstGeom prst="rect">
            <a:avLst/>
          </a:prstGeom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</a:t>
            </a:r>
            <a:r>
              <a:rPr lang="ru-RU" sz="1600" kern="1200" dirty="0" smtClean="0">
                <a:latin typeface="Times New Roman" pitchFamily="18" charset="0"/>
                <a:cs typeface="Times New Roman" pitchFamily="18" charset="0"/>
              </a:rPr>
              <a:t>азличать составные компоненты земли (песок, глина, камень).    Земля – это среда проживания растений, животных, людей.</a:t>
            </a:r>
            <a:endParaRPr lang="ru-RU" sz="16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215074" y="3643314"/>
            <a:ext cx="2378159" cy="1327397"/>
          </a:xfrm>
          <a:prstGeom prst="rect">
            <a:avLst/>
          </a:pr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6" name="Прямоугольник 15"/>
          <p:cNvSpPr/>
          <p:nvPr/>
        </p:nvSpPr>
        <p:spPr>
          <a:xfrm>
            <a:off x="571472" y="2285992"/>
            <a:ext cx="2378159" cy="1327397"/>
          </a:xfrm>
          <a:prstGeom prst="rect">
            <a:avLst/>
          </a:prstGeom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 smtClean="0">
                <a:latin typeface="Times New Roman" pitchFamily="18" charset="0"/>
                <a:cs typeface="Times New Roman" pitchFamily="18" charset="0"/>
              </a:rPr>
              <a:t>Дать представления о влиянии природных условий на развитие растений, животных, людей.</a:t>
            </a:r>
            <a:endParaRPr lang="ru-RU" sz="16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71472" y="3643314"/>
            <a:ext cx="2533438" cy="1362650"/>
          </a:xfrm>
          <a:prstGeom prst="rect">
            <a:avLst/>
          </a:pr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4" name="Прямоугольник 13"/>
          <p:cNvSpPr/>
          <p:nvPr/>
        </p:nvSpPr>
        <p:spPr>
          <a:xfrm>
            <a:off x="642910" y="3643314"/>
            <a:ext cx="2533438" cy="1362650"/>
          </a:xfrm>
          <a:prstGeom prst="rect">
            <a:avLst/>
          </a:prstGeom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 smtClean="0">
                <a:latin typeface="Times New Roman" pitchFamily="18" charset="0"/>
                <a:cs typeface="Times New Roman" pitchFamily="18" charset="0"/>
              </a:rPr>
              <a:t>Формировать представление о многофункциональности предметов и их изготовление из разных материалов.</a:t>
            </a:r>
            <a:endParaRPr lang="ru-RU" sz="16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2143116"/>
            <a:ext cx="3011488" cy="1249829"/>
          </a:xfrm>
          <a:prstGeom prst="rect">
            <a:avLst/>
          </a:prstGeom>
          <a:noFill/>
          <a:ln>
            <a:noFill/>
          </a:ln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hemeClr val="lt1">
              <a:alpha val="0"/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2" name="Прямоугольник 11"/>
          <p:cNvSpPr/>
          <p:nvPr/>
        </p:nvSpPr>
        <p:spPr>
          <a:xfrm>
            <a:off x="1071538" y="5072074"/>
            <a:ext cx="3011488" cy="1249829"/>
          </a:xfrm>
          <a:prstGeom prst="rect">
            <a:avLst/>
          </a:prstGeom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lvl="0" algn="ctr" defTabSz="711200" rtl="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sz="1600" kern="1200" dirty="0" smtClean="0">
                <a:latin typeface="Times New Roman" pitchFamily="18" charset="0"/>
                <a:cs typeface="Times New Roman" pitchFamily="18" charset="0"/>
              </a:rPr>
              <a:t>Создавать условия для ознакомления детей со строением скелета и функционированием организма. Способствовать воспитанию     бережного отношения к своему организму.</a:t>
            </a:r>
            <a:endParaRPr lang="ru-RU" sz="1600" kern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3" name="Овал 32"/>
          <p:cNvSpPr/>
          <p:nvPr/>
        </p:nvSpPr>
        <p:spPr>
          <a:xfrm>
            <a:off x="3428992" y="2714620"/>
            <a:ext cx="1432046" cy="1432046"/>
          </a:xfrm>
          <a:prstGeom prst="ellipse">
            <a:avLst/>
          </a:prstGeom>
          <a:solidFill>
            <a:srgbClr val="E1477E">
              <a:alpha val="80000"/>
            </a:srgb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3">
              <a:shade val="80000"/>
              <a:alpha val="50000"/>
              <a:hueOff val="-17"/>
              <a:satOff val="6018"/>
              <a:lumOff val="5294"/>
              <a:alphaOff val="30000"/>
            </a:schemeClr>
          </a:effectRef>
          <a:fontRef idx="minor">
            <a:schemeClr val="tx1"/>
          </a:fontRef>
        </p:style>
      </p:sp>
      <p:sp>
        <p:nvSpPr>
          <p:cNvPr id="34" name="Овал 33"/>
          <p:cNvSpPr/>
          <p:nvPr/>
        </p:nvSpPr>
        <p:spPr>
          <a:xfrm>
            <a:off x="3357554" y="3357562"/>
            <a:ext cx="1432046" cy="1432046"/>
          </a:xfrm>
          <a:prstGeom prst="ellipse">
            <a:avLst/>
          </a:prstGeom>
          <a:solidFill>
            <a:srgbClr val="00FF00">
              <a:alpha val="74000"/>
            </a:srgb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3">
              <a:shade val="80000"/>
              <a:alpha val="50000"/>
              <a:hueOff val="-14"/>
              <a:satOff val="4814"/>
              <a:lumOff val="4235"/>
              <a:alphaOff val="24000"/>
            </a:schemeClr>
          </a:effectRef>
          <a:fontRef idx="minor">
            <a:schemeClr val="tx1"/>
          </a:fontRef>
        </p:style>
      </p:sp>
      <p:sp>
        <p:nvSpPr>
          <p:cNvPr id="35" name="Овал 34"/>
          <p:cNvSpPr/>
          <p:nvPr/>
        </p:nvSpPr>
        <p:spPr>
          <a:xfrm>
            <a:off x="4000496" y="3714752"/>
            <a:ext cx="1432046" cy="1432046"/>
          </a:xfrm>
          <a:prstGeom prst="ellipse">
            <a:avLst/>
          </a:prstGeom>
          <a:solidFill>
            <a:srgbClr val="FFFF00">
              <a:alpha val="68000"/>
            </a:srgb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3">
              <a:shade val="80000"/>
              <a:alpha val="50000"/>
              <a:hueOff val="-10"/>
              <a:satOff val="3611"/>
              <a:lumOff val="3176"/>
              <a:alphaOff val="18000"/>
            </a:schemeClr>
          </a:effectRef>
          <a:fontRef idx="minor">
            <a:schemeClr val="tx1"/>
          </a:fontRef>
        </p:style>
      </p:sp>
      <p:sp>
        <p:nvSpPr>
          <p:cNvPr id="36" name="Овал 35"/>
          <p:cNvSpPr/>
          <p:nvPr/>
        </p:nvSpPr>
        <p:spPr>
          <a:xfrm>
            <a:off x="4572000" y="3429000"/>
            <a:ext cx="1432046" cy="1432046"/>
          </a:xfrm>
          <a:prstGeom prst="ellipse">
            <a:avLst/>
          </a:prstGeom>
          <a:solidFill>
            <a:srgbClr val="4343C9">
              <a:alpha val="62000"/>
            </a:srgb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3">
              <a:shade val="80000"/>
              <a:alpha val="50000"/>
              <a:hueOff val="-7"/>
              <a:satOff val="2407"/>
              <a:lumOff val="2118"/>
              <a:alphaOff val="12000"/>
            </a:schemeClr>
          </a:effectRef>
          <a:fontRef idx="minor">
            <a:schemeClr val="tx1"/>
          </a:fontRef>
        </p:style>
      </p:sp>
      <p:sp>
        <p:nvSpPr>
          <p:cNvPr id="37" name="Овал 36"/>
          <p:cNvSpPr/>
          <p:nvPr/>
        </p:nvSpPr>
        <p:spPr>
          <a:xfrm>
            <a:off x="4572000" y="2857496"/>
            <a:ext cx="1432046" cy="1432046"/>
          </a:xfrm>
          <a:prstGeom prst="ellipse">
            <a:avLst/>
          </a:prstGeom>
          <a:solidFill>
            <a:srgbClr val="CD0E09">
              <a:alpha val="56000"/>
            </a:srgb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3">
              <a:shade val="80000"/>
              <a:alpha val="50000"/>
              <a:hueOff val="-3"/>
              <a:satOff val="1204"/>
              <a:lumOff val="1059"/>
              <a:alphaOff val="6000"/>
            </a:schemeClr>
          </a:effectRef>
          <a:fontRef idx="minor">
            <a:schemeClr val="tx1"/>
          </a:fontRef>
        </p:style>
      </p:sp>
      <p:sp>
        <p:nvSpPr>
          <p:cNvPr id="38" name="Овал 37"/>
          <p:cNvSpPr/>
          <p:nvPr/>
        </p:nvSpPr>
        <p:spPr>
          <a:xfrm>
            <a:off x="4000496" y="2500306"/>
            <a:ext cx="1432046" cy="1432046"/>
          </a:xfrm>
          <a:prstGeom prst="ellipse">
            <a:avLst/>
          </a:prstGeom>
          <a:solidFill>
            <a:srgbClr val="FFC000">
              <a:alpha val="50000"/>
            </a:srgbClr>
          </a:solidFill>
          <a:scene3d>
            <a:camera prst="orthographicFront"/>
            <a:lightRig rig="flat" dir="t"/>
          </a:scene3d>
          <a:sp3d prstMaterial="plastic">
            <a:bevelT w="120900" h="88900"/>
            <a:bevelB w="88900" h="31750" prst="angle"/>
          </a:sp3d>
        </p:spPr>
        <p:style>
          <a:lnRef idx="0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1">
            <a:schemeClr val="accent3">
              <a:shade val="80000"/>
              <a:alpha val="50000"/>
              <a:hueOff val="0"/>
              <a:satOff val="0"/>
              <a:lumOff val="0"/>
              <a:alphaOff val="0"/>
            </a:schemeClr>
          </a:effectRef>
          <a:fontRef idx="minor">
            <a:schemeClr val="tx1"/>
          </a:fontRef>
        </p:style>
      </p:sp>
    </p:spTree>
    <p:extLst>
      <p:ext uri="{BB962C8B-B14F-4D97-AF65-F5344CB8AC3E}">
        <p14:creationId xmlns:p14="http://schemas.microsoft.com/office/powerpoint/2010/main" val="424634188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764704"/>
            <a:ext cx="8435280" cy="1656184"/>
          </a:xfrm>
        </p:spPr>
        <p:txBody>
          <a:bodyPr>
            <a:noAutofit/>
          </a:bodyPr>
          <a:lstStyle/>
          <a:p>
            <a:pPr algn="l"/>
            <a:r>
              <a:rPr lang="ru-RU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В своей работе использую разные формы </a:t>
            </a:r>
            <a:r>
              <a:rPr lang="ru-RU" sz="2400" b="1" dirty="0" err="1">
                <a:latin typeface="Batang" panose="02030600000101010101" pitchFamily="18" charset="-127"/>
                <a:ea typeface="Batang" panose="02030600000101010101" pitchFamily="18" charset="-127"/>
              </a:rPr>
              <a:t>поисково</a:t>
            </a:r>
            <a:r>
              <a:rPr lang="ru-RU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 – исследовательской деятельности: </a:t>
            </a:r>
            <a:r>
              <a:rPr lang="ru-RU" sz="2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ru-RU" sz="2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2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наблюдения</a:t>
            </a:r>
            <a:r>
              <a:rPr lang="ru-RU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, </a:t>
            </a:r>
            <a:r>
              <a:rPr lang="ru-RU" sz="2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/>
            </a:r>
            <a:br>
              <a:rPr lang="ru-RU" sz="2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2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опыты и эксперименты,</a:t>
            </a:r>
            <a:br>
              <a:rPr lang="ru-RU" sz="2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2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</a:t>
            </a:r>
            <a:r>
              <a:rPr lang="ru-RU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проблемные ситуации, комплексные и интегрированные занятия</a:t>
            </a:r>
            <a:r>
              <a:rPr lang="ru-RU" sz="2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,</a:t>
            </a:r>
            <a:br>
              <a:rPr lang="ru-RU" sz="2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</a:br>
            <a:r>
              <a:rPr lang="ru-RU" sz="2400" b="1" dirty="0" smtClean="0">
                <a:latin typeface="Batang" panose="02030600000101010101" pitchFamily="18" charset="-127"/>
                <a:ea typeface="Batang" panose="02030600000101010101" pitchFamily="18" charset="-127"/>
              </a:rPr>
              <a:t> беседы</a:t>
            </a:r>
            <a:r>
              <a:rPr lang="ru-RU" sz="2400" b="1" dirty="0">
                <a:latin typeface="Batang" panose="02030600000101010101" pitchFamily="18" charset="-127"/>
                <a:ea typeface="Batang" panose="02030600000101010101" pitchFamily="18" charset="-127"/>
              </a:rPr>
              <a:t>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3429000"/>
            <a:ext cx="4247964" cy="2831976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3928" y="2780928"/>
            <a:ext cx="4788024" cy="3192016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735219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504" y="260648"/>
            <a:ext cx="849694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Уголок Экспериментирования «</a:t>
            </a:r>
            <a:r>
              <a:rPr lang="ru-RU" sz="3200" b="1" dirty="0" err="1" smtClean="0">
                <a:solidFill>
                  <a:schemeClr val="tx2">
                    <a:lumMod val="75000"/>
                  </a:schemeClr>
                </a:solidFill>
              </a:rPr>
              <a:t>Познайка</a:t>
            </a: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  <a:endParaRPr lang="ru-RU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412776"/>
            <a:ext cx="6084168" cy="4056112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951737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260648"/>
            <a:ext cx="88204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accent1"/>
                </a:solidFill>
              </a:rPr>
              <a:t>Методическое обеспечение</a:t>
            </a:r>
            <a:endParaRPr lang="ru-RU" sz="4000" b="1" dirty="0">
              <a:solidFill>
                <a:schemeClr val="accent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1560" y="1268760"/>
            <a:ext cx="3672408" cy="2448272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8661" y="1124744"/>
            <a:ext cx="3888432" cy="2592288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600" y="4581128"/>
            <a:ext cx="2664042" cy="1776028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952" y="4171272"/>
            <a:ext cx="3893610" cy="2595740"/>
          </a:xfrm>
          <a:prstGeom prst="rect">
            <a:avLst/>
          </a:prstGeom>
          <a:ln w="228600" cap="sq" cmpd="thickThin">
            <a:solidFill>
              <a:schemeClr val="accent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40017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313</TotalTime>
  <Words>465</Words>
  <Application>Microsoft Office PowerPoint</Application>
  <PresentationFormat>Экран (4:3)</PresentationFormat>
  <Paragraphs>53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«Поисково-исследовательская деятельность детей дошкольного возраста»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Задачи поисково – исследовательской деятельности (старший дошкольный возраст)</vt:lpstr>
      <vt:lpstr>В своей работе использую разные формы поисково – исследовательской деятельности:  наблюдения,  опыты и эксперименты,  проблемные ситуации, комплексные и интегрированные занятия,  беседы.</vt:lpstr>
      <vt:lpstr>Презентация PowerPoint</vt:lpstr>
      <vt:lpstr>Презентация PowerPoint</vt:lpstr>
      <vt:lpstr>Опыты с Водой</vt:lpstr>
      <vt:lpstr>Эксперименты с воздухом</vt:lpstr>
      <vt:lpstr>Презентация PowerPoint</vt:lpstr>
      <vt:lpstr>Презентация PowerPoint</vt:lpstr>
      <vt:lpstr>Презентация PowerPoint</vt:lpstr>
      <vt:lpstr>Ожидаемые результаты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Наталья Евгеньевна Караваева</dc:creator>
  <cp:lastModifiedBy>Лилия</cp:lastModifiedBy>
  <cp:revision>28</cp:revision>
  <dcterms:created xsi:type="dcterms:W3CDTF">2014-07-22T11:28:51Z</dcterms:created>
  <dcterms:modified xsi:type="dcterms:W3CDTF">2015-01-30T07:11:13Z</dcterms:modified>
</cp:coreProperties>
</file>