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3" r:id="rId9"/>
    <p:sldId id="262" r:id="rId10"/>
    <p:sldId id="270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99208" y="1752600"/>
            <a:ext cx="5143502" cy="1828800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99207" y="3733800"/>
            <a:ext cx="5143502" cy="9144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120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артинки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DDC0B-15B5-490C-855E-86E70C0E01B4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C4BE6-C5CA-4F84-830E-8E703C78745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83"/>
          <p:cNvGrpSpPr>
            <a:grpSpLocks noChangeAspect="1"/>
          </p:cNvGrpSpPr>
          <p:nvPr/>
        </p:nvGrpSpPr>
        <p:grpSpPr>
          <a:xfrm rot="16200000" flipV="1">
            <a:off x="-425972" y="1653786"/>
            <a:ext cx="5053664" cy="3308889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6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7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9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0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1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2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3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4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5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6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97" name="Рисунок 33"/>
          <p:cNvSpPr>
            <a:spLocks noGrp="1"/>
          </p:cNvSpPr>
          <p:nvPr>
            <p:ph type="pic" sz="quarter" idx="17"/>
          </p:nvPr>
        </p:nvSpPr>
        <p:spPr>
          <a:xfrm>
            <a:off x="630596" y="1020193"/>
            <a:ext cx="2914650" cy="45720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grpSp>
        <p:nvGrpSpPr>
          <p:cNvPr id="3" name="Группа 97"/>
          <p:cNvGrpSpPr/>
          <p:nvPr/>
        </p:nvGrpSpPr>
        <p:grpSpPr>
          <a:xfrm>
            <a:off x="3991867" y="319177"/>
            <a:ext cx="2542205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9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0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1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2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3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4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5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6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7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8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9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0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111" name="Рисунок 33"/>
          <p:cNvSpPr>
            <a:spLocks noGrp="1" noChangeAspect="1"/>
          </p:cNvSpPr>
          <p:nvPr>
            <p:ph type="pic" sz="quarter" idx="18"/>
          </p:nvPr>
        </p:nvSpPr>
        <p:spPr>
          <a:xfrm>
            <a:off x="4160085" y="529603"/>
            <a:ext cx="2245025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grpSp>
        <p:nvGrpSpPr>
          <p:cNvPr id="4" name="Группа 111"/>
          <p:cNvGrpSpPr/>
          <p:nvPr/>
        </p:nvGrpSpPr>
        <p:grpSpPr>
          <a:xfrm>
            <a:off x="3991867" y="3436140"/>
            <a:ext cx="2542205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1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125" name="Рисунок 33"/>
          <p:cNvSpPr>
            <a:spLocks noGrp="1" noChangeAspect="1"/>
          </p:cNvSpPr>
          <p:nvPr>
            <p:ph type="pic" sz="quarter" idx="19"/>
          </p:nvPr>
        </p:nvSpPr>
        <p:spPr>
          <a:xfrm>
            <a:off x="4160085" y="3646566"/>
            <a:ext cx="2245025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26" name="Текст 3"/>
          <p:cNvSpPr>
            <a:spLocks noGrp="1"/>
          </p:cNvSpPr>
          <p:nvPr>
            <p:ph type="body" sz="half" idx="21"/>
          </p:nvPr>
        </p:nvSpPr>
        <p:spPr>
          <a:xfrm>
            <a:off x="6799661" y="2048894"/>
            <a:ext cx="1714500" cy="2514599"/>
          </a:xfrm>
        </p:spPr>
        <p:txBody>
          <a:bodyPr anchor="ctr"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78742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33799" y="1330347"/>
            <a:ext cx="2880360" cy="210312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7460" y="914400"/>
            <a:ext cx="4629151" cy="5029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633799" y="3555524"/>
            <a:ext cx="2880360" cy="238807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056708" y="6019801"/>
            <a:ext cx="1047195" cy="228600"/>
          </a:xfrm>
        </p:spPr>
        <p:txBody>
          <a:bodyPr/>
          <a:lstStyle/>
          <a:p>
            <a:fld id="{46BDDC0B-15B5-490C-855E-86E70C0E01B4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98910" y="6019801"/>
            <a:ext cx="571500" cy="228600"/>
          </a:xfrm>
        </p:spPr>
        <p:txBody>
          <a:bodyPr/>
          <a:lstStyle>
            <a:lvl1pPr algn="l">
              <a:defRPr/>
            </a:lvl1pPr>
          </a:lstStyle>
          <a:p>
            <a:fld id="{0A3C4BE6-C5CA-4F84-830E-8E703C7874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76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446659" y="781399"/>
            <a:ext cx="4825049" cy="5053665"/>
            <a:chOff x="5162444" y="781398"/>
            <a:chExt cx="6433398" cy="5053665"/>
          </a:xfrm>
        </p:grpSpPr>
        <p:sp>
          <p:nvSpPr>
            <p:cNvPr id="9" name="Полилиния 42"/>
            <p:cNvSpPr>
              <a:spLocks/>
            </p:cNvSpPr>
            <p:nvPr/>
          </p:nvSpPr>
          <p:spPr bwMode="auto">
            <a:xfrm rot="16200000" flipV="1">
              <a:off x="3342557" y="3275021"/>
              <a:ext cx="3827994" cy="17568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" name="Полилиния 43"/>
            <p:cNvSpPr>
              <a:spLocks/>
            </p:cNvSpPr>
            <p:nvPr/>
          </p:nvSpPr>
          <p:spPr bwMode="auto">
            <a:xfrm rot="16200000" flipV="1">
              <a:off x="9565728" y="3299447"/>
              <a:ext cx="3836876" cy="17568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grpSp>
          <p:nvGrpSpPr>
            <p:cNvPr id="11" name="Группа 10"/>
            <p:cNvGrpSpPr/>
            <p:nvPr/>
          </p:nvGrpSpPr>
          <p:grpSpPr>
            <a:xfrm>
              <a:off x="5814205" y="859113"/>
              <a:ext cx="5129146" cy="4880471"/>
              <a:chOff x="7856559" y="859113"/>
              <a:chExt cx="3086791" cy="4880471"/>
            </a:xfrm>
          </p:grpSpPr>
          <p:sp>
            <p:nvSpPr>
              <p:cNvPr id="20" name="Полилиния 41"/>
              <p:cNvSpPr>
                <a:spLocks/>
              </p:cNvSpPr>
              <p:nvPr/>
            </p:nvSpPr>
            <p:spPr bwMode="auto">
              <a:xfrm rot="16200000" flipV="1">
                <a:off x="9392183" y="4188416"/>
                <a:ext cx="15544" cy="3086791"/>
              </a:xfrm>
              <a:custGeom>
                <a:avLst/>
                <a:gdLst>
                  <a:gd name="T0" fmla="*/ 3 w 5"/>
                  <a:gd name="T1" fmla="*/ 0 h 868"/>
                  <a:gd name="T2" fmla="*/ 4 w 5"/>
                  <a:gd name="T3" fmla="*/ 217 h 868"/>
                  <a:gd name="T4" fmla="*/ 3 w 5"/>
                  <a:gd name="T5" fmla="*/ 326 h 868"/>
                  <a:gd name="T6" fmla="*/ 4 w 5"/>
                  <a:gd name="T7" fmla="*/ 434 h 868"/>
                  <a:gd name="T8" fmla="*/ 4 w 5"/>
                  <a:gd name="T9" fmla="*/ 651 h 868"/>
                  <a:gd name="T10" fmla="*/ 4 w 5"/>
                  <a:gd name="T11" fmla="*/ 760 h 868"/>
                  <a:gd name="T12" fmla="*/ 3 w 5"/>
                  <a:gd name="T13" fmla="*/ 868 h 868"/>
                  <a:gd name="T14" fmla="*/ 2 w 5"/>
                  <a:gd name="T15" fmla="*/ 868 h 868"/>
                  <a:gd name="T16" fmla="*/ 1 w 5"/>
                  <a:gd name="T17" fmla="*/ 760 h 868"/>
                  <a:gd name="T18" fmla="*/ 0 w 5"/>
                  <a:gd name="T19" fmla="*/ 651 h 868"/>
                  <a:gd name="T20" fmla="*/ 1 w 5"/>
                  <a:gd name="T21" fmla="*/ 434 h 868"/>
                  <a:gd name="T22" fmla="*/ 2 w 5"/>
                  <a:gd name="T23" fmla="*/ 326 h 868"/>
                  <a:gd name="T24" fmla="*/ 1 w 5"/>
                  <a:gd name="T25" fmla="*/ 217 h 868"/>
                  <a:gd name="T26" fmla="*/ 2 w 5"/>
                  <a:gd name="T27" fmla="*/ 0 h 868"/>
                  <a:gd name="T28" fmla="*/ 3 w 5"/>
                  <a:gd name="T29" fmla="*/ 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68">
                    <a:moveTo>
                      <a:pt x="3" y="0"/>
                    </a:moveTo>
                    <a:cubicBezTo>
                      <a:pt x="4" y="73"/>
                      <a:pt x="4" y="145"/>
                      <a:pt x="4" y="217"/>
                    </a:cubicBezTo>
                    <a:cubicBezTo>
                      <a:pt x="4" y="253"/>
                      <a:pt x="3" y="290"/>
                      <a:pt x="3" y="326"/>
                    </a:cubicBezTo>
                    <a:cubicBezTo>
                      <a:pt x="3" y="362"/>
                      <a:pt x="3" y="398"/>
                      <a:pt x="4" y="434"/>
                    </a:cubicBezTo>
                    <a:cubicBezTo>
                      <a:pt x="4" y="507"/>
                      <a:pt x="5" y="579"/>
                      <a:pt x="4" y="651"/>
                    </a:cubicBezTo>
                    <a:cubicBezTo>
                      <a:pt x="5" y="687"/>
                      <a:pt x="4" y="724"/>
                      <a:pt x="4" y="760"/>
                    </a:cubicBezTo>
                    <a:cubicBezTo>
                      <a:pt x="4" y="796"/>
                      <a:pt x="3" y="832"/>
                      <a:pt x="3" y="868"/>
                    </a:cubicBezTo>
                    <a:cubicBezTo>
                      <a:pt x="2" y="868"/>
                      <a:pt x="2" y="868"/>
                      <a:pt x="2" y="868"/>
                    </a:cubicBezTo>
                    <a:cubicBezTo>
                      <a:pt x="2" y="832"/>
                      <a:pt x="1" y="796"/>
                      <a:pt x="1" y="760"/>
                    </a:cubicBezTo>
                    <a:cubicBezTo>
                      <a:pt x="1" y="724"/>
                      <a:pt x="0" y="687"/>
                      <a:pt x="0" y="651"/>
                    </a:cubicBezTo>
                    <a:cubicBezTo>
                      <a:pt x="0" y="579"/>
                      <a:pt x="1" y="507"/>
                      <a:pt x="1" y="434"/>
                    </a:cubicBezTo>
                    <a:cubicBezTo>
                      <a:pt x="2" y="398"/>
                      <a:pt x="2" y="362"/>
                      <a:pt x="2" y="326"/>
                    </a:cubicBezTo>
                    <a:cubicBezTo>
                      <a:pt x="2" y="290"/>
                      <a:pt x="1" y="253"/>
                      <a:pt x="1" y="217"/>
                    </a:cubicBezTo>
                    <a:cubicBezTo>
                      <a:pt x="0" y="145"/>
                      <a:pt x="1" y="73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1" name="Полилиния 44"/>
              <p:cNvSpPr>
                <a:spLocks/>
              </p:cNvSpPr>
              <p:nvPr/>
            </p:nvSpPr>
            <p:spPr bwMode="auto">
              <a:xfrm rot="16200000" flipV="1">
                <a:off x="9366943" y="-651271"/>
                <a:ext cx="13322" cy="3034090"/>
              </a:xfrm>
              <a:custGeom>
                <a:avLst/>
                <a:gdLst>
                  <a:gd name="T0" fmla="*/ 2 w 4"/>
                  <a:gd name="T1" fmla="*/ 853 h 853"/>
                  <a:gd name="T2" fmla="*/ 0 w 4"/>
                  <a:gd name="T3" fmla="*/ 640 h 853"/>
                  <a:gd name="T4" fmla="*/ 1 w 4"/>
                  <a:gd name="T5" fmla="*/ 533 h 853"/>
                  <a:gd name="T6" fmla="*/ 1 w 4"/>
                  <a:gd name="T7" fmla="*/ 427 h 853"/>
                  <a:gd name="T8" fmla="*/ 0 w 4"/>
                  <a:gd name="T9" fmla="*/ 213 h 853"/>
                  <a:gd name="T10" fmla="*/ 0 w 4"/>
                  <a:gd name="T11" fmla="*/ 107 h 853"/>
                  <a:gd name="T12" fmla="*/ 2 w 4"/>
                  <a:gd name="T13" fmla="*/ 0 h 853"/>
                  <a:gd name="T14" fmla="*/ 2 w 4"/>
                  <a:gd name="T15" fmla="*/ 0 h 853"/>
                  <a:gd name="T16" fmla="*/ 3 w 4"/>
                  <a:gd name="T17" fmla="*/ 107 h 853"/>
                  <a:gd name="T18" fmla="*/ 4 w 4"/>
                  <a:gd name="T19" fmla="*/ 213 h 853"/>
                  <a:gd name="T20" fmla="*/ 3 w 4"/>
                  <a:gd name="T21" fmla="*/ 427 h 853"/>
                  <a:gd name="T22" fmla="*/ 2 w 4"/>
                  <a:gd name="T23" fmla="*/ 533 h 853"/>
                  <a:gd name="T24" fmla="*/ 3 w 4"/>
                  <a:gd name="T25" fmla="*/ 640 h 853"/>
                  <a:gd name="T26" fmla="*/ 2 w 4"/>
                  <a:gd name="T2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53">
                    <a:moveTo>
                      <a:pt x="2" y="853"/>
                    </a:moveTo>
                    <a:cubicBezTo>
                      <a:pt x="0" y="782"/>
                      <a:pt x="0" y="711"/>
                      <a:pt x="0" y="640"/>
                    </a:cubicBezTo>
                    <a:cubicBezTo>
                      <a:pt x="0" y="604"/>
                      <a:pt x="1" y="569"/>
                      <a:pt x="1" y="533"/>
                    </a:cubicBezTo>
                    <a:cubicBezTo>
                      <a:pt x="1" y="498"/>
                      <a:pt x="1" y="462"/>
                      <a:pt x="1" y="427"/>
                    </a:cubicBezTo>
                    <a:cubicBezTo>
                      <a:pt x="0" y="356"/>
                      <a:pt x="0" y="284"/>
                      <a:pt x="0" y="213"/>
                    </a:cubicBezTo>
                    <a:cubicBezTo>
                      <a:pt x="0" y="178"/>
                      <a:pt x="0" y="142"/>
                      <a:pt x="0" y="107"/>
                    </a:cubicBezTo>
                    <a:cubicBezTo>
                      <a:pt x="1" y="71"/>
                      <a:pt x="1" y="36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36"/>
                      <a:pt x="3" y="71"/>
                      <a:pt x="3" y="107"/>
                    </a:cubicBezTo>
                    <a:cubicBezTo>
                      <a:pt x="4" y="142"/>
                      <a:pt x="4" y="178"/>
                      <a:pt x="4" y="213"/>
                    </a:cubicBezTo>
                    <a:cubicBezTo>
                      <a:pt x="4" y="284"/>
                      <a:pt x="3" y="356"/>
                      <a:pt x="3" y="427"/>
                    </a:cubicBezTo>
                    <a:cubicBezTo>
                      <a:pt x="3" y="462"/>
                      <a:pt x="2" y="498"/>
                      <a:pt x="2" y="533"/>
                    </a:cubicBezTo>
                    <a:cubicBezTo>
                      <a:pt x="3" y="569"/>
                      <a:pt x="3" y="604"/>
                      <a:pt x="3" y="640"/>
                    </a:cubicBezTo>
                    <a:cubicBezTo>
                      <a:pt x="4" y="711"/>
                      <a:pt x="3" y="782"/>
                      <a:pt x="2" y="8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sp>
          <p:nvSpPr>
            <p:cNvPr id="12" name="Полилиния 45"/>
            <p:cNvSpPr>
              <a:spLocks noEditPoints="1"/>
            </p:cNvSpPr>
            <p:nvPr/>
          </p:nvSpPr>
          <p:spPr bwMode="auto">
            <a:xfrm rot="16200000" flipV="1">
              <a:off x="5186001" y="5323012"/>
              <a:ext cx="477390" cy="524504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46"/>
            <p:cNvSpPr>
              <a:spLocks noEditPoints="1"/>
            </p:cNvSpPr>
            <p:nvPr/>
          </p:nvSpPr>
          <p:spPr bwMode="auto">
            <a:xfrm rot="16200000" flipV="1">
              <a:off x="5197295" y="5324846"/>
              <a:ext cx="477390" cy="511956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47"/>
            <p:cNvSpPr>
              <a:spLocks noEditPoints="1"/>
            </p:cNvSpPr>
            <p:nvPr/>
          </p:nvSpPr>
          <p:spPr bwMode="auto">
            <a:xfrm rot="16200000" flipV="1">
              <a:off x="11076843" y="5321082"/>
              <a:ext cx="508476" cy="519485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48"/>
            <p:cNvSpPr>
              <a:spLocks noEditPoints="1"/>
            </p:cNvSpPr>
            <p:nvPr/>
          </p:nvSpPr>
          <p:spPr bwMode="auto">
            <a:xfrm rot="16200000" flipV="1">
              <a:off x="11093207" y="5321324"/>
              <a:ext cx="470728" cy="534543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49"/>
            <p:cNvSpPr>
              <a:spLocks noEditPoints="1"/>
            </p:cNvSpPr>
            <p:nvPr/>
          </p:nvSpPr>
          <p:spPr bwMode="auto">
            <a:xfrm rot="16200000" flipV="1">
              <a:off x="11051654" y="771453"/>
              <a:ext cx="468508" cy="519485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50"/>
            <p:cNvSpPr>
              <a:spLocks noEditPoints="1"/>
            </p:cNvSpPr>
            <p:nvPr/>
          </p:nvSpPr>
          <p:spPr bwMode="auto">
            <a:xfrm rot="16200000" flipV="1">
              <a:off x="11044126" y="786511"/>
              <a:ext cx="468508" cy="489370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51"/>
            <p:cNvSpPr>
              <a:spLocks noEditPoints="1"/>
            </p:cNvSpPr>
            <p:nvPr/>
          </p:nvSpPr>
          <p:spPr bwMode="auto">
            <a:xfrm rot="16200000" flipV="1">
              <a:off x="5232723" y="721157"/>
              <a:ext cx="424100" cy="544581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Полилиния 52"/>
            <p:cNvSpPr>
              <a:spLocks noEditPoints="1"/>
            </p:cNvSpPr>
            <p:nvPr/>
          </p:nvSpPr>
          <p:spPr bwMode="auto">
            <a:xfrm rot="16200000" flipV="1">
              <a:off x="5241796" y="749729"/>
              <a:ext cx="428541" cy="491879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19668" y="1330347"/>
            <a:ext cx="2880360" cy="210312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27460" y="1031195"/>
            <a:ext cx="4457700" cy="4572000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619668" y="3555522"/>
            <a:ext cx="2880360" cy="216851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DDC0B-15B5-490C-855E-86E70C0E01B4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C4BE6-C5CA-4F84-830E-8E703C7874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57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DDC0B-15B5-490C-855E-86E70C0E01B4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C4BE6-C5CA-4F84-830E-8E703C7874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93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18202" y="304800"/>
            <a:ext cx="1297148" cy="56769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04800"/>
            <a:ext cx="6475253" cy="56769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DDC0B-15B5-490C-855E-86E70C0E01B4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C4BE6-C5CA-4F84-830E-8E703C7874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580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DDC0B-15B5-490C-855E-86E70C0E01B4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C4BE6-C5CA-4F84-830E-8E703C7874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3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99210" y="1828800"/>
            <a:ext cx="5143502" cy="1828800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99207" y="3733800"/>
            <a:ext cx="5143502" cy="9144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22925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98909" y="1825625"/>
            <a:ext cx="3715941" cy="41879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713561" cy="41879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DDC0B-15B5-490C-855E-86E70C0E01B4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C4BE6-C5CA-4F84-830E-8E703C7874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75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02386" y="1681163"/>
            <a:ext cx="3717036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02386" y="2505076"/>
            <a:ext cx="3717036" cy="3476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717036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6"/>
            <a:ext cx="3717036" cy="3476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DDC0B-15B5-490C-855E-86E70C0E01B4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C4BE6-C5CA-4F84-830E-8E703C7874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857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DDC0B-15B5-490C-855E-86E70C0E01B4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C4BE6-C5CA-4F84-830E-8E703C7874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2816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DDC0B-15B5-490C-855E-86E70C0E01B4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C4BE6-C5CA-4F84-830E-8E703C7874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874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картинки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DDC0B-15B5-490C-855E-86E70C0E01B4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C4BE6-C5CA-4F84-830E-8E703C78745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8"/>
          <p:cNvGrpSpPr/>
          <p:nvPr/>
        </p:nvGrpSpPr>
        <p:grpSpPr>
          <a:xfrm>
            <a:off x="430824" y="724620"/>
            <a:ext cx="3989234" cy="3795623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0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3" name="Группа 21"/>
          <p:cNvGrpSpPr/>
          <p:nvPr/>
        </p:nvGrpSpPr>
        <p:grpSpPr>
          <a:xfrm>
            <a:off x="4713841" y="724620"/>
            <a:ext cx="3989234" cy="3795623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36" name="Рисунок 33"/>
          <p:cNvSpPr>
            <a:spLocks noGrp="1" noChangeAspect="1"/>
          </p:cNvSpPr>
          <p:nvPr>
            <p:ph type="pic" sz="quarter" idx="17"/>
          </p:nvPr>
        </p:nvSpPr>
        <p:spPr>
          <a:xfrm>
            <a:off x="625215" y="1020195"/>
            <a:ext cx="3600451" cy="32004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37" name="Рисунок 33"/>
          <p:cNvSpPr>
            <a:spLocks noGrp="1" noChangeAspect="1"/>
          </p:cNvSpPr>
          <p:nvPr>
            <p:ph type="pic" sz="quarter" idx="18"/>
          </p:nvPr>
        </p:nvSpPr>
        <p:spPr>
          <a:xfrm>
            <a:off x="4908232" y="1020195"/>
            <a:ext cx="3600451" cy="32004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39" name="Текст 3"/>
          <p:cNvSpPr>
            <a:spLocks noGrp="1"/>
          </p:cNvSpPr>
          <p:nvPr>
            <p:ph type="body" sz="half" idx="2"/>
          </p:nvPr>
        </p:nvSpPr>
        <p:spPr>
          <a:xfrm>
            <a:off x="789317" y="4648200"/>
            <a:ext cx="3276735" cy="1295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0" name="Текст 3"/>
          <p:cNvSpPr>
            <a:spLocks noGrp="1"/>
          </p:cNvSpPr>
          <p:nvPr>
            <p:ph type="body" sz="half" idx="19"/>
          </p:nvPr>
        </p:nvSpPr>
        <p:spPr>
          <a:xfrm>
            <a:off x="5057181" y="4648200"/>
            <a:ext cx="3276735" cy="1295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16827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артинки с подписями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DDC0B-15B5-490C-855E-86E70C0E01B4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C4BE6-C5CA-4F84-830E-8E703C78745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34"/>
          <p:cNvGrpSpPr>
            <a:grpSpLocks noChangeAspect="1"/>
          </p:cNvGrpSpPr>
          <p:nvPr/>
        </p:nvGrpSpPr>
        <p:grpSpPr>
          <a:xfrm rot="5400000">
            <a:off x="2508625" y="1070637"/>
            <a:ext cx="4116828" cy="253746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38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1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9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0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1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3" name="Группа 51"/>
          <p:cNvGrpSpPr>
            <a:grpSpLocks noChangeAspect="1"/>
          </p:cNvGrpSpPr>
          <p:nvPr/>
        </p:nvGrpSpPr>
        <p:grpSpPr>
          <a:xfrm rot="5400000">
            <a:off x="-317047" y="1550435"/>
            <a:ext cx="4114800" cy="2536211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5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4" name="Группа 64"/>
          <p:cNvGrpSpPr>
            <a:grpSpLocks noChangeAspect="1"/>
          </p:cNvGrpSpPr>
          <p:nvPr/>
        </p:nvGrpSpPr>
        <p:grpSpPr>
          <a:xfrm rot="5400000">
            <a:off x="5338579" y="1550440"/>
            <a:ext cx="4114800" cy="253621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66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7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8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9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0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1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2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3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4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5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6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7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78" name="Рисунок 33"/>
          <p:cNvSpPr>
            <a:spLocks noGrp="1"/>
          </p:cNvSpPr>
          <p:nvPr>
            <p:ph type="pic" sz="quarter" idx="18"/>
          </p:nvPr>
        </p:nvSpPr>
        <p:spPr>
          <a:xfrm>
            <a:off x="3449914" y="533400"/>
            <a:ext cx="2228850" cy="36576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79" name="Рисунок 33"/>
          <p:cNvSpPr>
            <a:spLocks noGrp="1"/>
          </p:cNvSpPr>
          <p:nvPr>
            <p:ph type="pic" sz="quarter" idx="19"/>
          </p:nvPr>
        </p:nvSpPr>
        <p:spPr>
          <a:xfrm>
            <a:off x="625928" y="1013590"/>
            <a:ext cx="2228850" cy="36576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80" name="Рисунок 33"/>
          <p:cNvSpPr>
            <a:spLocks noGrp="1"/>
          </p:cNvSpPr>
          <p:nvPr>
            <p:ph type="pic" sz="quarter" idx="20"/>
          </p:nvPr>
        </p:nvSpPr>
        <p:spPr>
          <a:xfrm>
            <a:off x="6281554" y="1013591"/>
            <a:ext cx="2228850" cy="36576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81" name="Текст 3"/>
          <p:cNvSpPr>
            <a:spLocks noGrp="1"/>
          </p:cNvSpPr>
          <p:nvPr>
            <p:ph type="body" sz="half" idx="2"/>
          </p:nvPr>
        </p:nvSpPr>
        <p:spPr>
          <a:xfrm>
            <a:off x="711653" y="5018002"/>
            <a:ext cx="20574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2" name="Текст 3"/>
          <p:cNvSpPr>
            <a:spLocks noGrp="1"/>
          </p:cNvSpPr>
          <p:nvPr>
            <p:ph type="body" sz="half" idx="21"/>
          </p:nvPr>
        </p:nvSpPr>
        <p:spPr>
          <a:xfrm>
            <a:off x="3530406" y="4582378"/>
            <a:ext cx="20574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3" name="Текст 3"/>
          <p:cNvSpPr>
            <a:spLocks noGrp="1"/>
          </p:cNvSpPr>
          <p:nvPr>
            <p:ph type="body" sz="half" idx="22"/>
          </p:nvPr>
        </p:nvSpPr>
        <p:spPr>
          <a:xfrm>
            <a:off x="6367279" y="5018002"/>
            <a:ext cx="20574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6819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8909" y="304800"/>
            <a:ext cx="75438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8911" y="1752600"/>
            <a:ext cx="7543800" cy="4229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56708" y="6019801"/>
            <a:ext cx="104719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6BDDC0B-15B5-490C-855E-86E70C0E01B4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484710" y="6019801"/>
            <a:ext cx="44577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98910" y="6019801"/>
            <a:ext cx="5715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0A3C4BE6-C5CA-4F84-830E-8E703C7874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63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3464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2"/>
          <p:cNvSpPr>
            <a:spLocks noChangeArrowheads="1" noChangeShapeType="1" noTextEdit="1"/>
          </p:cNvSpPr>
          <p:nvPr/>
        </p:nvSpPr>
        <p:spPr bwMode="auto">
          <a:xfrm>
            <a:off x="1416174" y="1052736"/>
            <a:ext cx="6743700" cy="9810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3600" b="1" kern="10" spc="0" dirty="0" smtClean="0">
                <a:ln>
                  <a:noFill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«Сказка ложь, да в ней намек»</a:t>
            </a:r>
            <a:endParaRPr lang="ru-RU" sz="3600" b="1" kern="10" spc="0" dirty="0">
              <a:ln>
                <a:noFill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1025" name="Picture 1" descr="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16016" y="2060847"/>
            <a:ext cx="3767655" cy="365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 rot="10800000" flipV="1">
            <a:off x="1691680" y="2066999"/>
            <a:ext cx="3168352" cy="73861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52352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В </a:t>
            </a:r>
            <a:r>
              <a:rPr kumimoji="0" lang="en-US" alt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I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младшей группе «А»</a:t>
            </a:r>
            <a:endParaRPr kumimoji="0" lang="ru-RU" alt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619672" y="5631183"/>
            <a:ext cx="3312368" cy="1077170"/>
          </a:xfrm>
          <a:prstGeom prst="rect">
            <a:avLst/>
          </a:prstGeom>
          <a:ln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152352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Verdana" pitchFamily="34" charset="0"/>
                <a:cs typeface="Arial" pitchFamily="34" charset="0"/>
              </a:rPr>
              <a:t>Автор-разработчик проекта:</a:t>
            </a:r>
            <a:endParaRPr kumimoji="0" lang="ru-RU" altLang="ru-RU" sz="14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Verdana" pitchFamily="34" charset="0"/>
                <a:cs typeface="Arial" pitchFamily="34" charset="0"/>
              </a:rPr>
              <a:t>Сиренко Н.Н.</a:t>
            </a:r>
            <a:endParaRPr kumimoji="0" lang="ru-RU" altLang="ru-RU" sz="14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71494" y="188640"/>
            <a:ext cx="32086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solidFill>
                  <a:srgbClr val="CCCC00"/>
                </a:solidFill>
                <a:effectLst/>
                <a:latin typeface="Arial" pitchFamily="34" charset="0"/>
                <a:cs typeface="Arial" pitchFamily="34" charset="0"/>
              </a:rPr>
              <a:t>ПРОЕКТ:</a:t>
            </a:r>
            <a:endParaRPr kumimoji="0" lang="ru-RU" altLang="ru-RU" sz="3200" b="1" i="0" u="none" strike="noStrike" cap="none" normalizeH="0" baseline="0" dirty="0" smtClean="0">
              <a:ln>
                <a:noFill/>
              </a:ln>
              <a:solidFill>
                <a:srgbClr val="CCCC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834404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8909" y="304800"/>
            <a:ext cx="7543802" cy="1972072"/>
          </a:xfrm>
        </p:spPr>
        <p:txBody>
          <a:bodyPr>
            <a:noAutofit/>
          </a:bodyPr>
          <a:lstStyle/>
          <a:p>
            <a:r>
              <a:rPr lang="ru-RU" sz="2000" dirty="0" smtClean="0"/>
              <a:t>7. Выставка книжек: «Русские народные сказки». </a:t>
            </a:r>
            <a:br>
              <a:rPr lang="ru-RU" sz="2000" dirty="0" smtClean="0"/>
            </a:br>
            <a:r>
              <a:rPr lang="ru-RU" sz="2000" dirty="0" smtClean="0"/>
              <a:t>8. Участие родителей в обогащении развивающей среды (маски, пальчиковый театр, настольный театр). Тематические альбомы.</a:t>
            </a:r>
            <a:br>
              <a:rPr lang="ru-RU" sz="2000" dirty="0" smtClean="0"/>
            </a:br>
            <a:r>
              <a:rPr lang="ru-RU" sz="2000" dirty="0" smtClean="0"/>
              <a:t>9.Участие родителей в конкурсе на лучший театральный костюм «Парад театральных образов»</a:t>
            </a:r>
            <a:endParaRPr lang="ru-RU" sz="20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060848"/>
            <a:ext cx="5472608" cy="43204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675456"/>
            <a:ext cx="8659418" cy="3384376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10. Акция «Подари книгу детскому саду»</a:t>
            </a:r>
            <a:br>
              <a:rPr lang="ru-RU" sz="2200" dirty="0" smtClean="0"/>
            </a:br>
            <a:r>
              <a:rPr lang="ru-RU" sz="2200" dirty="0" smtClean="0"/>
              <a:t>11. </a:t>
            </a:r>
            <a:r>
              <a:rPr lang="ru-RU" sz="2200" dirty="0" smtClean="0">
                <a:solidFill>
                  <a:srgbClr val="FF0000"/>
                </a:solidFill>
              </a:rPr>
              <a:t>Открытое занятие с использованием элементов театрализованной деятельности по сказке «Теремок»</a:t>
            </a:r>
            <a:br>
              <a:rPr lang="ru-RU" sz="2200" dirty="0" smtClean="0">
                <a:solidFill>
                  <a:srgbClr val="FF0000"/>
                </a:solidFill>
              </a:rPr>
            </a:br>
            <a:r>
              <a:rPr lang="ru-RU" sz="2200" dirty="0" smtClean="0">
                <a:solidFill>
                  <a:srgbClr val="FF0000"/>
                </a:solidFill>
              </a:rPr>
              <a:t/>
            </a:r>
            <a:br>
              <a:rPr lang="ru-RU" sz="2200" dirty="0" smtClean="0">
                <a:solidFill>
                  <a:srgbClr val="FF0000"/>
                </a:solidFill>
              </a:rPr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98911" y="2780928"/>
            <a:ext cx="7543800" cy="320077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196752"/>
            <a:ext cx="7560840" cy="50405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8909" y="304800"/>
            <a:ext cx="7543802" cy="305219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III </a:t>
            </a:r>
            <a:r>
              <a:rPr lang="ru-RU" dirty="0" smtClean="0">
                <a:solidFill>
                  <a:srgbClr val="C00000"/>
                </a:solidFill>
              </a:rPr>
              <a:t>этап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>
                <a:solidFill>
                  <a:srgbClr val="00B050"/>
                </a:solidFill>
              </a:rPr>
              <a:t>Обобщение результатов:</a:t>
            </a:r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1.Оформление презентации</a:t>
            </a:r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2.Представление накопленного опыта по данной теме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8949" y="620688"/>
            <a:ext cx="849694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Вид проекта:</a:t>
            </a:r>
            <a:r>
              <a:rPr lang="ru-RU" dirty="0"/>
              <a:t> познавательно-творческий.</a:t>
            </a:r>
          </a:p>
          <a:p>
            <a:r>
              <a:rPr lang="ru-RU" b="1" dirty="0"/>
              <a:t>Продолжительность:</a:t>
            </a:r>
            <a:r>
              <a:rPr lang="ru-RU" dirty="0"/>
              <a:t> кратковременный – 1 месяц</a:t>
            </a:r>
          </a:p>
          <a:p>
            <a:r>
              <a:rPr lang="ru-RU" b="1" dirty="0"/>
              <a:t>Цель проекта:</a:t>
            </a:r>
            <a:r>
              <a:rPr lang="ru-RU" dirty="0"/>
              <a:t> приобщение детей к богатствам русской художественной литературы через знакомство со сказкой.</a:t>
            </a:r>
          </a:p>
          <a:p>
            <a:r>
              <a:rPr lang="ru-RU" b="1" dirty="0"/>
              <a:t>Задачи:</a:t>
            </a:r>
            <a:endParaRPr lang="ru-RU" dirty="0"/>
          </a:p>
          <a:p>
            <a:r>
              <a:rPr lang="ru-RU" b="1" dirty="0"/>
              <a:t>Дети:</a:t>
            </a:r>
            <a:endParaRPr lang="ru-RU" dirty="0"/>
          </a:p>
          <a:p>
            <a:r>
              <a:rPr lang="ru-RU" dirty="0"/>
              <a:t>- познакомить с фольклором русского народа;</a:t>
            </a:r>
          </a:p>
          <a:p>
            <a:r>
              <a:rPr lang="ru-RU" dirty="0"/>
              <a:t>- способствовать накоплению у детей эстетического и эмоционального опыта, при чтении и обсуждении сказок;</a:t>
            </a:r>
          </a:p>
          <a:p>
            <a:r>
              <a:rPr lang="ru-RU" dirty="0"/>
              <a:t>- развивать артистические способности посредствам участия в простых инсценировках сказок;</a:t>
            </a:r>
          </a:p>
          <a:p>
            <a:r>
              <a:rPr lang="ru-RU" dirty="0"/>
              <a:t>- развивать образное мышление, фантазию, творческие способности;</a:t>
            </a:r>
          </a:p>
          <a:p>
            <a:r>
              <a:rPr lang="ru-RU" dirty="0"/>
              <a:t>- совершенствовать ситуативно-деловую форму общения со взрослыми.</a:t>
            </a:r>
          </a:p>
          <a:p>
            <a:r>
              <a:rPr lang="ru-RU" b="1" dirty="0"/>
              <a:t>Родители:</a:t>
            </a:r>
            <a:endParaRPr lang="ru-RU" dirty="0"/>
          </a:p>
          <a:p>
            <a:r>
              <a:rPr lang="ru-RU" dirty="0"/>
              <a:t>- создание в семье благоприятных условий для развития ребенка, с учетом опыта детей приобретенного в детском саду;</a:t>
            </a:r>
          </a:p>
          <a:p>
            <a:r>
              <a:rPr lang="ru-RU" dirty="0"/>
              <a:t>- развитие совместного творчества родителей и детей;</a:t>
            </a:r>
          </a:p>
          <a:p>
            <a:r>
              <a:rPr lang="ru-RU" dirty="0"/>
              <a:t>- развивать личностные качества ребёнка посредством сказки;</a:t>
            </a:r>
          </a:p>
          <a:p>
            <a:r>
              <a:rPr lang="ru-RU" dirty="0"/>
              <a:t>- заинтересовать родителей жизнью группы, вызвать желание участвовать в ней.</a:t>
            </a:r>
          </a:p>
        </p:txBody>
      </p:sp>
    </p:spTree>
    <p:extLst>
      <p:ext uri="{BB962C8B-B14F-4D97-AF65-F5344CB8AC3E}">
        <p14:creationId xmlns:p14="http://schemas.microsoft.com/office/powerpoint/2010/main" val="145173674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813690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Актуальность</a:t>
            </a:r>
            <a:r>
              <a:rPr lang="ru-RU" sz="2000" b="1" dirty="0" smtClean="0">
                <a:solidFill>
                  <a:srgbClr val="FF0000"/>
                </a:solidFill>
              </a:rPr>
              <a:t>:</a:t>
            </a:r>
          </a:p>
          <a:p>
            <a:endParaRPr lang="ru-RU" sz="2000" dirty="0"/>
          </a:p>
          <a:p>
            <a:r>
              <a:rPr lang="ru-RU" sz="2000" dirty="0">
                <a:solidFill>
                  <a:srgbClr val="00B050"/>
                </a:solidFill>
              </a:rPr>
              <a:t>Сказка является одним из средств народной мудрости, выраженной в образной, доступной каждому форме. Она приобщает к общечеловеческому и этническому опыту. Каждый из нас помнит, как будучи ребёнком сопереживал и внутренне содействовал персонажам русских сказок. А ведь в результате этого сопереживания появляются не только новые представления о людях, предметах и явлениях окружающего мира, но и новое эмоциональное отношение к ним.</a:t>
            </a:r>
          </a:p>
          <a:p>
            <a:r>
              <a:rPr lang="ru-RU" sz="2000" dirty="0">
                <a:solidFill>
                  <a:srgbClr val="00B050"/>
                </a:solidFill>
              </a:rPr>
              <a:t>Проект «Сказка ложь, да в ней намек» актуален, так как в наш век духовного обнищания, сказка, как и другие ценности традиционной культуры, утрачивает свое высокое предназначение.</a:t>
            </a:r>
          </a:p>
        </p:txBody>
      </p:sp>
    </p:spTree>
    <p:extLst>
      <p:ext uri="{BB962C8B-B14F-4D97-AF65-F5344CB8AC3E}">
        <p14:creationId xmlns:p14="http://schemas.microsoft.com/office/powerpoint/2010/main" val="197381020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92696"/>
            <a:ext cx="82089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Предполагаемый результат:</a:t>
            </a:r>
            <a:endParaRPr lang="ru-RU" sz="2400" dirty="0"/>
          </a:p>
          <a:p>
            <a:r>
              <a:rPr lang="ru-RU" sz="2400" dirty="0"/>
              <a:t>1. Наличие у детей интереса к художественной литературе, проявляющееся в познавательной активности.</a:t>
            </a:r>
          </a:p>
          <a:p>
            <a:r>
              <a:rPr lang="ru-RU" sz="2400" dirty="0"/>
              <a:t>2. Правильное звукопроизношение и выразительность речи.</a:t>
            </a:r>
          </a:p>
          <a:p>
            <a:r>
              <a:rPr lang="ru-RU" sz="2400" dirty="0"/>
              <a:t>3. Творческие навыки: умение сочинять сказки по картинкам, самостоятельно организовывать театрализацию сказок, изображать героев сказок.</a:t>
            </a:r>
          </a:p>
          <a:p>
            <a:r>
              <a:rPr lang="ru-RU" sz="2400" dirty="0"/>
              <a:t>4. Гармонизация детско-родительских отношений в семье.</a:t>
            </a:r>
          </a:p>
        </p:txBody>
      </p:sp>
    </p:spTree>
    <p:extLst>
      <p:ext uri="{BB962C8B-B14F-4D97-AF65-F5344CB8AC3E}">
        <p14:creationId xmlns:p14="http://schemas.microsoft.com/office/powerpoint/2010/main" val="193224157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1412776"/>
            <a:ext cx="8784976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Этапы реализации проекта:</a:t>
            </a:r>
            <a:endParaRPr lang="ru-RU" sz="3200" dirty="0">
              <a:solidFill>
                <a:srgbClr val="C00000"/>
              </a:solidFill>
            </a:endParaRPr>
          </a:p>
          <a:p>
            <a:r>
              <a:rPr lang="en-US" sz="2800" dirty="0">
                <a:solidFill>
                  <a:srgbClr val="00B050"/>
                </a:solidFill>
              </a:rPr>
              <a:t>I </a:t>
            </a:r>
            <a:r>
              <a:rPr lang="ru-RU" sz="2800" dirty="0">
                <a:solidFill>
                  <a:srgbClr val="00B050"/>
                </a:solidFill>
              </a:rPr>
              <a:t>этап</a:t>
            </a:r>
          </a:p>
          <a:p>
            <a:r>
              <a:rPr lang="ru-RU" sz="2400" dirty="0"/>
              <a:t>1. Определение темы (проблемы проекта). Вызвать интерес детей и родителей к теме проекта.</a:t>
            </a:r>
          </a:p>
          <a:p>
            <a:r>
              <a:rPr lang="ru-RU" sz="2400" dirty="0"/>
              <a:t>Проанализировать и обосновать выбора тематики проекта.</a:t>
            </a:r>
          </a:p>
          <a:p>
            <a:r>
              <a:rPr lang="ru-RU" sz="2400" dirty="0"/>
              <a:t>2. Сбор информации, литературы, дополнительного материала. Создание библиотеки</a:t>
            </a:r>
          </a:p>
        </p:txBody>
      </p:sp>
    </p:spTree>
    <p:extLst>
      <p:ext uri="{BB962C8B-B14F-4D97-AF65-F5344CB8AC3E}">
        <p14:creationId xmlns:p14="http://schemas.microsoft.com/office/powerpoint/2010/main" val="212543812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332656"/>
            <a:ext cx="87849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II </a:t>
            </a:r>
            <a:r>
              <a:rPr lang="ru-RU" dirty="0">
                <a:solidFill>
                  <a:srgbClr val="C00000"/>
                </a:solidFill>
              </a:rPr>
              <a:t>этап</a:t>
            </a:r>
          </a:p>
          <a:p>
            <a:r>
              <a:rPr lang="ru-RU" dirty="0">
                <a:solidFill>
                  <a:srgbClr val="00B050"/>
                </a:solidFill>
              </a:rPr>
              <a:t>1. Обновление и пополнение плоскостного театра.</a:t>
            </a:r>
          </a:p>
          <a:p>
            <a:r>
              <a:rPr lang="ru-RU" dirty="0">
                <a:solidFill>
                  <a:srgbClr val="00B050"/>
                </a:solidFill>
              </a:rPr>
              <a:t>2. Обновление и пополнение масок для подвижных игр и театрализации.</a:t>
            </a:r>
          </a:p>
          <a:p>
            <a:r>
              <a:rPr lang="ru-RU" dirty="0">
                <a:solidFill>
                  <a:srgbClr val="00B050"/>
                </a:solidFill>
              </a:rPr>
              <a:t>3. Родители обогащение развивающей среды (тематические альбомы)</a:t>
            </a:r>
          </a:p>
          <a:p>
            <a:r>
              <a:rPr lang="ru-RU" dirty="0">
                <a:solidFill>
                  <a:srgbClr val="00B050"/>
                </a:solidFill>
              </a:rPr>
              <a:t>4. Ознакомление детей со сказками: Репка, Теремок, Колобок, Курочка ряба. Активизация словаря.</a:t>
            </a:r>
          </a:p>
          <a:p>
            <a:r>
              <a:rPr lang="ru-RU" dirty="0">
                <a:solidFill>
                  <a:srgbClr val="00B050"/>
                </a:solidFill>
              </a:rPr>
              <a:t>5. Д/и «Разложи героев по сказкам» (Репка, Колобок) Развитие мыслительных способностей. Умение различать принадлежность героев к той или иной сказке.</a:t>
            </a:r>
          </a:p>
        </p:txBody>
      </p:sp>
      <p:pic>
        <p:nvPicPr>
          <p:cNvPr id="2050" name="Picture 2" descr="I:\DCIM\100SSCAM\SNC1643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356992"/>
            <a:ext cx="4176464" cy="3132347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I:\DCIM\100SSCAM\SNC1643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5474" y="3472098"/>
            <a:ext cx="3878973" cy="290923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1989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:\DCIM\100SSCAM\SNC1642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60647"/>
            <a:ext cx="4128459" cy="29883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4099" name="Picture 3" descr="I:\DCIM\100SSCAM\SNC1642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916832"/>
            <a:ext cx="3924944" cy="29437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4100" name="Picture 4" descr="I:\DCIM\100SSCAM\SNC1642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501008"/>
            <a:ext cx="4128459" cy="30963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4876722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:\DCIM\100SSCAM\SNC1642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3" y="246956"/>
            <a:ext cx="3657611" cy="261967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I:\DCIM\100SSCAM\SNC1642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60648"/>
            <a:ext cx="4048224" cy="30361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:\DCIM\100SSCAM\SNC1642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2" y="3284984"/>
            <a:ext cx="4392490" cy="332486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873767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48680"/>
            <a:ext cx="8640960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B050"/>
                </a:solidFill>
              </a:rPr>
              <a:t>6. Обыгрывание сказки «Репка», «Колобок» при помощи плоскостного театра, , пальчикового театра. Привлечение детей из группы к проигрыванию ролей персонажей сказки</a:t>
            </a:r>
            <a:r>
              <a:rPr lang="ru-RU" sz="2400" dirty="0" smtClean="0">
                <a:solidFill>
                  <a:srgbClr val="00B050"/>
                </a:solidFill>
              </a:rPr>
              <a:t>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е</a:t>
            </a:r>
            <a:endParaRPr lang="ru-RU" b="1" dirty="0"/>
          </a:p>
        </p:txBody>
      </p:sp>
      <p:pic>
        <p:nvPicPr>
          <p:cNvPr id="4" name="Picture 4" descr="I:\DCIM\100SSCAM\SNC1643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204864"/>
            <a:ext cx="3348373" cy="44644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I:\DCIM\100SSCAM\SNC1643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2132856"/>
            <a:ext cx="4752528" cy="36724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678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ature Illustration 16x9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NatureIllustration_16x9_TP103431353.potx" id="{8A6F2D2F-6FDF-40AD-A2FC-E20AC28411A7}" vid="{0B84DAD3-D477-4488-8A04-91C293FC61C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Дерево</Template>
  <TotalTime>125</TotalTime>
  <Words>476</Words>
  <Application>Microsoft Office PowerPoint</Application>
  <PresentationFormat>Экран (4:3)</PresentationFormat>
  <Paragraphs>52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Nature Illustration 16x9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7. Выставка книжек: «Русские народные сказки».  8. Участие родителей в обогащении развивающей среды (маски, пальчиковый театр, настольный театр). Тематические альбомы. 9.Участие родителей в конкурсе на лучший театральный костюм «Парад театральных образов»</vt:lpstr>
      <vt:lpstr>    10. Акция «Подари книгу детскому саду» 11. Открытое занятие с использованием элементов театрализованной деятельности по сказке «Теремок»     </vt:lpstr>
      <vt:lpstr>III этап  Обобщение результатов: 1.Оформление презентации 2.Представление накопленного опыта по данной теме</vt:lpstr>
    </vt:vector>
  </TitlesOfParts>
  <Company>Bukmop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Volkswagen</dc:creator>
  <cp:lastModifiedBy>Admin</cp:lastModifiedBy>
  <cp:revision>19</cp:revision>
  <dcterms:created xsi:type="dcterms:W3CDTF">2015-01-29T17:03:35Z</dcterms:created>
  <dcterms:modified xsi:type="dcterms:W3CDTF">2015-01-30T16:53:21Z</dcterms:modified>
</cp:coreProperties>
</file>