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7" r:id="rId4"/>
    <p:sldId id="258" r:id="rId5"/>
    <p:sldId id="259" r:id="rId6"/>
    <p:sldId id="260" r:id="rId7"/>
    <p:sldId id="261" r:id="rId8"/>
    <p:sldId id="262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B70A9-FE9E-4319-AD01-C74FBC470B24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08918-8F12-4D76-91BE-81A859DE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914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08918-8F12-4D76-91BE-81A859DEFB4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00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09/12/14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325" y="2095500"/>
            <a:ext cx="826135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725" y="2247900"/>
            <a:ext cx="826135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125" y="2400300"/>
            <a:ext cx="826135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988840"/>
            <a:ext cx="7191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6125" y="1700808"/>
            <a:ext cx="74716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       </a:t>
            </a:r>
            <a:r>
              <a:rPr lang="ru-RU" sz="4400" b="1" dirty="0" smtClean="0">
                <a:solidFill>
                  <a:srgbClr val="0070C0"/>
                </a:solidFill>
              </a:rPr>
              <a:t>Тема: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4800" b="1" dirty="0" smtClean="0">
                <a:solidFill>
                  <a:srgbClr val="FF0000"/>
                </a:solidFill>
              </a:rPr>
              <a:t>«Квадратные уравнения»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543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76672"/>
            <a:ext cx="3454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Задачи урока: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556792"/>
            <a:ext cx="78947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Повторить теоретический материал по теме «Квадратные уравнения»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Расширить знания об истории возникновения квадратных уравнений.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Проверить умения определять виды квадратных уравнений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Совершенствовать умения в решении полных и неполных квадратных</a:t>
            </a: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уравнений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5. </a:t>
            </a:r>
            <a:r>
              <a:rPr lang="ru-RU" b="1" dirty="0" smtClean="0">
                <a:solidFill>
                  <a:srgbClr val="002060"/>
                </a:solidFill>
              </a:rPr>
              <a:t>Закрепить </a:t>
            </a:r>
            <a:r>
              <a:rPr lang="ru-RU" b="1" dirty="0">
                <a:solidFill>
                  <a:srgbClr val="002060"/>
                </a:solidFill>
              </a:rPr>
              <a:t>умения в решении биквадратных уравнений и уравнений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b="1" dirty="0">
                <a:solidFill>
                  <a:srgbClr val="002060"/>
                </a:solidFill>
              </a:rPr>
              <a:t>сводящихся к квадратным;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4861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340768"/>
            <a:ext cx="8100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В класс вошел – не хмурь лица,</a:t>
            </a:r>
            <a:b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Будь разумным до конца.</a:t>
            </a:r>
            <a:b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Ты не зритель и не гость – </a:t>
            </a:r>
            <a:b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Ты программы нашей гвоздь.</a:t>
            </a:r>
            <a:b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Не ломайся, не смущайся,</a:t>
            </a:r>
            <a:b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4400" b="1" i="1" dirty="0">
                <a:solidFill>
                  <a:srgbClr val="00B050"/>
                </a:solidFill>
                <a:latin typeface="Times New Roman"/>
                <a:ea typeface="Times New Roman"/>
              </a:rPr>
              <a:t>Всем законам подчиняйся.</a:t>
            </a:r>
            <a:endParaRPr lang="ru-RU" sz="4000" dirty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28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276872"/>
            <a:ext cx="6894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5 х² + 3 х + 2014 = 0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191374"/>
            <a:ext cx="3312368" cy="347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9142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b="1" dirty="0">
                <a:solidFill>
                  <a:srgbClr val="0070C0"/>
                </a:solidFill>
              </a:rPr>
              <a:t>История возникновения квадратных уравнений: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2327" y="1260305"/>
            <a:ext cx="3267075" cy="482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4574" y="924366"/>
            <a:ext cx="5262853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kern="0" dirty="0">
                <a:solidFill>
                  <a:srgbClr val="714B25"/>
                </a:solidFill>
                <a:latin typeface="Arial"/>
              </a:rPr>
              <a:t>Необходимость решать уравнения </a:t>
            </a:r>
            <a:endParaRPr lang="ru-RU" sz="2200" b="1" kern="0" dirty="0" smtClean="0">
              <a:solidFill>
                <a:srgbClr val="714B25"/>
              </a:solidFill>
              <a:latin typeface="Arial"/>
            </a:endParaRPr>
          </a:p>
          <a:p>
            <a:r>
              <a:rPr lang="ru-RU" sz="2200" b="1" kern="0" dirty="0" smtClean="0">
                <a:solidFill>
                  <a:srgbClr val="714B25"/>
                </a:solidFill>
                <a:latin typeface="Arial"/>
              </a:rPr>
              <a:t>не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только первой, но и </a:t>
            </a:r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второй</a:t>
            </a: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степени ещё в древности </a:t>
            </a:r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была</a:t>
            </a: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вызвана потребностью решать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задачи,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связанные с нахождением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площадей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земельных участков и </a:t>
            </a:r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с</a:t>
            </a:r>
          </a:p>
          <a:p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 земляными работами военного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характера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, а также с развитием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астрономии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и самой математики</a:t>
            </a:r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.</a:t>
            </a:r>
          </a:p>
          <a:p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Квадратные уравнения умели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решать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около 2000 лет до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нашей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эры вавилоняне. </a:t>
            </a:r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В </a:t>
            </a:r>
            <a:r>
              <a:rPr lang="ru-RU" sz="2200" b="1" dirty="0">
                <a:solidFill>
                  <a:srgbClr val="714B25"/>
                </a:solidFill>
                <a:latin typeface="Arial" charset="0"/>
              </a:rPr>
              <a:t>их клинописных текстах встречаются, кроме неполных, также и полные квадратные уравнения.</a:t>
            </a:r>
          </a:p>
          <a:p>
            <a:endParaRPr lang="ru-RU" sz="2200" b="1" dirty="0" smtClean="0">
              <a:solidFill>
                <a:srgbClr val="714B25"/>
              </a:solidFill>
              <a:latin typeface="Arial" charset="0"/>
            </a:endParaRPr>
          </a:p>
          <a:p>
            <a:endParaRPr lang="ru-RU" sz="2200" b="1" dirty="0">
              <a:solidFill>
                <a:srgbClr val="714B25"/>
              </a:solidFill>
              <a:latin typeface="Arial" charset="0"/>
            </a:endParaRPr>
          </a:p>
          <a:p>
            <a:r>
              <a:rPr lang="ru-RU" sz="2200" b="1" dirty="0" smtClean="0">
                <a:solidFill>
                  <a:srgbClr val="714B25"/>
                </a:solidFill>
                <a:latin typeface="Arial" charset="0"/>
              </a:rPr>
              <a:t> </a:t>
            </a:r>
            <a:endParaRPr lang="ru-RU" sz="2200" b="1" dirty="0">
              <a:solidFill>
                <a:srgbClr val="714B25"/>
              </a:solidFill>
              <a:latin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498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692696"/>
            <a:ext cx="948266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Впервые квадратное уравнение сумели решить математики Древнего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Египта. Некоторые виды квадратных уравнений, сводя их решение к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геометрическим построениям, могли решать древнегреческие </a:t>
            </a: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математики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 </a:t>
            </a: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, в ом числе и Эвклид.</a:t>
            </a:r>
            <a:endParaRPr lang="ru-RU" altLang="ru-RU" sz="2000" b="1" kern="0" dirty="0">
              <a:solidFill>
                <a:srgbClr val="714B25"/>
              </a:solidFill>
              <a:latin typeface="Arial"/>
            </a:endParaRP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Приемы решения уравнений без обращения к геометрии </a:t>
            </a: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дает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 </a:t>
            </a:r>
            <a:r>
              <a:rPr lang="ru-RU" altLang="ru-RU" sz="2000" b="1" i="1" u="sng" kern="0" dirty="0" smtClean="0">
                <a:solidFill>
                  <a:srgbClr val="6699FF"/>
                </a:solidFill>
                <a:latin typeface="Arial"/>
                <a:hlinkClick r:id="" action="ppaction://noaction"/>
              </a:rPr>
              <a:t>Диофант</a:t>
            </a:r>
            <a:r>
              <a:rPr lang="ru-RU" altLang="ru-RU" sz="2000" b="1" kern="0" dirty="0" smtClean="0">
                <a:solidFill>
                  <a:srgbClr val="6699FF"/>
                </a:solidFill>
                <a:latin typeface="Arial"/>
                <a:hlinkClick r:id="" action="ppaction://noaction"/>
              </a:rPr>
              <a:t> </a:t>
            </a:r>
            <a:r>
              <a:rPr lang="ru-RU" altLang="ru-RU" sz="2000" b="1" i="1" u="sng" kern="0" dirty="0" smtClean="0">
                <a:solidFill>
                  <a:srgbClr val="6699FF"/>
                </a:solidFill>
                <a:latin typeface="Arial"/>
                <a:hlinkClick r:id="" action="ppaction://noaction"/>
              </a:rPr>
              <a:t>Александрийский</a:t>
            </a:r>
            <a:r>
              <a:rPr lang="ru-RU" altLang="ru-RU" sz="2000" b="1" i="1" kern="0" dirty="0" smtClean="0">
                <a:solidFill>
                  <a:srgbClr val="6699FF"/>
                </a:solidFill>
                <a:latin typeface="Arial"/>
                <a:hlinkClick r:id="" action="ppaction://noaction"/>
              </a:rPr>
              <a:t>  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(III в). </a:t>
            </a:r>
            <a:endParaRPr lang="ru-RU" altLang="ru-RU" sz="2000" b="1" kern="0" dirty="0" smtClean="0">
              <a:solidFill>
                <a:srgbClr val="714B25"/>
              </a:solidFill>
              <a:latin typeface="Arial"/>
            </a:endParaRP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Правило решения квадратных уравнений дал индийский ученый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 err="1">
                <a:solidFill>
                  <a:srgbClr val="0070C0"/>
                </a:solidFill>
                <a:latin typeface="Arial"/>
              </a:rPr>
              <a:t>Брахмагупта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 (VII в.).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Формулы решения квадратных уравнений в Европе были впервые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изложены в 1202 г. итальянским математиком </a:t>
            </a:r>
            <a:r>
              <a:rPr lang="ru-RU" altLang="ru-RU" sz="2000" b="1" kern="0" dirty="0">
                <a:solidFill>
                  <a:srgbClr val="0070C0"/>
                </a:solidFill>
                <a:latin typeface="Arial"/>
              </a:rPr>
              <a:t>Леонардом Фибоначчи.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Общее правило решения квадратных уравнений, приведенных к единому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виду ax2 + b + c = 0, было сформулировано в Европе лишь в 1544 г.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0070C0"/>
                </a:solidFill>
                <a:latin typeface="Arial"/>
              </a:rPr>
              <a:t>Штифелем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. Вывод формулы решения квадратного уравнения  в </a:t>
            </a:r>
            <a:endParaRPr lang="ru-RU" altLang="ru-RU" sz="2000" b="1" kern="0" dirty="0" smtClean="0">
              <a:solidFill>
                <a:srgbClr val="714B25"/>
              </a:solidFill>
              <a:latin typeface="Arial"/>
            </a:endParaRP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о</a:t>
            </a: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бщем виде 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имеется у </a:t>
            </a:r>
            <a:r>
              <a:rPr lang="ru-RU" altLang="ru-RU" sz="2000" b="1" kern="0" dirty="0">
                <a:solidFill>
                  <a:srgbClr val="0070C0"/>
                </a:solidFill>
                <a:latin typeface="Arial"/>
              </a:rPr>
              <a:t>Франсуа Виета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, однако Виет  </a:t>
            </a: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признавал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 smtClean="0">
                <a:solidFill>
                  <a:srgbClr val="714B25"/>
                </a:solidFill>
                <a:latin typeface="Arial"/>
              </a:rPr>
              <a:t> только положительные 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корни. Лишь в XVII в. Благодаря трудам </a:t>
            </a:r>
            <a:r>
              <a:rPr lang="ru-RU" altLang="ru-RU" sz="2000" b="1" kern="0" dirty="0">
                <a:solidFill>
                  <a:srgbClr val="0070C0"/>
                </a:solidFill>
                <a:latin typeface="Arial"/>
              </a:rPr>
              <a:t>Декарта,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0070C0"/>
                </a:solidFill>
                <a:latin typeface="Arial"/>
              </a:rPr>
              <a:t>Ньютона</a:t>
            </a: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  и других ученых  способ решения квадратных уравнений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r>
              <a:rPr lang="ru-RU" altLang="ru-RU" sz="2000" b="1" kern="0" dirty="0">
                <a:solidFill>
                  <a:srgbClr val="714B25"/>
                </a:solidFill>
                <a:latin typeface="Arial"/>
              </a:rPr>
              <a:t>принимает современный вид.</a:t>
            </a: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endParaRPr lang="ru-RU" altLang="ru-RU" b="1" kern="0" dirty="0" smtClean="0">
              <a:solidFill>
                <a:srgbClr val="714B25"/>
              </a:solidFill>
              <a:latin typeface="Arial"/>
            </a:endParaRPr>
          </a:p>
          <a:p>
            <a:pPr marL="447675" lvl="0" indent="-44767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70000"/>
            </a:pPr>
            <a:endParaRPr lang="ru-RU" altLang="ru-RU" b="1" kern="0" dirty="0">
              <a:solidFill>
                <a:srgbClr val="714B2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734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89" y="11663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69269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            </a:t>
            </a:r>
            <a:r>
              <a:rPr lang="ru-RU" sz="4800" b="1" dirty="0" smtClean="0">
                <a:solidFill>
                  <a:srgbClr val="7030A0"/>
                </a:solidFill>
              </a:rPr>
              <a:t>Ключ к тесту:</a:t>
            </a:r>
            <a:endParaRPr lang="ru-RU" sz="4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2094577"/>
              </p:ext>
            </p:extLst>
          </p:nvPr>
        </p:nvGraphicFramePr>
        <p:xfrm>
          <a:off x="1115616" y="2276872"/>
          <a:ext cx="7200800" cy="33803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0160"/>
                <a:gridCol w="1440160"/>
                <a:gridCol w="1440160"/>
                <a:gridCol w="1440160"/>
                <a:gridCol w="1440160"/>
              </a:tblGrid>
              <a:tr h="54412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        1.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   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1063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          2.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</a:tr>
              <a:tr h="54412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           3.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54412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           4.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</a:tr>
              <a:tr h="54412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            5.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3925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988840"/>
            <a:ext cx="89395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00B050"/>
                </a:solidFill>
              </a:rPr>
              <a:t>Чтобы решить уравнение,</a:t>
            </a:r>
            <a:br>
              <a:rPr lang="ru-RU" sz="5400" b="1" i="1" dirty="0">
                <a:solidFill>
                  <a:srgbClr val="00B050"/>
                </a:solidFill>
              </a:rPr>
            </a:br>
            <a:r>
              <a:rPr lang="ru-RU" sz="5400" b="1" i="1" dirty="0">
                <a:solidFill>
                  <a:srgbClr val="00B050"/>
                </a:solidFill>
              </a:rPr>
              <a:t>Корни его отыскать.</a:t>
            </a:r>
            <a:br>
              <a:rPr lang="ru-RU" sz="5400" b="1" i="1" dirty="0">
                <a:solidFill>
                  <a:srgbClr val="00B050"/>
                </a:solidFill>
              </a:rPr>
            </a:br>
            <a:r>
              <a:rPr lang="ru-RU" sz="5400" b="1" i="1" dirty="0">
                <a:solidFill>
                  <a:srgbClr val="00B050"/>
                </a:solidFill>
              </a:rPr>
              <a:t>Нужно немного терпения,</a:t>
            </a:r>
            <a:br>
              <a:rPr lang="ru-RU" sz="5400" b="1" i="1" dirty="0">
                <a:solidFill>
                  <a:srgbClr val="00B050"/>
                </a:solidFill>
              </a:rPr>
            </a:br>
            <a:r>
              <a:rPr lang="ru-RU" sz="5400" b="1" i="1" dirty="0">
                <a:solidFill>
                  <a:srgbClr val="00B050"/>
                </a:solidFill>
              </a:rPr>
              <a:t>Ручку, перо и тетрадь.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219"/>
            <a:ext cx="1368152" cy="191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40097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772816"/>
            <a:ext cx="898292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У английского поэта  Чосера </a:t>
            </a:r>
            <a:endParaRPr lang="ru-RU" sz="4000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есть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прекрасные строки:</a:t>
            </a:r>
            <a:endParaRPr lang="ru-RU" sz="4000" dirty="0">
              <a:solidFill>
                <a:srgbClr val="00B05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Посредством уравнений, теорем</a:t>
            </a:r>
            <a:br>
              <a:rPr lang="ru-RU" sz="4000" b="1" i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i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Я уйму всяких разрешил проблем.</a:t>
            </a:r>
            <a:endParaRPr lang="ru-RU" sz="40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64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313</Words>
  <Application>Microsoft Office PowerPoint</Application>
  <PresentationFormat>Экран (4:3)</PresentationFormat>
  <Paragraphs>74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IT</cp:lastModifiedBy>
  <cp:revision>14</cp:revision>
  <dcterms:created xsi:type="dcterms:W3CDTF">2014-01-31T17:52:35Z</dcterms:created>
  <dcterms:modified xsi:type="dcterms:W3CDTF">2014-12-09T07:35:39Z</dcterms:modified>
</cp:coreProperties>
</file>