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123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30.01.2015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gif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Содержимое 3" descr="Рисунок12.png"/>
          <p:cNvPicPr>
            <a:picLocks noChangeAspect="1"/>
          </p:cNvPicPr>
          <p:nvPr/>
        </p:nvPicPr>
        <p:blipFill>
          <a:blip r:embed="rId2"/>
          <a:srcRect l="1514" r="2272" b="2557"/>
          <a:stretch>
            <a:fillRect/>
          </a:stretch>
        </p:blipFill>
        <p:spPr bwMode="auto">
          <a:xfrm>
            <a:off x="0" y="1588"/>
            <a:ext cx="9144000" cy="685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1" name="Заголовок 1"/>
          <p:cNvSpPr>
            <a:spLocks noGrp="1"/>
          </p:cNvSpPr>
          <p:nvPr>
            <p:ph type="title"/>
          </p:nvPr>
        </p:nvSpPr>
        <p:spPr>
          <a:xfrm>
            <a:off x="2571750" y="928688"/>
            <a:ext cx="4357688" cy="1143000"/>
          </a:xfrm>
        </p:spPr>
        <p:txBody>
          <a:bodyPr/>
          <a:lstStyle/>
          <a:p>
            <a:r>
              <a:rPr lang="ru-RU" sz="2400" b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АКТУАЛЬНОСТЬ ПРОЕКТА</a:t>
            </a:r>
          </a:p>
        </p:txBody>
      </p:sp>
      <p:sp>
        <p:nvSpPr>
          <p:cNvPr id="7172" name="Содержимое 2"/>
          <p:cNvSpPr>
            <a:spLocks noGrp="1"/>
          </p:cNvSpPr>
          <p:nvPr>
            <p:ph idx="1"/>
          </p:nvPr>
        </p:nvSpPr>
        <p:spPr>
          <a:xfrm>
            <a:off x="428625" y="2332038"/>
            <a:ext cx="8358188" cy="4240212"/>
          </a:xfrm>
        </p:spPr>
        <p:txBody>
          <a:bodyPr/>
          <a:lstStyle/>
          <a:p>
            <a:pPr marL="0" indent="0" algn="just">
              <a:spcBef>
                <a:spcPct val="0"/>
              </a:spcBef>
              <a:buFont typeface="Arial" charset="0"/>
              <a:buNone/>
            </a:pPr>
            <a:r>
              <a:rPr lang="ru-RU" sz="1400" smtClean="0">
                <a:latin typeface="Times New Roman" pitchFamily="18" charset="0"/>
                <a:cs typeface="Times New Roman" pitchFamily="18" charset="0"/>
              </a:rPr>
              <a:t>Данный проект содержит материал по образовательной области «Познание», через интеграцию          образовательных процессов.</a:t>
            </a:r>
          </a:p>
          <a:p>
            <a:pPr marL="0" indent="0" algn="just">
              <a:spcBef>
                <a:spcPct val="0"/>
              </a:spcBef>
              <a:buFont typeface="Arial" charset="0"/>
              <a:buNone/>
            </a:pPr>
            <a:r>
              <a:rPr lang="ru-RU" sz="1400" smtClean="0">
                <a:latin typeface="Times New Roman" pitchFamily="18" charset="0"/>
                <a:cs typeface="Times New Roman" pitchFamily="18" charset="0"/>
              </a:rPr>
              <a:t>Великая ценность каждого человека – здоровье. Проблема здоровья и его сохранения в современном обществе стоит более чем остро. Вырастить ребенка сильным, крепким, здоровым – это желание родителей и одна из ведущих задач, стоящих перед дошкольным учреждением.</a:t>
            </a:r>
          </a:p>
          <a:p>
            <a:pPr marL="0" indent="0" algn="just">
              <a:spcBef>
                <a:spcPct val="0"/>
              </a:spcBef>
              <a:buFont typeface="Arial" charset="0"/>
              <a:buNone/>
            </a:pPr>
            <a:r>
              <a:rPr lang="ru-RU" sz="1400" smtClean="0">
                <a:latin typeface="Times New Roman" pitchFamily="18" charset="0"/>
                <a:cs typeface="Times New Roman" pitchFamily="18" charset="0"/>
              </a:rPr>
              <a:t>Все знают, как полезно заниматься физкультурой, как необходимо закаляться, делать зарядку, </a:t>
            </a:r>
          </a:p>
          <a:p>
            <a:pPr marL="0" indent="0" algn="just">
              <a:spcBef>
                <a:spcPct val="0"/>
              </a:spcBef>
              <a:buFont typeface="Arial" charset="0"/>
              <a:buNone/>
            </a:pPr>
            <a:r>
              <a:rPr lang="ru-RU" sz="1400" smtClean="0">
                <a:latin typeface="Times New Roman" pitchFamily="18" charset="0"/>
                <a:cs typeface="Times New Roman" pitchFamily="18" charset="0"/>
              </a:rPr>
              <a:t>бывать на воздухе, но как трудно бывает иногда пересилить себя, встать пораньше, сделать</a:t>
            </a:r>
          </a:p>
          <a:p>
            <a:pPr marL="0" indent="0" algn="just">
              <a:spcBef>
                <a:spcPct val="0"/>
              </a:spcBef>
              <a:buFont typeface="Arial" charset="0"/>
              <a:buNone/>
            </a:pPr>
            <a:r>
              <a:rPr lang="ru-RU" sz="1400" smtClean="0">
                <a:latin typeface="Times New Roman" pitchFamily="18" charset="0"/>
                <a:cs typeface="Times New Roman" pitchFamily="18" charset="0"/>
              </a:rPr>
              <a:t> несколько упражнений, облиться холодной водой. Мы откладываем все на «потом».  А что, если попробовать заниматься всем вместе? Может, тогда будет легче?! Ведь семья и детский </a:t>
            </a:r>
          </a:p>
          <a:p>
            <a:pPr marL="0" indent="0" algn="just">
              <a:spcBef>
                <a:spcPct val="0"/>
              </a:spcBef>
              <a:buFont typeface="Arial" charset="0"/>
              <a:buNone/>
            </a:pPr>
            <a:r>
              <a:rPr lang="ru-RU" sz="1400" smtClean="0">
                <a:latin typeface="Times New Roman" pitchFamily="18" charset="0"/>
                <a:cs typeface="Times New Roman" pitchFamily="18" charset="0"/>
              </a:rPr>
              <a:t>сад – те социальные структуры, которые в основном определяют уровень здоровья ребенка. Мы </a:t>
            </a:r>
          </a:p>
          <a:p>
            <a:pPr marL="0" indent="0" algn="just">
              <a:spcBef>
                <a:spcPct val="0"/>
              </a:spcBef>
              <a:buFont typeface="Arial" charset="0"/>
              <a:buNone/>
            </a:pPr>
            <a:r>
              <a:rPr lang="ru-RU" sz="1400" smtClean="0">
                <a:latin typeface="Times New Roman" pitchFamily="18" charset="0"/>
                <a:cs typeface="Times New Roman" pitchFamily="18" charset="0"/>
              </a:rPr>
              <a:t>должны совместными усилиями обеспечить ребенку психологический комфорт, поддержку и любовь, помнить о том, что преодолеть жизненные трудности легче, если мы будем вместе.</a:t>
            </a:r>
          </a:p>
          <a:p>
            <a:pPr marL="0" indent="0" algn="just">
              <a:spcBef>
                <a:spcPct val="0"/>
              </a:spcBef>
              <a:buFont typeface="Arial" charset="0"/>
              <a:buNone/>
            </a:pPr>
            <a:r>
              <a:rPr lang="ru-RU" sz="1400" smtClean="0">
                <a:latin typeface="Times New Roman" pitchFamily="18" charset="0"/>
                <a:cs typeface="Times New Roman" pitchFamily="18" charset="0"/>
              </a:rPr>
              <a:t>                        Многолетний опыт работы показывает, что положительный результат бывает </a:t>
            </a:r>
          </a:p>
          <a:p>
            <a:pPr marL="0" indent="0" algn="just">
              <a:spcBef>
                <a:spcPct val="0"/>
              </a:spcBef>
              <a:buFont typeface="Arial" charset="0"/>
              <a:buNone/>
            </a:pPr>
            <a:r>
              <a:rPr lang="ru-RU" sz="1400" smtClean="0">
                <a:latin typeface="Times New Roman" pitchFamily="18" charset="0"/>
                <a:cs typeface="Times New Roman" pitchFamily="18" charset="0"/>
              </a:rPr>
              <a:t>                          тогда, когда возникает взаимодействие и понимание между семьей и детским </a:t>
            </a:r>
          </a:p>
          <a:p>
            <a:pPr marL="0" indent="0" algn="just">
              <a:spcBef>
                <a:spcPct val="0"/>
              </a:spcBef>
              <a:buFont typeface="Arial" charset="0"/>
              <a:buNone/>
            </a:pPr>
            <a:r>
              <a:rPr lang="ru-RU" sz="1400" smtClean="0">
                <a:latin typeface="Times New Roman" pitchFamily="18" charset="0"/>
                <a:cs typeface="Times New Roman" pitchFamily="18" charset="0"/>
              </a:rPr>
              <a:t>                       садом, когда все чувствуют атмосферу сердечности и доброжелательности, </a:t>
            </a:r>
          </a:p>
          <a:p>
            <a:pPr marL="0" indent="0" algn="just">
              <a:spcBef>
                <a:spcPct val="0"/>
              </a:spcBef>
              <a:buFont typeface="Arial" charset="0"/>
              <a:buNone/>
            </a:pPr>
            <a:r>
              <a:rPr lang="ru-RU" sz="1400" smtClean="0">
                <a:latin typeface="Times New Roman" pitchFamily="18" charset="0"/>
                <a:cs typeface="Times New Roman" pitchFamily="18" charset="0"/>
              </a:rPr>
              <a:t>                         взаимного уважения и понимания. Пожалуй, ничто так не сближает родителей </a:t>
            </a:r>
          </a:p>
          <a:p>
            <a:pPr marL="0" indent="0" algn="just">
              <a:spcBef>
                <a:spcPct val="0"/>
              </a:spcBef>
              <a:buFont typeface="Arial" charset="0"/>
              <a:buNone/>
            </a:pPr>
            <a:r>
              <a:rPr lang="ru-RU" sz="1400" smtClean="0">
                <a:latin typeface="Times New Roman" pitchFamily="18" charset="0"/>
                <a:cs typeface="Times New Roman" pitchFamily="18" charset="0"/>
              </a:rPr>
              <a:t>                                  и детей, как совместные праздники и развлечения.</a:t>
            </a:r>
          </a:p>
          <a:p>
            <a:pPr marL="0" indent="0" algn="just">
              <a:spcBef>
                <a:spcPct val="0"/>
              </a:spcBef>
              <a:buFont typeface="Arial" charset="0"/>
              <a:buNone/>
            </a:pPr>
            <a:r>
              <a:rPr lang="ru-RU" sz="1400" smtClean="0">
                <a:latin typeface="Times New Roman" pitchFamily="18" charset="0"/>
                <a:cs typeface="Times New Roman" pitchFamily="18" charset="0"/>
              </a:rPr>
              <a:t>                                  Настоящий проект поможет сблизить родителей, детей, педагогов и позволит </a:t>
            </a:r>
          </a:p>
          <a:p>
            <a:pPr marL="0" indent="0" algn="just">
              <a:spcBef>
                <a:spcPct val="0"/>
              </a:spcBef>
              <a:buFont typeface="Arial" charset="0"/>
              <a:buNone/>
            </a:pPr>
            <a:r>
              <a:rPr lang="ru-RU" sz="1400" smtClean="0">
                <a:latin typeface="Times New Roman" pitchFamily="18" charset="0"/>
                <a:cs typeface="Times New Roman" pitchFamily="18" charset="0"/>
              </a:rPr>
              <a:t>                                  сложную задачу (воспитание здорового человека) сделать немного проще.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20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71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71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2000"/>
                                        <p:tgtEl>
                                          <p:spTgt spid="717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71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71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9" dur="2000"/>
                                        <p:tgtEl>
                                          <p:spTgt spid="717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717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717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4" dur="2000"/>
                                        <p:tgtEl>
                                          <p:spTgt spid="717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717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717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9" dur="2000"/>
                                        <p:tgtEl>
                                          <p:spTgt spid="717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717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717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4" dur="2000"/>
                                        <p:tgtEl>
                                          <p:spTgt spid="717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717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717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9" dur="2000"/>
                                        <p:tgtEl>
                                          <p:spTgt spid="717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717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717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4" dur="2000"/>
                                        <p:tgtEl>
                                          <p:spTgt spid="717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2000" fill="hold"/>
                                        <p:tgtEl>
                                          <p:spTgt spid="717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2000" fill="hold"/>
                                        <p:tgtEl>
                                          <p:spTgt spid="717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9" dur="2000"/>
                                        <p:tgtEl>
                                          <p:spTgt spid="717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2000" fill="hold"/>
                                        <p:tgtEl>
                                          <p:spTgt spid="717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2000" fill="hold"/>
                                        <p:tgtEl>
                                          <p:spTgt spid="717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4" dur="2000"/>
                                        <p:tgtEl>
                                          <p:spTgt spid="717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2000" fill="hold"/>
                                        <p:tgtEl>
                                          <p:spTgt spid="717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2000" fill="hold"/>
                                        <p:tgtEl>
                                          <p:spTgt spid="717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9" dur="2000"/>
                                        <p:tgtEl>
                                          <p:spTgt spid="717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2000" fill="hold"/>
                                        <p:tgtEl>
                                          <p:spTgt spid="717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2000" fill="hold"/>
                                        <p:tgtEl>
                                          <p:spTgt spid="717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4" dur="2000"/>
                                        <p:tgtEl>
                                          <p:spTgt spid="717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2000" fill="hold"/>
                                        <p:tgtEl>
                                          <p:spTgt spid="717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2000" fill="hold"/>
                                        <p:tgtEl>
                                          <p:spTgt spid="717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9" dur="2000"/>
                                        <p:tgtEl>
                                          <p:spTgt spid="717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2000" fill="hold"/>
                                        <p:tgtEl>
                                          <p:spTgt spid="717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2000" fill="hold"/>
                                        <p:tgtEl>
                                          <p:spTgt spid="717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4" dur="2000"/>
                                        <p:tgtEl>
                                          <p:spTgt spid="7172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2000" fill="hold"/>
                                        <p:tgtEl>
                                          <p:spTgt spid="717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2000" fill="hold"/>
                                        <p:tgtEl>
                                          <p:spTgt spid="717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9" dur="2000"/>
                                        <p:tgtEl>
                                          <p:spTgt spid="717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1" grpId="0"/>
      <p:bldP spid="7172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Содержимое 3" descr="Рисунок11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313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5" name="Содержимое 2"/>
          <p:cNvSpPr>
            <a:spLocks noGrp="1"/>
          </p:cNvSpPr>
          <p:nvPr>
            <p:ph idx="1"/>
          </p:nvPr>
        </p:nvSpPr>
        <p:spPr>
          <a:xfrm>
            <a:off x="500063" y="1857375"/>
            <a:ext cx="8229600" cy="3143250"/>
          </a:xfrm>
        </p:spPr>
        <p:txBody>
          <a:bodyPr/>
          <a:lstStyle/>
          <a:p>
            <a:pPr marL="0" indent="0" algn="just" eaLnBrk="1" hangingPunct="1">
              <a:spcBef>
                <a:spcPct val="0"/>
              </a:spcBef>
              <a:buFont typeface="Arial" charset="0"/>
              <a:buNone/>
            </a:pPr>
            <a:r>
              <a:rPr lang="ru-RU" sz="1400" smtClean="0">
                <a:latin typeface="Times New Roman" pitchFamily="18" charset="0"/>
                <a:cs typeface="Times New Roman" pitchFamily="18" charset="0"/>
              </a:rPr>
              <a:t>Ведущим познавательным процессом в раннем возрасте является восприятие. Его значение трудно переоценить. Если ребенок не получит способствующих развитию восприятия компонентов, то у него могут обнаружиться серьезные пробелы в представлениях о ряде свойств предметов, явлений окружающего мира и формировании здорового образа жизни. </a:t>
            </a:r>
          </a:p>
          <a:p>
            <a:pPr marL="0" indent="0" algn="just" eaLnBrk="1" hangingPunct="1">
              <a:spcBef>
                <a:spcPct val="0"/>
              </a:spcBef>
              <a:buFont typeface="Arial" charset="0"/>
              <a:buNone/>
            </a:pPr>
            <a:r>
              <a:rPr lang="ru-RU" sz="1400" smtClean="0">
                <a:latin typeface="Times New Roman" pitchFamily="18" charset="0"/>
                <a:cs typeface="Times New Roman" pitchFamily="18" charset="0"/>
              </a:rPr>
              <a:t>Для этого необходим системный подход позволяющий ежедневно включать ребенка в поисковую, творческую деятельность, способствующей формированию к него обследовательских действий и знаний о здоровом образе жизни.</a:t>
            </a:r>
          </a:p>
          <a:p>
            <a:pPr marL="0" indent="0" algn="just" eaLnBrk="1" hangingPunct="1">
              <a:spcBef>
                <a:spcPct val="0"/>
              </a:spcBef>
              <a:buFont typeface="Arial" charset="0"/>
              <a:buNone/>
            </a:pPr>
            <a:r>
              <a:rPr lang="ru-RU" sz="1400" smtClean="0">
                <a:latin typeface="Times New Roman" pitchFamily="18" charset="0"/>
                <a:cs typeface="Times New Roman" pitchFamily="18" charset="0"/>
              </a:rPr>
              <a:t>Основные задачи формирования восприятия интегрируются с задачами развития речи, движений, игровых умений. Серия наблюдений, опытов и экспериментов способствует формированию у детей познавательного интереса, развитию наблюдательности и эмоциональности в общении с окружающим миром и навыков здорового образа жизни. Для того чтобы заинтересовать малышей, побудить в них творческую активность предлагаются игровые методы и приемы, художественное слово и традиционные методы физической культуры и закаливания. Приобретение родителями практических навыков в </a:t>
            </a:r>
          </a:p>
          <a:p>
            <a:pPr marL="0" indent="0" algn="just" eaLnBrk="1" hangingPunct="1">
              <a:spcBef>
                <a:spcPct val="0"/>
              </a:spcBef>
              <a:buFont typeface="Arial" charset="0"/>
              <a:buNone/>
            </a:pPr>
            <a:r>
              <a:rPr lang="ru-RU" sz="1400" smtClean="0">
                <a:latin typeface="Times New Roman" pitchFamily="18" charset="0"/>
                <a:cs typeface="Times New Roman" pitchFamily="18" charset="0"/>
              </a:rPr>
              <a:t>                    области укрепления здоровья и развитие восприятия ребенка.</a:t>
            </a:r>
          </a:p>
        </p:txBody>
      </p:sp>
      <p:pic>
        <p:nvPicPr>
          <p:cNvPr id="8196" name="Picture 9" descr="D:\Людмила\ДЛЯ САЙТА\АНИМАЦИЯ\detia-611.gif"/>
          <p:cNvPicPr>
            <a:picLocks noChangeAspect="1" noChangeArrowheads="1" noCrop="1"/>
          </p:cNvPicPr>
          <p:nvPr/>
        </p:nvPicPr>
        <p:blipFill>
          <a:blip r:embed="rId3">
            <a:lum contrast="10000"/>
          </a:blip>
          <a:srcRect/>
          <a:stretch>
            <a:fillRect/>
          </a:stretch>
        </p:blipFill>
        <p:spPr bwMode="auto">
          <a:xfrm>
            <a:off x="7000875" y="5000625"/>
            <a:ext cx="1428750" cy="1247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7" name="Picture 2" descr="D:\Людмила\ПРОЕКТ\КАРТИНКИ ПО ГИГИЕНЕ\chistulka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071813" y="428625"/>
            <a:ext cx="2286000" cy="1298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8" name="Picture 7" descr="D:\Людмила\ДЛЯ САЙТА\АНИМАЦИЯ\121.gif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357563" y="4449763"/>
            <a:ext cx="2871787" cy="2408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8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81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8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1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5" dur="1000"/>
                                        <p:tgtEl>
                                          <p:spTgt spid="81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0" dur="1000"/>
                                        <p:tgtEl>
                                          <p:spTgt spid="81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5" dur="1000"/>
                                        <p:tgtEl>
                                          <p:spTgt spid="81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0" dur="1000"/>
                                        <p:tgtEl>
                                          <p:spTgt spid="81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5" grpId="0" build="p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404</Words>
  <PresentationFormat>Экран (4:3)</PresentationFormat>
  <Paragraphs>19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Тема Office</vt:lpstr>
      <vt:lpstr>АКТУАЛЬНОСТЬ ПРОЕКТА</vt:lpstr>
      <vt:lpstr>Слайд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     муниципальное дошкольное образовательное учреждение Центр развития ребенка детский сад первой категории №263  Кировского района города Ростова – на - Дону</dc:title>
  <dc:creator>Мария</dc:creator>
  <cp:lastModifiedBy>Мария</cp:lastModifiedBy>
  <cp:revision>7</cp:revision>
  <dcterms:created xsi:type="dcterms:W3CDTF">2015-01-30T18:21:52Z</dcterms:created>
  <dcterms:modified xsi:type="dcterms:W3CDTF">2015-01-30T18:31:27Z</dcterms:modified>
</cp:coreProperties>
</file>