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3126E-0955-4020-A858-0665A9B39023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3D143-809C-4C78-B39D-6B28897C8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0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4D22FCAF-BCF2-46CF-B9EB-33EE2596003B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222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10E36D7-556A-44A8-95FE-4CC6A52BB661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3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png"/><Relationship Id="rId5" Type="http://schemas.openxmlformats.org/officeDocument/2006/relationships/image" Target="../media/image6.jpe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.png"/><Relationship Id="rId7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Содержимое 3" descr="Рисунок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Рисунок 3" descr="G:\фото 1 младша группа\102NIKON\DSCN705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3" y="3286125"/>
            <a:ext cx="3857625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Рисунок 4" descr="G:\фото 1 младша группа\102NIKON\DSCN705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357563"/>
            <a:ext cx="40449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Рисунок 5" descr="G:\фото 1 младша группа\102NIKON\DSCN705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29188" y="0"/>
            <a:ext cx="39497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Рисунок 6" descr="G:\фото 1 младша группа\102NIKON\DSCN7053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85750" y="0"/>
            <a:ext cx="4071938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143000" y="2500313"/>
          <a:ext cx="7286625" cy="1542288"/>
        </p:xfrm>
        <a:graphic>
          <a:graphicData uri="http://schemas.openxmlformats.org/drawingml/2006/table">
            <a:tbl>
              <a:tblPr/>
              <a:tblGrid>
                <a:gridCol w="7286625"/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4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ВИТАМИНКИ Я ЛЮБЛЮ – БЫТЬ ЗДОРОВЫМ Я ХОЧУ!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Рисунок 2" descr="G:\фото 1 младша группа\102NIKON\DSCN71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00563" y="3357563"/>
            <a:ext cx="4386262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Рисунок 5" descr="G:\фото 1 младша группа\102NIKON\DSCN710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357313"/>
            <a:ext cx="4214813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0" y="642938"/>
          <a:ext cx="4357688" cy="630936"/>
        </p:xfrm>
        <a:graphic>
          <a:graphicData uri="http://schemas.openxmlformats.org/drawingml/2006/table">
            <a:tbl>
              <a:tblPr/>
              <a:tblGrid>
                <a:gridCol w="4357688"/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ЛЕЧЕБНЫЕ ИГРЫ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5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0" dur="3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3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3" dur="2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928813" y="285750"/>
          <a:ext cx="5143536" cy="1577340"/>
        </p:xfrm>
        <a:graphic>
          <a:graphicData uri="http://schemas.openxmlformats.org/drawingml/2006/table">
            <a:tbl>
              <a:tblPr/>
              <a:tblGrid>
                <a:gridCol w="5143536"/>
              </a:tblGrid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ИГРОВАЯ ТЕРАПИЯ! </a:t>
                      </a:r>
                      <a:r>
                        <a:rPr kumimoji="0" lang="ru-RU" sz="1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(упражнения на поверхности воды и песка, связанные с тактильно – кинетической чувствительностью, снятием эмоционального напряжения).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24585" name="Рисунок 5" descr="G:\фото 1 младша группа\102NIKON\DSCN711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928813"/>
            <a:ext cx="40005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6" name="Рисунок 6" descr="G:\фото 1 младша группа\102NIKON\DSCN7119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000375"/>
            <a:ext cx="4403725" cy="360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45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3" name="Рисунок 7" descr="G:\фото 1 младша группа\102NIKON\DSCN713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0"/>
            <a:ext cx="4071938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Рисунок 8" descr="G:\фото 1 младша группа\102NIKON\DSCN71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0"/>
            <a:ext cx="4284663" cy="326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Рисунок 9" descr="G:\фото 1 младша группа\102NIKON\DSCN714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357563"/>
            <a:ext cx="4071938" cy="323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Рисунок 10" descr="G:\фото 1 младша группа\102NIKON\DSCN7139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56125" y="3286125"/>
            <a:ext cx="4421188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2357438" y="2857500"/>
          <a:ext cx="5286375" cy="630936"/>
        </p:xfrm>
        <a:graphic>
          <a:graphicData uri="http://schemas.openxmlformats.org/drawingml/2006/table">
            <a:tbl>
              <a:tblPr/>
              <a:tblGrid>
                <a:gridCol w="5286375"/>
              </a:tblGrid>
              <a:tr h="1889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ИГРОВАЯ ТЕРАПИЯ! </a:t>
                      </a: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Monotype Corsiva" pitchFamily="66" charset="0"/>
                        <a:cs typeface="Times New Roman" pitchFamily="18" charset="0"/>
                      </a:endParaRP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3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6" dur="3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Рисунок 4" descr="G:\фото 1 младша группа\102NIKON\DSCN698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313" y="2143125"/>
            <a:ext cx="4071937" cy="471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Рисунок 4" descr="D:\Людмила\ДЛЯ ОФОРМЛЕНИЯ ПАПОК\39b71068bea0.pn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0" y="3571875"/>
            <a:ext cx="24288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071688" y="428625"/>
          <a:ext cx="4857750" cy="1682496"/>
        </p:xfrm>
        <a:graphic>
          <a:graphicData uri="http://schemas.openxmlformats.org/drawingml/2006/table">
            <a:tbl>
              <a:tblPr/>
              <a:tblGrid>
                <a:gridCol w="4857750"/>
              </a:tblGrid>
              <a:tr h="1471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ВИТАМИНКИ Я ЛЮБЛЮ – БЫТЬ ЗДОРОВЫМ Я ХОЧУ!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15371" name="Рисунок 1" descr="D:\картинки\детские картинки-блестяшки анимашки\643a4319379c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50" y="3295650"/>
            <a:ext cx="21717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0" dur="2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7037E-6 C 0.01198 0.03866 0.33264 0.12083 0.38472 0.09861 C 0.4368 0.07639 0.37778 -0.11458 0.31302 -0.13333 C 0.24826 -0.15208 -0.01198 -0.03866 3.61111E-6 -3.7037E-6 Z " pathEditMode="relative" ptsTypes="aaaa">
                                      <p:cBhvr>
                                        <p:cTn id="12" dur="30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C -0.00642 -0.04445 -0.34167 -0.17245 -0.40208 -0.1537 C -0.4625 -0.13495 -0.43038 0.08842 -0.36302 0.11296 C -0.29566 0.1375 0.00642 0.04444 -8.33333E-7 -1.11111E-6 Z " pathEditMode="relative" ptsTypes="aaaa">
                                      <p:cBhvr>
                                        <p:cTn id="14" dur="3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2" descr="G:\фото 1 младша группа\102NIKON\DSCN70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85938" y="2000250"/>
            <a:ext cx="6357937" cy="4583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3125" y="785813"/>
          <a:ext cx="4786313" cy="1121664"/>
        </p:xfrm>
        <a:graphic>
          <a:graphicData uri="http://schemas.openxmlformats.org/drawingml/2006/table">
            <a:tbl>
              <a:tblPr/>
              <a:tblGrid>
                <a:gridCol w="4786313"/>
              </a:tblGrid>
              <a:tr h="4841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РАССМАТРИВАНИЕ МАКЕТА «АКВАРИУМ»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5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Рисунок 3" descr="G:\фото 1 младша группа\102NIKON\DSCN705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285750"/>
            <a:ext cx="400050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Рисунок 5" descr="G:\фото 1 младша группа\102NIKON\DSCN706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429000"/>
            <a:ext cx="3929063" cy="3151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Рисунок 6" descr="G:\фото 1 младша группа\102NIKON\DSCN7074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00563" y="3429000"/>
            <a:ext cx="4338637" cy="309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Рисунок 4" descr="G:\фото 1 младша группа\102NIKON\DSCN7072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00563" y="285750"/>
            <a:ext cx="437991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14500" y="3143250"/>
          <a:ext cx="5715000" cy="620713"/>
        </p:xfrm>
        <a:graphic>
          <a:graphicData uri="http://schemas.openxmlformats.org/drawingml/2006/table">
            <a:tbl>
              <a:tblPr/>
              <a:tblGrid>
                <a:gridCol w="5715000"/>
              </a:tblGrid>
              <a:tr h="6207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5700C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УТРЕННЯЯ ГИМНАСТИКА!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7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0" dur="3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3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3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3" y="258763"/>
            <a:ext cx="4214812" cy="317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Рисунок 5" descr="E:\фото 1 младша группа\100NIKON\DSCN737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6313" y="285750"/>
            <a:ext cx="4071937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Рисунок 6" descr="E:\фото 1 младша группа\100NIKON\DSCN7387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3214688"/>
            <a:ext cx="4143375" cy="3376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Рисунок 7" descr="E:\фото 1 младша группа\100NIKON\DSCN7384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786313" y="3357563"/>
            <a:ext cx="4071937" cy="321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9" name="TextBox 8"/>
          <p:cNvSpPr txBox="1">
            <a:spLocks noChangeArrowheads="1"/>
          </p:cNvSpPr>
          <p:nvPr/>
        </p:nvSpPr>
        <p:spPr bwMode="auto">
          <a:xfrm>
            <a:off x="857250" y="3214688"/>
            <a:ext cx="7143750" cy="769937"/>
          </a:xfrm>
          <a:prstGeom prst="rect">
            <a:avLst/>
          </a:prstGeom>
          <a:blipFill dpi="0" rotWithShape="1">
            <a:blip r:embed="rId7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solidFill>
                  <a:srgbClr val="FF0000"/>
                </a:solidFill>
                <a:latin typeface="Monotype Corsiva" pitchFamily="66" charset="0"/>
              </a:rPr>
              <a:t>ГИМНАСТИКА ПОСЛЕ СНА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3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30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3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3000"/>
                                        <p:tgtEl>
                                          <p:spTgt spid="184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Рисунок 1" descr="D:\картинки\детские картинки-блестяшки анимашки\643a4319379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8" y="3295650"/>
            <a:ext cx="21717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6" descr="C:\Users\Мария\AppData\Local\Microsoft\Windows\Temporary Internet Files\Content.Word\DSCN739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1785938"/>
            <a:ext cx="3286125" cy="4786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Рисунок 7" descr="C:\Users\Мария\AppData\Local\Microsoft\Windows\Temporary Internet Files\Content.Word\DSCN739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643563" y="1928813"/>
            <a:ext cx="3208337" cy="4643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Box 8"/>
          <p:cNvSpPr txBox="1">
            <a:spLocks noChangeArrowheads="1"/>
          </p:cNvSpPr>
          <p:nvPr/>
        </p:nvSpPr>
        <p:spPr bwMode="auto">
          <a:xfrm>
            <a:off x="1857375" y="785813"/>
            <a:ext cx="5429250" cy="708025"/>
          </a:xfrm>
          <a:prstGeom prst="rect">
            <a:avLst/>
          </a:prstGeom>
          <a:blipFill dpi="0" rotWithShape="1">
            <a:blip r:embed="rId6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>
                <a:solidFill>
                  <a:srgbClr val="FF0000"/>
                </a:solidFill>
                <a:latin typeface="Monotype Corsiva" pitchFamily="66" charset="0"/>
              </a:rPr>
              <a:t>ДОРОЖКА «ЗДОРОВЬЯ»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3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0" dur="3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3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Содержимое 2"/>
          <p:cNvSpPr>
            <a:spLocks noGrp="1"/>
          </p:cNvSpPr>
          <p:nvPr>
            <p:ph idx="1"/>
          </p:nvPr>
        </p:nvSpPr>
        <p:spPr>
          <a:xfrm>
            <a:off x="457200" y="1000125"/>
            <a:ext cx="8229600" cy="2571750"/>
          </a:xfrm>
        </p:spPr>
        <p:txBody>
          <a:bodyPr/>
          <a:lstStyle/>
          <a:p>
            <a:pPr algn="ctr">
              <a:buFont typeface="Arial" charset="0"/>
              <a:buNone/>
            </a:pPr>
            <a:r>
              <a:rPr lang="ru-RU" sz="28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Основной этап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Психоэмоциональные игры; игры- упражнения для выработки правильной осанки; упражнения для развития дыхания; гимнастика для глаз; оздоровительные игры, игровая терапия; культурно – гигиенические навыки, закаливание -  с участием родителей.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НОД по развитию представлений о мире и о себе.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Совместная продуктивная деятельность детей, воспитателя и родителей.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Чтение детской литературы,  заучивание стихотворений, потешек.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Игровая  опытно – экспериментальная деятельность.</a:t>
            </a:r>
          </a:p>
          <a:p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Информация, фотовыставки, опросы, анкетирование, родительские собрания, консультации. </a:t>
            </a:r>
          </a:p>
          <a:p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4" name="Рисунок 4" descr="D:\Людмила\ДЛЯ ОФОРМЛЕНИЯ ПАПОК\39b71068bea0.pn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2500313" y="3571875"/>
            <a:ext cx="24288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Рисунок 1" descr="D:\картинки\детские картинки-блестяшки анимашки\643a4319379c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0" y="3295650"/>
            <a:ext cx="2171700" cy="356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1.85185E-6 C 0.00295 0.03148 0.21493 0.04583 0.25434 0.01736 C 0.29375 -0.01112 0.27986 -0.1676 0.2368 -0.17107 C 0.19375 -0.17454 -0.00295 -0.03149 2.5E-6 1.85185E-6 Z " pathEditMode="relative" ptsTypes="aaaa">
                                      <p:cBhvr>
                                        <p:cTn id="6" dur="30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2.22222E-6 C -0.0474 -0.0257 -0.22118 -0.16528 -0.26962 -0.1537 C -0.31806 -0.14213 -0.33871 0.04375 -0.29132 0.06944 C -0.24392 0.09514 -0.03212 0.0125 0.01528 -2.22222E-6 C 0.06267 -0.0125 0.0474 0.02569 -2.77778E-7 -2.22222E-6 Z " pathEditMode="relative" ptsTypes="aaaaa">
                                      <p:cBhvr>
                                        <p:cTn id="8" dur="3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2000"/>
                                        <p:tgtEl>
                                          <p:spTgt spid="204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" dur="2000"/>
                                        <p:tgtEl>
                                          <p:spTgt spid="204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2000"/>
                                        <p:tgtEl>
                                          <p:spTgt spid="204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8" dur="2000"/>
                                        <p:tgtEl>
                                          <p:spTgt spid="204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3" dur="2000"/>
                                        <p:tgtEl>
                                          <p:spTgt spid="204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2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8" dur="2000"/>
                                        <p:tgtEl>
                                          <p:spTgt spid="204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0" fill="hold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2000"/>
                                        <p:tgtEl>
                                          <p:spTgt spid="204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Содержимое 3" descr="Рисунок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Рисунок 4" descr="G:\фото 1 младша группа\102NIKON\DSCN708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0"/>
            <a:ext cx="4071938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Рисунок 5" descr="G:\фото 1 младша группа\102NIKON\DSCN708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0"/>
            <a:ext cx="4257675" cy="3071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Рисунок 6" descr="G:\фото 1 младша группа\102NIKON\DSCN708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50" y="3286125"/>
            <a:ext cx="414337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Рисунок 7" descr="G:\фото 1 младша группа\102NIKON\DSCN7079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643438" y="3286125"/>
            <a:ext cx="4275137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214438" y="2500313"/>
          <a:ext cx="7358062" cy="1261872"/>
        </p:xfrm>
        <a:graphic>
          <a:graphicData uri="http://schemas.openxmlformats.org/drawingml/2006/table">
            <a:tbl>
              <a:tblPr/>
              <a:tblGrid>
                <a:gridCol w="7358062"/>
              </a:tblGrid>
              <a:tr h="931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ПАЛЬЧИКОВАЯ ГИМНАСТИКА! (проводит родительница)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8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4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7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286000" y="642938"/>
          <a:ext cx="4357688" cy="630936"/>
        </p:xfrm>
        <a:graphic>
          <a:graphicData uri="http://schemas.openxmlformats.org/drawingml/2006/table">
            <a:tbl>
              <a:tblPr/>
              <a:tblGrid>
                <a:gridCol w="4357688"/>
              </a:tblGrid>
              <a:tr h="57150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ЛЕЧЕБНЫЕ ИГРЫ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3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22537" name="Рисунок 7" descr="E:\фото 1 младша группа\100NIKON\DSCN740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750" y="3000375"/>
            <a:ext cx="4214813" cy="360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8" name="Picture 3" descr="C:\Users\березка\Desktop\SAM_167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43438" y="3071813"/>
            <a:ext cx="4287837" cy="351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9" name="TextBox 9"/>
          <p:cNvSpPr txBox="1">
            <a:spLocks noChangeArrowheads="1"/>
          </p:cNvSpPr>
          <p:nvPr/>
        </p:nvSpPr>
        <p:spPr bwMode="auto">
          <a:xfrm>
            <a:off x="642938" y="1857375"/>
            <a:ext cx="3571875" cy="830263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Monotype Corsiva" pitchFamily="66" charset="0"/>
              </a:rPr>
              <a:t>ПАСТУШОК ДУДИТ В РОЖОК</a:t>
            </a:r>
          </a:p>
        </p:txBody>
      </p:sp>
      <p:sp>
        <p:nvSpPr>
          <p:cNvPr id="22540" name="TextBox 10"/>
          <p:cNvSpPr txBox="1">
            <a:spLocks noChangeArrowheads="1"/>
          </p:cNvSpPr>
          <p:nvPr/>
        </p:nvSpPr>
        <p:spPr bwMode="auto">
          <a:xfrm>
            <a:off x="5214938" y="2071688"/>
            <a:ext cx="3071812" cy="461962"/>
          </a:xfrm>
          <a:prstGeom prst="rect">
            <a:avLst/>
          </a:prstGeom>
          <a:blipFill dpi="0" rotWithShape="1">
            <a:blip r:embed="rId3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Monotype Corsiva" pitchFamily="66" charset="0"/>
              </a:rPr>
              <a:t>КОНТРОЛЬ ВЕТРОВ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225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225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3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3000"/>
                                        <p:tgtEl>
                                          <p:spTgt spid="225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000"/>
                                        <p:tgtEl>
                                          <p:spTgt spid="2254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225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9" grpId="0" animBg="1"/>
      <p:bldP spid="22540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162</Words>
  <PresentationFormat>Экран (4:3)</PresentationFormat>
  <Paragraphs>22</Paragraphs>
  <Slides>12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18</cp:revision>
  <dcterms:created xsi:type="dcterms:W3CDTF">2015-01-30T18:21:52Z</dcterms:created>
  <dcterms:modified xsi:type="dcterms:W3CDTF">2015-01-30T18:41:46Z</dcterms:modified>
</cp:coreProperties>
</file>