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handoutMasterIdLst>
    <p:handoutMasterId r:id="rId31"/>
  </p:handoutMasterIdLst>
  <p:sldIdLst>
    <p:sldId id="277" r:id="rId2"/>
    <p:sldId id="285" r:id="rId3"/>
    <p:sldId id="281" r:id="rId4"/>
    <p:sldId id="257" r:id="rId5"/>
    <p:sldId id="258" r:id="rId6"/>
    <p:sldId id="259" r:id="rId7"/>
    <p:sldId id="284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2" r:id="rId20"/>
    <p:sldId id="273" r:id="rId21"/>
    <p:sldId id="271" r:id="rId22"/>
    <p:sldId id="274" r:id="rId23"/>
    <p:sldId id="275" r:id="rId24"/>
    <p:sldId id="276" r:id="rId25"/>
    <p:sldId id="279" r:id="rId26"/>
    <p:sldId id="280" r:id="rId27"/>
    <p:sldId id="283" r:id="rId28"/>
    <p:sldId id="278" r:id="rId29"/>
    <p:sldId id="28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1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42" d="100"/>
          <a:sy n="42" d="100"/>
        </p:scale>
        <p:origin x="-2172" y="-102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BDAB4D82-54D0-47FB-BD52-E60CDE9320B0}" type="doc">
      <dgm:prSet loTypeId="urn:microsoft.com/office/officeart/2005/8/layout/default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F024187-5516-4662-B9C9-097B7A022389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Товарная</a:t>
          </a: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основная задача- продвинуть свой товар и завоевать рынок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FA2B5077-21B8-4F63-9B76-E8E83DA185A8}" type="parTrans" cxnId="{D56DFA2D-3627-4095-9810-2175DFCC7CE4}">
      <dgm:prSet/>
      <dgm:spPr/>
      <dgm:t>
        <a:bodyPr/>
        <a:lstStyle/>
        <a:p>
          <a:endParaRPr lang="ru-RU"/>
        </a:p>
      </dgm:t>
    </dgm:pt>
    <dgm:pt modelId="{79EA289A-4ADC-4D4C-9FD7-EC367CAB0CFB}" type="sibTrans" cxnId="{D56DFA2D-3627-4095-9810-2175DFCC7CE4}">
      <dgm:prSet/>
      <dgm:spPr/>
      <dgm:t>
        <a:bodyPr/>
        <a:lstStyle/>
        <a:p>
          <a:endParaRPr lang="ru-RU"/>
        </a:p>
      </dgm:t>
    </dgm:pt>
    <dgm:pt modelId="{C79A1E58-F0CB-491A-967E-53C491DDDB54}">
      <dgm:prSet phldrT="[Текст]" custT="1"/>
      <dgm:spPr/>
      <dgm:t>
        <a:bodyPr/>
        <a:lstStyle/>
        <a:p>
          <a:pPr algn="ctr">
            <a:lnSpc>
              <a:spcPct val="100000"/>
            </a:lnSpc>
          </a:pP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Экспрессивная -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создает определенное настроение, желательно положительное. Потребитель,  в таком состоянии быстрее решится на покупки  и меньше внимания уделит недостаткам 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5ECE1B55-35BB-48F6-BA9E-0A0F9BB810F3}" type="parTrans" cxnId="{8127CE58-F99B-4CFC-9396-56B488004D58}">
      <dgm:prSet/>
      <dgm:spPr/>
      <dgm:t>
        <a:bodyPr/>
        <a:lstStyle/>
        <a:p>
          <a:endParaRPr lang="ru-RU"/>
        </a:p>
      </dgm:t>
    </dgm:pt>
    <dgm:pt modelId="{9A6EF1B2-57CE-49DD-9BAD-5DF6A74BCFA7}" type="sibTrans" cxnId="{8127CE58-F99B-4CFC-9396-56B488004D58}">
      <dgm:prSet/>
      <dgm:spPr/>
      <dgm:t>
        <a:bodyPr/>
        <a:lstStyle/>
        <a:p>
          <a:endParaRPr lang="ru-RU"/>
        </a:p>
      </dgm:t>
    </dgm:pt>
    <dgm:pt modelId="{6F5762C0-4A32-4825-AC9F-B1F59ADB34AA}">
      <dgm:prSet phldrT="[Текст]" custT="1"/>
      <dgm:spPr/>
      <dgm:t>
        <a:bodyPr/>
        <a:lstStyle/>
        <a:p>
          <a:pPr algn="ctr"/>
          <a:r>
            <a:rPr lang="ru-RU" sz="1200" dirty="0" smtClean="0"/>
            <a:t> </a:t>
          </a:r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Эстетическая</a:t>
          </a:r>
        </a:p>
        <a:p>
          <a:pPr algn="ctr"/>
          <a:endParaRPr lang="ru-RU" sz="2000" b="1" i="1" dirty="0" smtClean="0">
            <a:latin typeface="Times New Roman" pitchFamily="18" charset="0"/>
            <a:cs typeface="Times New Roman" pitchFamily="18" charset="0"/>
          </a:endParaRPr>
        </a:p>
        <a:p>
          <a:pPr algn="ctr"/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эстетически оформленные рекламы быстрее привлекают внимание, вызывают чувство комфорта, желание посмотреть или прослушать их повторно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A213D64-7280-44F2-9D26-8F7BCBC83EC7}" type="parTrans" cxnId="{F95C9A7B-BEB2-431F-8D6F-6931DB0AF422}">
      <dgm:prSet/>
      <dgm:spPr/>
      <dgm:t>
        <a:bodyPr/>
        <a:lstStyle/>
        <a:p>
          <a:endParaRPr lang="ru-RU"/>
        </a:p>
      </dgm:t>
    </dgm:pt>
    <dgm:pt modelId="{3ED54604-AB91-4C89-B2CB-5DC533923121}" type="sibTrans" cxnId="{F95C9A7B-BEB2-431F-8D6F-6931DB0AF422}">
      <dgm:prSet/>
      <dgm:spPr/>
      <dgm:t>
        <a:bodyPr/>
        <a:lstStyle/>
        <a:p>
          <a:endParaRPr lang="ru-RU"/>
        </a:p>
      </dgm:t>
    </dgm:pt>
    <dgm:pt modelId="{A9BA2EE3-4ADF-49BC-A2E4-3E7FD5DCA43F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Воспитательная или педагогическая</a:t>
          </a:r>
        </a:p>
        <a:p>
          <a:endParaRPr lang="ru-RU" sz="2000" b="1" i="1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 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способствует формированию жизненных ценностей, выработке стиля или образа жизни, что свойственно для молодежи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D4C1A9E7-5242-40D7-8712-A8F4B48F941B}" type="parTrans" cxnId="{47FE0FA6-EA2C-43FF-9092-75F5191739F4}">
      <dgm:prSet/>
      <dgm:spPr/>
      <dgm:t>
        <a:bodyPr/>
        <a:lstStyle/>
        <a:p>
          <a:endParaRPr lang="ru-RU"/>
        </a:p>
      </dgm:t>
    </dgm:pt>
    <dgm:pt modelId="{A4EE7405-6A8A-4ABF-811C-8410AAE2DC06}" type="sibTrans" cxnId="{47FE0FA6-EA2C-43FF-9092-75F5191739F4}">
      <dgm:prSet/>
      <dgm:spPr/>
      <dgm:t>
        <a:bodyPr/>
        <a:lstStyle/>
        <a:p>
          <a:endParaRPr lang="ru-RU"/>
        </a:p>
      </dgm:t>
    </dgm:pt>
    <dgm:pt modelId="{46633389-13A6-4B86-A3B5-AA3EC1158546}">
      <dgm:prSet phldrT="[Текст]" custT="1"/>
      <dgm:spPr/>
      <dgm:t>
        <a:bodyPr/>
        <a:lstStyle/>
        <a:p>
          <a:r>
            <a:rPr lang="ru-RU" sz="2000" b="1" i="1" dirty="0" smtClean="0">
              <a:latin typeface="Times New Roman" pitchFamily="18" charset="0"/>
              <a:cs typeface="Times New Roman" pitchFamily="18" charset="0"/>
            </a:rPr>
            <a:t>Престижная</a:t>
          </a:r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 </a:t>
          </a:r>
        </a:p>
        <a:p>
          <a:endParaRPr lang="ru-RU" sz="2000" dirty="0" smtClean="0">
            <a:latin typeface="Times New Roman" pitchFamily="18" charset="0"/>
            <a:cs typeface="Times New Roman" pitchFamily="18" charset="0"/>
          </a:endParaRPr>
        </a:p>
        <a:p>
          <a:r>
            <a:rPr lang="ru-RU" sz="2000" dirty="0" smtClean="0">
              <a:latin typeface="Times New Roman" pitchFamily="18" charset="0"/>
              <a:cs typeface="Times New Roman" pitchFamily="18" charset="0"/>
            </a:rPr>
            <a:t>ближе всего подходит к товарной , так как она дает толчок воображению потребителя, направляет  его реакцию</a:t>
          </a:r>
          <a:endParaRPr lang="ru-RU" sz="2000" dirty="0">
            <a:latin typeface="Times New Roman" pitchFamily="18" charset="0"/>
            <a:cs typeface="Times New Roman" pitchFamily="18" charset="0"/>
          </a:endParaRPr>
        </a:p>
      </dgm:t>
    </dgm:pt>
    <dgm:pt modelId="{6F3A2042-4A20-46DB-90B5-FE9FB6008CF4}" type="parTrans" cxnId="{42B82AC8-8D4C-46FC-9845-FD2EBCEFCF14}">
      <dgm:prSet/>
      <dgm:spPr/>
      <dgm:t>
        <a:bodyPr/>
        <a:lstStyle/>
        <a:p>
          <a:endParaRPr lang="ru-RU"/>
        </a:p>
      </dgm:t>
    </dgm:pt>
    <dgm:pt modelId="{E2C2AAFF-2D32-42CF-955B-AAC18963B322}" type="sibTrans" cxnId="{42B82AC8-8D4C-46FC-9845-FD2EBCEFCF14}">
      <dgm:prSet/>
      <dgm:spPr/>
      <dgm:t>
        <a:bodyPr/>
        <a:lstStyle/>
        <a:p>
          <a:endParaRPr lang="ru-RU"/>
        </a:p>
      </dgm:t>
    </dgm:pt>
    <dgm:pt modelId="{D83F1731-21BD-4078-9E92-7E5F2E5AB553}" type="pres">
      <dgm:prSet presAssocID="{BDAB4D82-54D0-47FB-BD52-E60CDE9320B0}" presName="diagram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6CB6031-8065-47FD-98BC-A225F7A18C39}" type="pres">
      <dgm:prSet presAssocID="{1F024187-5516-4662-B9C9-097B7A022389}" presName="node" presStyleLbl="node1" presStyleIdx="0" presStyleCnt="5" custScaleX="105275" custScaleY="89633" custLinFactNeighborX="-2448" custLinFactNeighborY="-596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D84DBC-FF82-4821-9E2D-F43002F8E50B}" type="pres">
      <dgm:prSet presAssocID="{79EA289A-4ADC-4D4C-9FD7-EC367CAB0CFB}" presName="sibTrans" presStyleCnt="0"/>
      <dgm:spPr/>
    </dgm:pt>
    <dgm:pt modelId="{AAB48A89-1C0A-4E46-B790-34A906C00A77}" type="pres">
      <dgm:prSet presAssocID="{C79A1E58-F0CB-491A-967E-53C491DDDB54}" presName="node" presStyleLbl="node1" presStyleIdx="1" presStyleCnt="5" custScaleX="152895" custScaleY="90915" custLinFactNeighborX="4908" custLinFactNeighborY="-396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062C2CF-2561-40C9-B91B-F5DD095616FF}" type="pres">
      <dgm:prSet presAssocID="{9A6EF1B2-57CE-49DD-9BAD-5DF6A74BCFA7}" presName="sibTrans" presStyleCnt="0"/>
      <dgm:spPr/>
    </dgm:pt>
    <dgm:pt modelId="{D4E2FA88-ADBD-4B3B-9C17-82C9697BBDBE}" type="pres">
      <dgm:prSet presAssocID="{6F5762C0-4A32-4825-AC9F-B1F59ADB34AA}" presName="node" presStyleLbl="node1" presStyleIdx="2" presStyleCnt="5" custScaleX="91488" custScaleY="18393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576A91-B148-4CD1-993C-E6D1E1FDF2AE}" type="pres">
      <dgm:prSet presAssocID="{3ED54604-AB91-4C89-B2CB-5DC533923121}" presName="sibTrans" presStyleCnt="0"/>
      <dgm:spPr/>
    </dgm:pt>
    <dgm:pt modelId="{D414A032-C2FE-4D6E-A48F-6AEE7512A0D9}" type="pres">
      <dgm:prSet presAssocID="{A9BA2EE3-4ADF-49BC-A2E4-3E7FD5DCA43F}" presName="node" presStyleLbl="node1" presStyleIdx="3" presStyleCnt="5" custScaleX="80208" custScaleY="18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7EEEA21-8995-402A-9AD4-B1AE9EAB1B88}" type="pres">
      <dgm:prSet presAssocID="{A4EE7405-6A8A-4ABF-811C-8410AAE2DC06}" presName="sibTrans" presStyleCnt="0"/>
      <dgm:spPr/>
    </dgm:pt>
    <dgm:pt modelId="{A4569F2A-6620-4B8F-A704-3AE4D3225EF6}" type="pres">
      <dgm:prSet presAssocID="{46633389-13A6-4B86-A3B5-AA3EC1158546}" presName="node" presStyleLbl="node1" presStyleIdx="4" presStyleCnt="5" custScaleX="81032" custScaleY="18257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B1BE17D-2B08-4E26-8960-ABB109B1811D}" type="presOf" srcId="{A9BA2EE3-4ADF-49BC-A2E4-3E7FD5DCA43F}" destId="{D414A032-C2FE-4D6E-A48F-6AEE7512A0D9}" srcOrd="0" destOrd="0" presId="urn:microsoft.com/office/officeart/2005/8/layout/default"/>
    <dgm:cxn modelId="{42995722-DF46-4828-A5A9-09B55327DACE}" type="presOf" srcId="{BDAB4D82-54D0-47FB-BD52-E60CDE9320B0}" destId="{D83F1731-21BD-4078-9E92-7E5F2E5AB553}" srcOrd="0" destOrd="0" presId="urn:microsoft.com/office/officeart/2005/8/layout/default"/>
    <dgm:cxn modelId="{D56DFA2D-3627-4095-9810-2175DFCC7CE4}" srcId="{BDAB4D82-54D0-47FB-BD52-E60CDE9320B0}" destId="{1F024187-5516-4662-B9C9-097B7A022389}" srcOrd="0" destOrd="0" parTransId="{FA2B5077-21B8-4F63-9B76-E8E83DA185A8}" sibTransId="{79EA289A-4ADC-4D4C-9FD7-EC367CAB0CFB}"/>
    <dgm:cxn modelId="{E53A3E3E-7B41-452C-93CE-345A6BF3F7A6}" type="presOf" srcId="{6F5762C0-4A32-4825-AC9F-B1F59ADB34AA}" destId="{D4E2FA88-ADBD-4B3B-9C17-82C9697BBDBE}" srcOrd="0" destOrd="0" presId="urn:microsoft.com/office/officeart/2005/8/layout/default"/>
    <dgm:cxn modelId="{8127CE58-F99B-4CFC-9396-56B488004D58}" srcId="{BDAB4D82-54D0-47FB-BD52-E60CDE9320B0}" destId="{C79A1E58-F0CB-491A-967E-53C491DDDB54}" srcOrd="1" destOrd="0" parTransId="{5ECE1B55-35BB-48F6-BA9E-0A0F9BB810F3}" sibTransId="{9A6EF1B2-57CE-49DD-9BAD-5DF6A74BCFA7}"/>
    <dgm:cxn modelId="{42B82AC8-8D4C-46FC-9845-FD2EBCEFCF14}" srcId="{BDAB4D82-54D0-47FB-BD52-E60CDE9320B0}" destId="{46633389-13A6-4B86-A3B5-AA3EC1158546}" srcOrd="4" destOrd="0" parTransId="{6F3A2042-4A20-46DB-90B5-FE9FB6008CF4}" sibTransId="{E2C2AAFF-2D32-42CF-955B-AAC18963B322}"/>
    <dgm:cxn modelId="{239F9220-56EC-462D-ACBD-4A478A3DADC8}" type="presOf" srcId="{1F024187-5516-4662-B9C9-097B7A022389}" destId="{16CB6031-8065-47FD-98BC-A225F7A18C39}" srcOrd="0" destOrd="0" presId="urn:microsoft.com/office/officeart/2005/8/layout/default"/>
    <dgm:cxn modelId="{F95C9A7B-BEB2-431F-8D6F-6931DB0AF422}" srcId="{BDAB4D82-54D0-47FB-BD52-E60CDE9320B0}" destId="{6F5762C0-4A32-4825-AC9F-B1F59ADB34AA}" srcOrd="2" destOrd="0" parTransId="{6A213D64-7280-44F2-9D26-8F7BCBC83EC7}" sibTransId="{3ED54604-AB91-4C89-B2CB-5DC533923121}"/>
    <dgm:cxn modelId="{47FE0FA6-EA2C-43FF-9092-75F5191739F4}" srcId="{BDAB4D82-54D0-47FB-BD52-E60CDE9320B0}" destId="{A9BA2EE3-4ADF-49BC-A2E4-3E7FD5DCA43F}" srcOrd="3" destOrd="0" parTransId="{D4C1A9E7-5242-40D7-8712-A8F4B48F941B}" sibTransId="{A4EE7405-6A8A-4ABF-811C-8410AAE2DC06}"/>
    <dgm:cxn modelId="{72017019-5757-4E74-882E-EDA6928F644A}" type="presOf" srcId="{46633389-13A6-4B86-A3B5-AA3EC1158546}" destId="{A4569F2A-6620-4B8F-A704-3AE4D3225EF6}" srcOrd="0" destOrd="0" presId="urn:microsoft.com/office/officeart/2005/8/layout/default"/>
    <dgm:cxn modelId="{046DB52E-EC25-4282-97F4-CD8CAB201448}" type="presOf" srcId="{C79A1E58-F0CB-491A-967E-53C491DDDB54}" destId="{AAB48A89-1C0A-4E46-B790-34A906C00A77}" srcOrd="0" destOrd="0" presId="urn:microsoft.com/office/officeart/2005/8/layout/default"/>
    <dgm:cxn modelId="{1FC1FA6B-9AE2-4474-8700-8E393D5DFFFA}" type="presParOf" srcId="{D83F1731-21BD-4078-9E92-7E5F2E5AB553}" destId="{16CB6031-8065-47FD-98BC-A225F7A18C39}" srcOrd="0" destOrd="0" presId="urn:microsoft.com/office/officeart/2005/8/layout/default"/>
    <dgm:cxn modelId="{4A2542E9-233E-4A9D-8FE9-DE4657F4109B}" type="presParOf" srcId="{D83F1731-21BD-4078-9E92-7E5F2E5AB553}" destId="{22D84DBC-FF82-4821-9E2D-F43002F8E50B}" srcOrd="1" destOrd="0" presId="urn:microsoft.com/office/officeart/2005/8/layout/default"/>
    <dgm:cxn modelId="{F7875B57-D1FC-44B3-BEF3-04810FCA11DF}" type="presParOf" srcId="{D83F1731-21BD-4078-9E92-7E5F2E5AB553}" destId="{AAB48A89-1C0A-4E46-B790-34A906C00A77}" srcOrd="2" destOrd="0" presId="urn:microsoft.com/office/officeart/2005/8/layout/default"/>
    <dgm:cxn modelId="{25A2B69F-BA96-4213-8651-CB4EB8C73B25}" type="presParOf" srcId="{D83F1731-21BD-4078-9E92-7E5F2E5AB553}" destId="{B062C2CF-2561-40C9-B91B-F5DD095616FF}" srcOrd="3" destOrd="0" presId="urn:microsoft.com/office/officeart/2005/8/layout/default"/>
    <dgm:cxn modelId="{60C3E0D6-F8C8-460D-85BF-82F3294551A0}" type="presParOf" srcId="{D83F1731-21BD-4078-9E92-7E5F2E5AB553}" destId="{D4E2FA88-ADBD-4B3B-9C17-82C9697BBDBE}" srcOrd="4" destOrd="0" presId="urn:microsoft.com/office/officeart/2005/8/layout/default"/>
    <dgm:cxn modelId="{32CEAA5A-D732-4443-9222-4E2C81B9F4C1}" type="presParOf" srcId="{D83F1731-21BD-4078-9E92-7E5F2E5AB553}" destId="{28576A91-B148-4CD1-993C-E6D1E1FDF2AE}" srcOrd="5" destOrd="0" presId="urn:microsoft.com/office/officeart/2005/8/layout/default"/>
    <dgm:cxn modelId="{C444C617-233F-4F46-8DD0-EFA605940F43}" type="presParOf" srcId="{D83F1731-21BD-4078-9E92-7E5F2E5AB553}" destId="{D414A032-C2FE-4D6E-A48F-6AEE7512A0D9}" srcOrd="6" destOrd="0" presId="urn:microsoft.com/office/officeart/2005/8/layout/default"/>
    <dgm:cxn modelId="{514B3468-4DB6-4E05-906F-3A3E82D3027C}" type="presParOf" srcId="{D83F1731-21BD-4078-9E92-7E5F2E5AB553}" destId="{97EEEA21-8995-402A-9AD4-B1AE9EAB1B88}" srcOrd="7" destOrd="0" presId="urn:microsoft.com/office/officeart/2005/8/layout/default"/>
    <dgm:cxn modelId="{66855061-0849-4C1C-B311-A5109EC689FC}" type="presParOf" srcId="{D83F1731-21BD-4078-9E92-7E5F2E5AB553}" destId="{A4569F2A-6620-4B8F-A704-3AE4D3225EF6}" srcOrd="8" destOrd="0" presId="urn:microsoft.com/office/officeart/2005/8/layout/default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4471C505-5F60-443D-99E5-46E2AFF0A7C9}" type="doc">
      <dgm:prSet loTypeId="urn:microsoft.com/office/officeart/2005/8/layout/vList2" loCatId="list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3B92E37-175B-4B76-9175-95820E7A6276}">
      <dgm:prSet phldrT="[Текст]" custT="1"/>
      <dgm:spPr/>
      <dgm:t>
        <a:bodyPr/>
        <a:lstStyle/>
        <a:p>
          <a:r>
            <a:rPr lang="ru-RU" sz="2400" i="1" dirty="0" smtClean="0">
              <a:latin typeface="Times New Roman" pitchFamily="18" charset="0"/>
              <a:cs typeface="Times New Roman" pitchFamily="18" charset="0"/>
            </a:rPr>
            <a:t>Агрессивная реклама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6634D8D5-78FD-48E7-8E72-CA727AB9DF7F}" type="parTrans" cxnId="{17DFEAD9-E4F9-4962-808A-C0CCD444E443}">
      <dgm:prSet/>
      <dgm:spPr/>
      <dgm:t>
        <a:bodyPr/>
        <a:lstStyle/>
        <a:p>
          <a:endParaRPr lang="ru-RU"/>
        </a:p>
      </dgm:t>
    </dgm:pt>
    <dgm:pt modelId="{C9480032-0640-4C85-87C9-8069D1D78CEA}" type="sibTrans" cxnId="{17DFEAD9-E4F9-4962-808A-C0CCD444E443}">
      <dgm:prSet/>
      <dgm:spPr/>
      <dgm:t>
        <a:bodyPr/>
        <a:lstStyle/>
        <a:p>
          <a:endParaRPr lang="ru-RU"/>
        </a:p>
      </dgm:t>
    </dgm:pt>
    <dgm:pt modelId="{0F5807B3-993E-4EA6-A11A-976D0756CE25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Если в рекламе используются категорические нормы, призывающие к немедленной покупке, например, «сегодня», «сейчас», «только у нас» , скорее всего это агрессивная реклама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62587B03-E2CC-4839-944E-E15E4DB61DB1}" type="parTrans" cxnId="{6B94FDAC-55E4-47C8-ADC3-AF62CD61AB3F}">
      <dgm:prSet/>
      <dgm:spPr/>
      <dgm:t>
        <a:bodyPr/>
        <a:lstStyle/>
        <a:p>
          <a:endParaRPr lang="ru-RU"/>
        </a:p>
      </dgm:t>
    </dgm:pt>
    <dgm:pt modelId="{36C47690-601A-4530-A94D-2C55042D954C}" type="sibTrans" cxnId="{6B94FDAC-55E4-47C8-ADC3-AF62CD61AB3F}">
      <dgm:prSet/>
      <dgm:spPr/>
      <dgm:t>
        <a:bodyPr/>
        <a:lstStyle/>
        <a:p>
          <a:endParaRPr lang="ru-RU"/>
        </a:p>
      </dgm:t>
    </dgm:pt>
    <dgm:pt modelId="{0163F386-60D0-456F-B69D-FCF4A9AC4675}">
      <dgm:prSet phldrT="[Текст]" custT="1"/>
      <dgm:spPr/>
      <dgm:t>
        <a:bodyPr/>
        <a:lstStyle/>
        <a:p>
          <a:r>
            <a:rPr lang="ru-RU" sz="2400" i="1" dirty="0" smtClean="0">
              <a:latin typeface="Times New Roman" pitchFamily="18" charset="0"/>
              <a:cs typeface="Times New Roman" pitchFamily="18" charset="0"/>
            </a:rPr>
            <a:t>Мягкая   реклама</a:t>
          </a:r>
          <a:endParaRPr lang="ru-RU" sz="2400" i="1" dirty="0">
            <a:latin typeface="Times New Roman" pitchFamily="18" charset="0"/>
            <a:cs typeface="Times New Roman" pitchFamily="18" charset="0"/>
          </a:endParaRPr>
        </a:p>
      </dgm:t>
    </dgm:pt>
    <dgm:pt modelId="{B5AC151D-C213-4983-AFC4-03D274C1D663}" type="parTrans" cxnId="{92C24019-3C4C-4392-82A7-39E4CC7AF22B}">
      <dgm:prSet/>
      <dgm:spPr/>
      <dgm:t>
        <a:bodyPr/>
        <a:lstStyle/>
        <a:p>
          <a:endParaRPr lang="ru-RU"/>
        </a:p>
      </dgm:t>
    </dgm:pt>
    <dgm:pt modelId="{90428011-A870-4335-9C8E-03A3FDA8813D}" type="sibTrans" cxnId="{92C24019-3C4C-4392-82A7-39E4CC7AF22B}">
      <dgm:prSet/>
      <dgm:spPr/>
      <dgm:t>
        <a:bodyPr/>
        <a:lstStyle/>
        <a:p>
          <a:endParaRPr lang="ru-RU"/>
        </a:p>
      </dgm:t>
    </dgm:pt>
    <dgm:pt modelId="{EBE743C3-0CF3-4734-B5E4-1F4892E14F9D}">
      <dgm:prSet phldrT="[Текст]" custT="1"/>
      <dgm:spPr/>
      <dgm:t>
        <a:bodyPr/>
        <a:lstStyle/>
        <a:p>
          <a:r>
            <a: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Дает возможность сопоставить факты , она ненавязчиво советует, иногда вообще дает самые общие сведения, ориентиры  для потребителя</a:t>
          </a:r>
          <a:r>
            <a:rPr lang="ru-RU" sz="200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, рассчитана на длительное время.</a:t>
          </a:r>
          <a:endParaRPr lang="ru-RU" sz="20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A32FC59-754B-4F12-A812-2B8305193B4D}" type="parTrans" cxnId="{971181A8-98AA-45A0-9F6E-2B6214031AA6}">
      <dgm:prSet/>
      <dgm:spPr/>
      <dgm:t>
        <a:bodyPr/>
        <a:lstStyle/>
        <a:p>
          <a:endParaRPr lang="ru-RU"/>
        </a:p>
      </dgm:t>
    </dgm:pt>
    <dgm:pt modelId="{1B0C59B1-8BFB-4BEF-BDC5-D541FC3AEB0D}" type="sibTrans" cxnId="{971181A8-98AA-45A0-9F6E-2B6214031AA6}">
      <dgm:prSet/>
      <dgm:spPr/>
      <dgm:t>
        <a:bodyPr/>
        <a:lstStyle/>
        <a:p>
          <a:endParaRPr lang="ru-RU"/>
        </a:p>
      </dgm:t>
    </dgm:pt>
    <dgm:pt modelId="{8612363A-5854-46A2-A1F1-9F50AD3A8C50}" type="pres">
      <dgm:prSet presAssocID="{4471C505-5F60-443D-99E5-46E2AFF0A7C9}" presName="linear" presStyleCnt="0">
        <dgm:presLayoutVars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278A81B-59A0-45B1-B952-EFCC812C8037}" type="pres">
      <dgm:prSet presAssocID="{43B92E37-175B-4B76-9175-95820E7A6276}" presName="parentText" presStyleLbl="node1" presStyleIdx="0" presStyleCnt="2" custScaleX="63139" custScaleY="156540" custLinFactNeighborX="-35438" custLinFactNeighborY="30375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2EE755-FCE5-428A-8F91-3185ED814032}" type="pres">
      <dgm:prSet presAssocID="{43B92E37-175B-4B76-9175-95820E7A6276}" presName="childText" presStyleLbl="revTx" presStyleIdx="0" presStyleCnt="2" custScaleX="70432" custScaleY="258850" custLinFactY="96240" custLinFactNeighborX="-29707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F9FC0E-A713-404E-9CEE-6E9C1FBC6DDA}" type="pres">
      <dgm:prSet presAssocID="{0163F386-60D0-456F-B69D-FCF4A9AC4675}" presName="parentText" presStyleLbl="node1" presStyleIdx="1" presStyleCnt="2" custScaleX="61566" custScaleY="155568" custLinFactY="-700000" custLinFactNeighborX="42583" custLinFactNeighborY="-785879">
        <dgm:presLayoutVars>
          <dgm:chMax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E99771-4661-4B46-81AB-EB59508A08CB}" type="pres">
      <dgm:prSet presAssocID="{0163F386-60D0-456F-B69D-FCF4A9AC4675}" presName="childText" presStyleLbl="revTx" presStyleIdx="1" presStyleCnt="2" custScaleX="67521" custScaleY="1374245" custLinFactY="-500000" custLinFactNeighborX="38191" custLinFactNeighborY="-54222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62622A3-5F39-4E74-B161-442585B8EC5D}" type="presOf" srcId="{0F5807B3-993E-4EA6-A11A-976D0756CE25}" destId="{6E2EE755-FCE5-428A-8F91-3185ED814032}" srcOrd="0" destOrd="0" presId="urn:microsoft.com/office/officeart/2005/8/layout/vList2"/>
    <dgm:cxn modelId="{6B94FDAC-55E4-47C8-ADC3-AF62CD61AB3F}" srcId="{43B92E37-175B-4B76-9175-95820E7A6276}" destId="{0F5807B3-993E-4EA6-A11A-976D0756CE25}" srcOrd="0" destOrd="0" parTransId="{62587B03-E2CC-4839-944E-E15E4DB61DB1}" sibTransId="{36C47690-601A-4530-A94D-2C55042D954C}"/>
    <dgm:cxn modelId="{971181A8-98AA-45A0-9F6E-2B6214031AA6}" srcId="{0163F386-60D0-456F-B69D-FCF4A9AC4675}" destId="{EBE743C3-0CF3-4734-B5E4-1F4892E14F9D}" srcOrd="0" destOrd="0" parTransId="{4A32FC59-754B-4F12-A812-2B8305193B4D}" sibTransId="{1B0C59B1-8BFB-4BEF-BDC5-D541FC3AEB0D}"/>
    <dgm:cxn modelId="{95DF940E-FFAE-42EC-88CE-07BAF1E19D13}" type="presOf" srcId="{4471C505-5F60-443D-99E5-46E2AFF0A7C9}" destId="{8612363A-5854-46A2-A1F1-9F50AD3A8C50}" srcOrd="0" destOrd="0" presId="urn:microsoft.com/office/officeart/2005/8/layout/vList2"/>
    <dgm:cxn modelId="{17DFEAD9-E4F9-4962-808A-C0CCD444E443}" srcId="{4471C505-5F60-443D-99E5-46E2AFF0A7C9}" destId="{43B92E37-175B-4B76-9175-95820E7A6276}" srcOrd="0" destOrd="0" parTransId="{6634D8D5-78FD-48E7-8E72-CA727AB9DF7F}" sibTransId="{C9480032-0640-4C85-87C9-8069D1D78CEA}"/>
    <dgm:cxn modelId="{62800031-B086-4A4E-9E23-0BBC6687232C}" type="presOf" srcId="{EBE743C3-0CF3-4734-B5E4-1F4892E14F9D}" destId="{50E99771-4661-4B46-81AB-EB59508A08CB}" srcOrd="0" destOrd="0" presId="urn:microsoft.com/office/officeart/2005/8/layout/vList2"/>
    <dgm:cxn modelId="{9177EF0B-855D-4779-B068-AD02DF570139}" type="presOf" srcId="{0163F386-60D0-456F-B69D-FCF4A9AC4675}" destId="{23F9FC0E-A713-404E-9CEE-6E9C1FBC6DDA}" srcOrd="0" destOrd="0" presId="urn:microsoft.com/office/officeart/2005/8/layout/vList2"/>
    <dgm:cxn modelId="{7451AE5B-B9BA-4B4B-A4E6-75063436C3D0}" type="presOf" srcId="{43B92E37-175B-4B76-9175-95820E7A6276}" destId="{7278A81B-59A0-45B1-B952-EFCC812C8037}" srcOrd="0" destOrd="0" presId="urn:microsoft.com/office/officeart/2005/8/layout/vList2"/>
    <dgm:cxn modelId="{92C24019-3C4C-4392-82A7-39E4CC7AF22B}" srcId="{4471C505-5F60-443D-99E5-46E2AFF0A7C9}" destId="{0163F386-60D0-456F-B69D-FCF4A9AC4675}" srcOrd="1" destOrd="0" parTransId="{B5AC151D-C213-4983-AFC4-03D274C1D663}" sibTransId="{90428011-A870-4335-9C8E-03A3FDA8813D}"/>
    <dgm:cxn modelId="{96074BCF-0F7F-4BB7-9B14-8CC71C545863}" type="presParOf" srcId="{8612363A-5854-46A2-A1F1-9F50AD3A8C50}" destId="{7278A81B-59A0-45B1-B952-EFCC812C8037}" srcOrd="0" destOrd="0" presId="urn:microsoft.com/office/officeart/2005/8/layout/vList2"/>
    <dgm:cxn modelId="{9604BBA0-8509-4044-8190-729913BF6592}" type="presParOf" srcId="{8612363A-5854-46A2-A1F1-9F50AD3A8C50}" destId="{6E2EE755-FCE5-428A-8F91-3185ED814032}" srcOrd="1" destOrd="0" presId="urn:microsoft.com/office/officeart/2005/8/layout/vList2"/>
    <dgm:cxn modelId="{A9488762-9986-47C5-8363-A2F1D022F318}" type="presParOf" srcId="{8612363A-5854-46A2-A1F1-9F50AD3A8C50}" destId="{23F9FC0E-A713-404E-9CEE-6E9C1FBC6DDA}" srcOrd="2" destOrd="0" presId="urn:microsoft.com/office/officeart/2005/8/layout/vList2"/>
    <dgm:cxn modelId="{AD727441-EBCE-46D3-9918-FE0900BB4AEC}" type="presParOf" srcId="{8612363A-5854-46A2-A1F1-9F50AD3A8C50}" destId="{50E99771-4661-4B46-81AB-EB59508A08CB}" srcOrd="3" destOrd="0" presId="urn:microsoft.com/office/officeart/2005/8/layout/vList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F2FF0B5-C5B8-4C3A-9FE6-C366DF9CC955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D1B7C70F-204C-4CBD-85BB-482683EF025F}">
      <dgm:prSet custT="1"/>
      <dgm:spPr/>
      <dgm:t>
        <a:bodyPr/>
        <a:lstStyle/>
        <a:p>
          <a:r>
            <a: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Мотивы биогенного характера: </a:t>
          </a:r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обеспечение жизнедеятельности , проблемы еды, питья, здоровья, безопасности, комфортного жилья себе и своей семье.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FE652A31-EBEB-4648-8491-983C0E4C1A43}" type="parTrans" cxnId="{07840204-7E31-48E0-A0AF-6CAD98C985F8}">
      <dgm:prSet/>
      <dgm:spPr/>
      <dgm:t>
        <a:bodyPr/>
        <a:lstStyle/>
        <a:p>
          <a:endParaRPr lang="ru-RU"/>
        </a:p>
      </dgm:t>
    </dgm:pt>
    <dgm:pt modelId="{0161AE2D-8855-40CC-9170-98ED60C3D97E}" type="sibTrans" cxnId="{07840204-7E31-48E0-A0AF-6CAD98C985F8}">
      <dgm:prSet/>
      <dgm:spPr/>
      <dgm:t>
        <a:bodyPr/>
        <a:lstStyle/>
        <a:p>
          <a:endParaRPr lang="ru-RU"/>
        </a:p>
      </dgm:t>
    </dgm:pt>
    <dgm:pt modelId="{35559C51-1D51-463F-9987-92B2E1063645}">
      <dgm:prSet custT="1"/>
      <dgm:spPr/>
      <dgm:t>
        <a:bodyPr/>
        <a:lstStyle/>
        <a:p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</a:t>
          </a:r>
          <a:r>
            <a: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Мотивы </a:t>
          </a:r>
        </a:p>
        <a:p>
          <a:r>
            <a: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социально-психологического свойства. </a:t>
          </a:r>
        </a:p>
        <a:p>
          <a:r>
            <a:rPr lang="ru-RU" sz="14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Они отражают необходимость чувствовать себя частью определенной социальной группы, потребность снискать уважение и даже любовь в рамках этой группы</a:t>
          </a:r>
          <a:endParaRPr lang="ru-RU" sz="1400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74056A79-668E-45E8-BCEB-62C7B64B4C00}" type="parTrans" cxnId="{BD5871F2-AD78-4FC3-AA4F-42B8F945F8C1}">
      <dgm:prSet/>
      <dgm:spPr/>
      <dgm:t>
        <a:bodyPr/>
        <a:lstStyle/>
        <a:p>
          <a:endParaRPr lang="ru-RU"/>
        </a:p>
      </dgm:t>
    </dgm:pt>
    <dgm:pt modelId="{6D7823CE-424C-4AD9-9824-618224A9AC30}" type="sibTrans" cxnId="{BD5871F2-AD78-4FC3-AA4F-42B8F945F8C1}">
      <dgm:prSet/>
      <dgm:spPr/>
      <dgm:t>
        <a:bodyPr/>
        <a:lstStyle/>
        <a:p>
          <a:endParaRPr lang="ru-RU"/>
        </a:p>
      </dgm:t>
    </dgm:pt>
    <dgm:pt modelId="{DA01019D-611A-407E-8088-8C6D2573904C}">
      <dgm:prSet custT="1"/>
      <dgm:spPr/>
      <dgm:t>
        <a:bodyPr/>
        <a:lstStyle/>
        <a:p>
          <a:endParaRPr lang="ru-RU" sz="1500" dirty="0" smtClean="0"/>
        </a:p>
        <a:p>
          <a:endParaRPr lang="ru-RU" sz="1500" dirty="0" smtClean="0"/>
        </a:p>
        <a:p>
          <a:r>
            <a: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Реализация</a:t>
          </a:r>
        </a:p>
        <a:p>
          <a:r>
            <a: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rPr>
            <a:t> собственного «Я» </a:t>
          </a:r>
          <a:endParaRPr lang="ru-RU" sz="1400" b="1" i="1" dirty="0">
            <a:solidFill>
              <a:schemeClr val="bg1"/>
            </a:solidFill>
            <a:latin typeface="Times New Roman" pitchFamily="18" charset="0"/>
            <a:cs typeface="Times New Roman" pitchFamily="18" charset="0"/>
          </a:endParaRPr>
        </a:p>
      </dgm:t>
    </dgm:pt>
    <dgm:pt modelId="{42DE21B2-A136-4CEF-AEE9-EA6AC95E08A0}" type="parTrans" cxnId="{A55B2C09-75D5-4A25-A86E-3390048327B4}">
      <dgm:prSet/>
      <dgm:spPr/>
      <dgm:t>
        <a:bodyPr/>
        <a:lstStyle/>
        <a:p>
          <a:endParaRPr lang="ru-RU"/>
        </a:p>
      </dgm:t>
    </dgm:pt>
    <dgm:pt modelId="{3D105FFF-6886-43CD-A46F-A283DB941186}" type="sibTrans" cxnId="{A55B2C09-75D5-4A25-A86E-3390048327B4}">
      <dgm:prSet/>
      <dgm:spPr/>
      <dgm:t>
        <a:bodyPr/>
        <a:lstStyle/>
        <a:p>
          <a:endParaRPr lang="ru-RU"/>
        </a:p>
      </dgm:t>
    </dgm:pt>
    <dgm:pt modelId="{CD98BA89-88A4-472D-9DA7-CDE76581CD7D}" type="pres">
      <dgm:prSet presAssocID="{EF2FF0B5-C5B8-4C3A-9FE6-C366DF9CC955}" presName="Name0" presStyleCnt="0">
        <dgm:presLayoutVars>
          <dgm:dir/>
          <dgm:animLvl val="lvl"/>
          <dgm:resizeHandles val="exact"/>
        </dgm:presLayoutVars>
      </dgm:prSet>
      <dgm:spPr/>
    </dgm:pt>
    <dgm:pt modelId="{8A620FC9-CBC2-4B35-BD22-49DC03EA89A5}" type="pres">
      <dgm:prSet presAssocID="{DA01019D-611A-407E-8088-8C6D2573904C}" presName="Name8" presStyleCnt="0"/>
      <dgm:spPr/>
    </dgm:pt>
    <dgm:pt modelId="{A91532FB-7718-4C1B-9972-BEF24F19BDAA}" type="pres">
      <dgm:prSet presAssocID="{DA01019D-611A-407E-8088-8C6D2573904C}" presName="level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C43732C-3B88-4F51-87A3-5750EF45AA2C}" type="pres">
      <dgm:prSet presAssocID="{DA01019D-611A-407E-8088-8C6D2573904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2012D4-638C-46FE-BB11-AC6A558418A2}" type="pres">
      <dgm:prSet presAssocID="{35559C51-1D51-463F-9987-92B2E1063645}" presName="Name8" presStyleCnt="0"/>
      <dgm:spPr/>
    </dgm:pt>
    <dgm:pt modelId="{33D8125D-8140-414C-81C8-7298C165EB98}" type="pres">
      <dgm:prSet presAssocID="{35559C51-1D51-463F-9987-92B2E1063645}" presName="level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D1AC880-461A-4A95-A7B3-58F5DE15FBFA}" type="pres">
      <dgm:prSet presAssocID="{35559C51-1D51-463F-9987-92B2E106364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BE25FE0-7B8B-41F1-B286-61B6B03D955E}" type="pres">
      <dgm:prSet presAssocID="{D1B7C70F-204C-4CBD-85BB-482683EF025F}" presName="Name8" presStyleCnt="0"/>
      <dgm:spPr/>
    </dgm:pt>
    <dgm:pt modelId="{09235619-579F-4972-AD62-5B387DD1B657}" type="pres">
      <dgm:prSet presAssocID="{D1B7C70F-204C-4CBD-85BB-482683EF025F}" presName="level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1C1068-944B-4D5B-888E-7DB80FE84F26}" type="pres">
      <dgm:prSet presAssocID="{D1B7C70F-204C-4CBD-85BB-482683EF025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1839D3F-F70C-4475-B085-C50B2A604224}" type="presOf" srcId="{35559C51-1D51-463F-9987-92B2E1063645}" destId="{33D8125D-8140-414C-81C8-7298C165EB98}" srcOrd="0" destOrd="0" presId="urn:microsoft.com/office/officeart/2005/8/layout/pyramid1"/>
    <dgm:cxn modelId="{8436CDC0-A20F-435C-89D0-DA74066A57B4}" type="presOf" srcId="{D1B7C70F-204C-4CBD-85BB-482683EF025F}" destId="{F81C1068-944B-4D5B-888E-7DB80FE84F26}" srcOrd="1" destOrd="0" presId="urn:microsoft.com/office/officeart/2005/8/layout/pyramid1"/>
    <dgm:cxn modelId="{07840204-7E31-48E0-A0AF-6CAD98C985F8}" srcId="{EF2FF0B5-C5B8-4C3A-9FE6-C366DF9CC955}" destId="{D1B7C70F-204C-4CBD-85BB-482683EF025F}" srcOrd="2" destOrd="0" parTransId="{FE652A31-EBEB-4648-8491-983C0E4C1A43}" sibTransId="{0161AE2D-8855-40CC-9170-98ED60C3D97E}"/>
    <dgm:cxn modelId="{A55B2C09-75D5-4A25-A86E-3390048327B4}" srcId="{EF2FF0B5-C5B8-4C3A-9FE6-C366DF9CC955}" destId="{DA01019D-611A-407E-8088-8C6D2573904C}" srcOrd="0" destOrd="0" parTransId="{42DE21B2-A136-4CEF-AEE9-EA6AC95E08A0}" sibTransId="{3D105FFF-6886-43CD-A46F-A283DB941186}"/>
    <dgm:cxn modelId="{EC97160D-1382-4849-BDE7-07AD400588EC}" type="presOf" srcId="{EF2FF0B5-C5B8-4C3A-9FE6-C366DF9CC955}" destId="{CD98BA89-88A4-472D-9DA7-CDE76581CD7D}" srcOrd="0" destOrd="0" presId="urn:microsoft.com/office/officeart/2005/8/layout/pyramid1"/>
    <dgm:cxn modelId="{BD5871F2-AD78-4FC3-AA4F-42B8F945F8C1}" srcId="{EF2FF0B5-C5B8-4C3A-9FE6-C366DF9CC955}" destId="{35559C51-1D51-463F-9987-92B2E1063645}" srcOrd="1" destOrd="0" parTransId="{74056A79-668E-45E8-BCEB-62C7B64B4C00}" sibTransId="{6D7823CE-424C-4AD9-9824-618224A9AC30}"/>
    <dgm:cxn modelId="{98A14155-E8BD-473B-BD67-DA343775F689}" type="presOf" srcId="{DA01019D-611A-407E-8088-8C6D2573904C}" destId="{DC43732C-3B88-4F51-87A3-5750EF45AA2C}" srcOrd="1" destOrd="0" presId="urn:microsoft.com/office/officeart/2005/8/layout/pyramid1"/>
    <dgm:cxn modelId="{2A0752B5-CD7D-46DF-9A7D-88ED57FBBE5A}" type="presOf" srcId="{35559C51-1D51-463F-9987-92B2E1063645}" destId="{0D1AC880-461A-4A95-A7B3-58F5DE15FBFA}" srcOrd="1" destOrd="0" presId="urn:microsoft.com/office/officeart/2005/8/layout/pyramid1"/>
    <dgm:cxn modelId="{6E0BDDDB-4C36-4577-B76D-BD7E471DA868}" type="presOf" srcId="{DA01019D-611A-407E-8088-8C6D2573904C}" destId="{A91532FB-7718-4C1B-9972-BEF24F19BDAA}" srcOrd="0" destOrd="0" presId="urn:microsoft.com/office/officeart/2005/8/layout/pyramid1"/>
    <dgm:cxn modelId="{64B49315-70F8-4EA1-9D37-F133F5B6DE34}" type="presOf" srcId="{D1B7C70F-204C-4CBD-85BB-482683EF025F}" destId="{09235619-579F-4972-AD62-5B387DD1B657}" srcOrd="0" destOrd="0" presId="urn:microsoft.com/office/officeart/2005/8/layout/pyramid1"/>
    <dgm:cxn modelId="{FAD68797-D26E-40DE-88D8-E0BE44A6DB1C}" type="presParOf" srcId="{CD98BA89-88A4-472D-9DA7-CDE76581CD7D}" destId="{8A620FC9-CBC2-4B35-BD22-49DC03EA89A5}" srcOrd="0" destOrd="0" presId="urn:microsoft.com/office/officeart/2005/8/layout/pyramid1"/>
    <dgm:cxn modelId="{1F104A41-2CEA-4F4C-8374-BC70B08124D5}" type="presParOf" srcId="{8A620FC9-CBC2-4B35-BD22-49DC03EA89A5}" destId="{A91532FB-7718-4C1B-9972-BEF24F19BDAA}" srcOrd="0" destOrd="0" presId="urn:microsoft.com/office/officeart/2005/8/layout/pyramid1"/>
    <dgm:cxn modelId="{64702168-1B90-4046-813C-D4EFE70B4BA8}" type="presParOf" srcId="{8A620FC9-CBC2-4B35-BD22-49DC03EA89A5}" destId="{DC43732C-3B88-4F51-87A3-5750EF45AA2C}" srcOrd="1" destOrd="0" presId="urn:microsoft.com/office/officeart/2005/8/layout/pyramid1"/>
    <dgm:cxn modelId="{CA873B48-D321-4C6C-A1F1-E90A16E1DE34}" type="presParOf" srcId="{CD98BA89-88A4-472D-9DA7-CDE76581CD7D}" destId="{6A2012D4-638C-46FE-BB11-AC6A558418A2}" srcOrd="1" destOrd="0" presId="urn:microsoft.com/office/officeart/2005/8/layout/pyramid1"/>
    <dgm:cxn modelId="{5F63C2B6-C3DB-4E02-BDC4-E4E488A3305B}" type="presParOf" srcId="{6A2012D4-638C-46FE-BB11-AC6A558418A2}" destId="{33D8125D-8140-414C-81C8-7298C165EB98}" srcOrd="0" destOrd="0" presId="urn:microsoft.com/office/officeart/2005/8/layout/pyramid1"/>
    <dgm:cxn modelId="{FBAC49B4-D411-4CD7-9203-E27306CF0BAC}" type="presParOf" srcId="{6A2012D4-638C-46FE-BB11-AC6A558418A2}" destId="{0D1AC880-461A-4A95-A7B3-58F5DE15FBFA}" srcOrd="1" destOrd="0" presId="urn:microsoft.com/office/officeart/2005/8/layout/pyramid1"/>
    <dgm:cxn modelId="{4D5AD5FA-A996-45F5-9318-AFB2E4670BFA}" type="presParOf" srcId="{CD98BA89-88A4-472D-9DA7-CDE76581CD7D}" destId="{5BE25FE0-7B8B-41F1-B286-61B6B03D955E}" srcOrd="2" destOrd="0" presId="urn:microsoft.com/office/officeart/2005/8/layout/pyramid1"/>
    <dgm:cxn modelId="{7A9A34CB-E80B-4B7B-A523-B2F107ECA41D}" type="presParOf" srcId="{5BE25FE0-7B8B-41F1-B286-61B6B03D955E}" destId="{09235619-579F-4972-AD62-5B387DD1B657}" srcOrd="0" destOrd="0" presId="urn:microsoft.com/office/officeart/2005/8/layout/pyramid1"/>
    <dgm:cxn modelId="{291CAD6F-1F5A-4E82-B1D8-03A9A1FDD07E}" type="presParOf" srcId="{5BE25FE0-7B8B-41F1-B286-61B6B03D955E}" destId="{F81C1068-944B-4D5B-888E-7DB80FE84F26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16CB6031-8065-47FD-98BC-A225F7A18C39}">
      <dsp:nvSpPr>
        <dsp:cNvPr id="0" name=""/>
        <dsp:cNvSpPr/>
      </dsp:nvSpPr>
      <dsp:spPr>
        <a:xfrm>
          <a:off x="520681" y="0"/>
          <a:ext cx="3349231" cy="206813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Товарная</a:t>
          </a:r>
          <a:r>
            <a:rPr lang="ru-RU" sz="2200" kern="1200" dirty="0" smtClean="0"/>
            <a:t>-(основная задача- продвинуть свой товар и завоевать рынок)</a:t>
          </a:r>
          <a:endParaRPr lang="ru-RU" sz="2200" kern="1200" dirty="0"/>
        </a:p>
      </dsp:txBody>
      <dsp:txXfrm>
        <a:off x="520681" y="0"/>
        <a:ext cx="3349231" cy="2068130"/>
      </dsp:txXfrm>
    </dsp:sp>
    <dsp:sp modelId="{AAB48A89-1C0A-4E46-B790-34A906C00A77}">
      <dsp:nvSpPr>
        <dsp:cNvPr id="0" name=""/>
        <dsp:cNvSpPr/>
      </dsp:nvSpPr>
      <dsp:spPr>
        <a:xfrm>
          <a:off x="4060238" y="0"/>
          <a:ext cx="4884142" cy="193520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Экспрессивная</a:t>
          </a:r>
          <a:r>
            <a:rPr lang="ru-RU" sz="1800" kern="1200" dirty="0" smtClean="0"/>
            <a:t>- (создает определенное настроение, желательно положительное Потребитель, находясь  в таком состоянии быстрее решится на покупки  и меньше внимания уделит недостаткам )</a:t>
          </a:r>
          <a:endParaRPr lang="ru-RU" sz="1800" kern="1200" dirty="0"/>
        </a:p>
      </dsp:txBody>
      <dsp:txXfrm>
        <a:off x="4060238" y="0"/>
        <a:ext cx="4884142" cy="1935200"/>
      </dsp:txXfrm>
    </dsp:sp>
    <dsp:sp modelId="{D4E2FA88-ADBD-4B3B-9C17-82C9697BBDBE}">
      <dsp:nvSpPr>
        <dsp:cNvPr id="0" name=""/>
        <dsp:cNvSpPr/>
      </dsp:nvSpPr>
      <dsp:spPr>
        <a:xfrm>
          <a:off x="175876" y="2404764"/>
          <a:ext cx="3114751" cy="3681974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45720" rIns="45720" bIns="4572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 </a:t>
          </a:r>
          <a:r>
            <a:rPr lang="ru-RU" sz="2400" kern="1200" dirty="0" smtClean="0"/>
            <a:t>Эстетическая функция- </a:t>
          </a:r>
          <a:r>
            <a:rPr lang="ru-RU" sz="2000" kern="1200" dirty="0" smtClean="0"/>
            <a:t>(эстетически оформленные рекламы быстрее привлекают внимание, вызывают чувство комфорта, желание посмотреть или прослушать их повторно)</a:t>
          </a:r>
          <a:endParaRPr lang="ru-RU" sz="2000" kern="1200" dirty="0"/>
        </a:p>
      </dsp:txBody>
      <dsp:txXfrm>
        <a:off x="175876" y="2404764"/>
        <a:ext cx="3114751" cy="3681974"/>
      </dsp:txXfrm>
    </dsp:sp>
    <dsp:sp modelId="{D414A032-C2FE-4D6E-A48F-6AEE7512A0D9}">
      <dsp:nvSpPr>
        <dsp:cNvPr id="0" name=""/>
        <dsp:cNvSpPr/>
      </dsp:nvSpPr>
      <dsp:spPr>
        <a:xfrm>
          <a:off x="3548695" y="2327816"/>
          <a:ext cx="2580679" cy="3835870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Воспитательная, или педагогическая </a:t>
          </a:r>
          <a:r>
            <a:rPr lang="ru-RU" sz="2000" kern="1200" dirty="0" smtClean="0"/>
            <a:t>-(способствует формированию жизненных ценностей, выработке стиля или образа жизни, что свойственно для молодежи)</a:t>
          </a:r>
          <a:endParaRPr lang="ru-RU" sz="2000" kern="1200" dirty="0"/>
        </a:p>
      </dsp:txBody>
      <dsp:txXfrm>
        <a:off x="3548695" y="2327816"/>
        <a:ext cx="2580679" cy="3835870"/>
      </dsp:txXfrm>
    </dsp:sp>
    <dsp:sp modelId="{A4569F2A-6620-4B8F-A704-3AE4D3225EF6}">
      <dsp:nvSpPr>
        <dsp:cNvPr id="0" name=""/>
        <dsp:cNvSpPr/>
      </dsp:nvSpPr>
      <dsp:spPr>
        <a:xfrm>
          <a:off x="6387443" y="2481712"/>
          <a:ext cx="2580679" cy="3528078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Престижная </a:t>
          </a:r>
          <a:r>
            <a:rPr lang="ru-RU" sz="2000" kern="1200" dirty="0" smtClean="0"/>
            <a:t>-(ближе всего подходит к товарной , так как она дает толчок воображению потребителя, направляет  его реакцию)</a:t>
          </a:r>
          <a:endParaRPr lang="ru-RU" sz="2000" kern="1200" dirty="0"/>
        </a:p>
      </dsp:txBody>
      <dsp:txXfrm>
        <a:off x="6387443" y="2481712"/>
        <a:ext cx="2580679" cy="352807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278A81B-59A0-45B1-B952-EFCC812C8037}">
      <dsp:nvSpPr>
        <dsp:cNvPr id="0" name=""/>
        <dsp:cNvSpPr/>
      </dsp:nvSpPr>
      <dsp:spPr>
        <a:xfrm>
          <a:off x="0" y="308240"/>
          <a:ext cx="9144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Агрессивная реклама</a:t>
          </a:r>
          <a:endParaRPr lang="ru-RU" sz="3600" kern="1200" dirty="0"/>
        </a:p>
      </dsp:txBody>
      <dsp:txXfrm>
        <a:off x="0" y="308240"/>
        <a:ext cx="9144000" cy="1216800"/>
      </dsp:txXfrm>
    </dsp:sp>
    <dsp:sp modelId="{6E2EE755-FCE5-428A-8F91-3185ED814032}">
      <dsp:nvSpPr>
        <dsp:cNvPr id="0" name=""/>
        <dsp:cNvSpPr/>
      </dsp:nvSpPr>
      <dsp:spPr>
        <a:xfrm>
          <a:off x="0" y="1584173"/>
          <a:ext cx="91440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Если в рекламе используются категорические нормы, призывающие к немедленной покупке, например, «сегодня», «сейчас», «только у нас» , скорее всего это агрессивная реклама</a:t>
          </a:r>
          <a:endParaRPr lang="ru-RU" sz="2400" kern="1200" dirty="0"/>
        </a:p>
      </dsp:txBody>
      <dsp:txXfrm>
        <a:off x="0" y="1584173"/>
        <a:ext cx="9144000" cy="1076400"/>
      </dsp:txXfrm>
    </dsp:sp>
    <dsp:sp modelId="{23F9FC0E-A713-404E-9CEE-6E9C1FBC6DDA}">
      <dsp:nvSpPr>
        <dsp:cNvPr id="0" name=""/>
        <dsp:cNvSpPr/>
      </dsp:nvSpPr>
      <dsp:spPr>
        <a:xfrm>
          <a:off x="0" y="2664291"/>
          <a:ext cx="9144000" cy="121680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7160" tIns="137160" rIns="137160" bIns="137160" numCol="1" spcCol="1270" anchor="ctr" anchorCtr="0">
          <a:noAutofit/>
        </a:bodyPr>
        <a:lstStyle/>
        <a:p>
          <a:pPr lvl="0" algn="l" defTabSz="1600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600" kern="1200" dirty="0" smtClean="0"/>
            <a:t>Мягкая реклама</a:t>
          </a:r>
          <a:endParaRPr lang="ru-RU" sz="3600" kern="1200" dirty="0"/>
        </a:p>
      </dsp:txBody>
      <dsp:txXfrm>
        <a:off x="0" y="2664291"/>
        <a:ext cx="9144000" cy="1216800"/>
      </dsp:txXfrm>
    </dsp:sp>
    <dsp:sp modelId="{50E99771-4661-4B46-81AB-EB59508A08CB}">
      <dsp:nvSpPr>
        <dsp:cNvPr id="0" name=""/>
        <dsp:cNvSpPr/>
      </dsp:nvSpPr>
      <dsp:spPr>
        <a:xfrm>
          <a:off x="0" y="3853010"/>
          <a:ext cx="9144000" cy="10764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90322" tIns="30480" rIns="170688" bIns="30480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20000"/>
            </a:spcAft>
            <a:buChar char="••"/>
          </a:pPr>
          <a:r>
            <a:rPr lang="ru-RU" sz="2400" kern="1200" dirty="0" smtClean="0"/>
            <a:t>дает возможность сопоставить факты , она ненавязчиво советует, иногда вообще дает самые общие сведения, ориентиры  для потребителя, рассчитана на длительное время.</a:t>
          </a:r>
          <a:endParaRPr lang="ru-RU" sz="2400" kern="1200" dirty="0"/>
        </a:p>
      </dsp:txBody>
      <dsp:txXfrm>
        <a:off x="0" y="3853010"/>
        <a:ext cx="9144000" cy="1076400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A91532FB-7718-4C1B-9972-BEF24F19BDAA}">
      <dsp:nvSpPr>
        <dsp:cNvPr id="0" name=""/>
        <dsp:cNvSpPr/>
      </dsp:nvSpPr>
      <dsp:spPr>
        <a:xfrm>
          <a:off x="2890662" y="0"/>
          <a:ext cx="2448275" cy="1307443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5400" tIns="25400" rIns="2540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реализация собственного «Я» </a:t>
          </a:r>
          <a:endParaRPr lang="ru-RU" sz="2000" kern="1200" dirty="0"/>
        </a:p>
      </dsp:txBody>
      <dsp:txXfrm>
        <a:off x="2890662" y="0"/>
        <a:ext cx="2448275" cy="1307443"/>
      </dsp:txXfrm>
    </dsp:sp>
    <dsp:sp modelId="{33D8125D-8140-414C-81C8-7298C165EB98}">
      <dsp:nvSpPr>
        <dsp:cNvPr id="0" name=""/>
        <dsp:cNvSpPr/>
      </dsp:nvSpPr>
      <dsp:spPr>
        <a:xfrm>
          <a:off x="1463066" y="1307443"/>
          <a:ext cx="5303467" cy="1609259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22860" rIns="22860" bIns="2286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мотивы социально-психологического свойства</a:t>
          </a:r>
          <a:r>
            <a:rPr lang="ru-RU" sz="1600" kern="1200" dirty="0" smtClean="0"/>
            <a:t>.  Они отражают необходимость чувствовать себя частью определенной социальной группы, потребность снискать уважение и даже любовь в рамках этой группы</a:t>
          </a:r>
          <a:endParaRPr lang="ru-RU" sz="1600" kern="1200" dirty="0"/>
        </a:p>
      </dsp:txBody>
      <dsp:txXfrm>
        <a:off x="2391172" y="1307443"/>
        <a:ext cx="3447254" cy="1609259"/>
      </dsp:txXfrm>
    </dsp:sp>
    <dsp:sp modelId="{09235619-579F-4972-AD62-5B387DD1B657}">
      <dsp:nvSpPr>
        <dsp:cNvPr id="0" name=""/>
        <dsp:cNvSpPr/>
      </dsp:nvSpPr>
      <dsp:spPr>
        <a:xfrm>
          <a:off x="0" y="2916703"/>
          <a:ext cx="8229600" cy="1609259"/>
        </a:xfrm>
        <a:prstGeom prst="trapezoid">
          <a:avLst>
            <a:gd name="adj" fmla="val 90915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5560" tIns="35560" rIns="35560" bIns="3556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мотивы биогенного характера: </a:t>
          </a:r>
          <a:r>
            <a:rPr lang="ru-RU" sz="1900" kern="1200" dirty="0" smtClean="0"/>
            <a:t>обеспечение жизнедеятельности , проблемы еды, питья, здоровья, безопасности, комфортного жилья себе и своей семье.</a:t>
          </a:r>
          <a:endParaRPr lang="ru-RU" sz="1900" kern="1200" dirty="0"/>
        </a:p>
      </dsp:txBody>
      <dsp:txXfrm>
        <a:off x="1440179" y="2916703"/>
        <a:ext cx="5349240" cy="1609259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default">
  <dgm:title val=""/>
  <dgm:desc val=""/>
  <dgm:catLst>
    <dgm:cat type="list" pri="1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func="var" arg="dir" op="equ" val="norm">
        <dgm:alg type="snake">
          <dgm:param type="grDir" val="tL"/>
          <dgm:param type="flowDir" val="row"/>
          <dgm:param type="contDir" val="sameDir"/>
          <dgm:param type="off" val="ctr"/>
        </dgm:alg>
      </dgm:if>
      <dgm:else name="Name2">
        <dgm:alg type="snake">
          <dgm:param type="grDir" val="tR"/>
          <dgm:param type="flowDir" val="row"/>
          <dgm:param type="contDir" val="sameDir"/>
          <dgm:param type="off" val="ct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node" refType="w"/>
      <dgm:constr type="h" for="ch" forName="node" refType="w" refFor="ch" refForName="node" fact="0.6"/>
      <dgm:constr type="w" for="ch" forName="sibTrans" refType="w" refFor="ch" refForName="node" fact="0.1"/>
      <dgm:constr type="sp" refType="w" refFor="ch" refForName="sibTrans"/>
      <dgm:constr type="primFontSz" for="ch" forName="node" op="equ" val="65"/>
    </dgm:constrLst>
    <dgm:ruleLst/>
    <dgm:forEach name="Name3" axis="ch" ptType="node">
      <dgm:layoutNode name="node">
        <dgm:varLst>
          <dgm:bulletEnabled val="1"/>
        </dgm:varLst>
        <dgm:alg type="tx"/>
        <dgm:shape xmlns:r="http://schemas.openxmlformats.org/officeDocument/2006/relationships" type="rect" r:blip="">
          <dgm:adjLst/>
        </dgm:shape>
        <dgm:presOf axis="desOrSelf" ptType="node"/>
        <dgm:constrLst>
          <dgm:constr type="lMarg" refType="primFontSz" fact="0.3"/>
          <dgm:constr type="rMarg" refType="primFontSz" fact="0.3"/>
          <dgm:constr type="tMarg" refType="primFontSz" fact="0.3"/>
          <dgm:constr type="bMarg" refType="primFontSz" fact="0.3"/>
        </dgm:constrLst>
        <dgm:ruleLst>
          <dgm:rule type="primFontSz" val="5" fact="NaN" max="NaN"/>
        </dgm:ruleLst>
      </dgm:layoutNode>
      <dgm:forEach name="Name4" axis="followSib" ptType="sibTrans" cnt="1">
        <dgm:layoutNode name="sibTrans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2">
  <dgm:title val=""/>
  <dgm:desc val=""/>
  <dgm:catLst>
    <dgm:cat type="list" pri="3000"/>
    <dgm:cat type="convert" pri="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2">
          <dgm:prSet phldr="1"/>
        </dgm:pt>
        <dgm:pt modelId="21">
          <dgm:prSet phldr="1"/>
        </dgm:pt>
      </dgm:ptLst>
      <dgm:cxnLst>
        <dgm:cxn modelId="4" srcId="0" destId="1" srcOrd="0" destOrd="0"/>
        <dgm:cxn modelId="5" srcId="0" destId="2" srcOrd="1" destOrd="0"/>
        <dgm:cxn modelId="12" srcId="1" destId="11" srcOrd="0" destOrd="0"/>
        <dgm:cxn modelId="23" srcId="2" destId="21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linear">
    <dgm:varLst>
      <dgm:animLvl val="lvl"/>
      <dgm:resizeHandles val="exact"/>
    </dgm:varLst>
    <dgm:alg type="lin">
      <dgm:param type="linDir" val="fromT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parentText" refType="w"/>
      <dgm:constr type="h" for="ch" forName="parentText" refType="primFontSz" refFor="ch" refForName="parentText" fact="0.52"/>
      <dgm:constr type="w" for="ch" forName="childText" refType="w"/>
      <dgm:constr type="h" for="ch" forName="childText" refType="primFontSz" refFor="ch" refForName="parentText" fact="0.46"/>
      <dgm:constr type="h" for="ch" forName="parentText" op="equ"/>
      <dgm:constr type="primFontSz" for="ch" forName="parentText" op="equ" val="65"/>
      <dgm:constr type="primFontSz" for="ch" forName="childText" refType="primFontSz" refFor="ch" refForName="parentText" op="equ"/>
      <dgm:constr type="h" for="ch" forName="spacer" refType="primFontSz" refFor="ch" refForName="parentText" fact="0.08"/>
    </dgm:constrLst>
    <dgm:ruleLst>
      <dgm:rule type="primFontSz" for="ch" forName="parentText" val="5" fact="NaN" max="NaN"/>
    </dgm:ruleLst>
    <dgm:forEach name="Name0" axis="ch" ptType="node">
      <dgm:layoutNode name="parentText" styleLbl="node1">
        <dgm:varLst>
          <dgm:chMax val="0"/>
          <dgm:bulletEnabled val="1"/>
        </dgm:varLst>
        <dgm:alg type="tx">
          <dgm:param type="parTxLTRAlign" val="l"/>
          <dgm:param type="parTxRTLAlign" val="r"/>
        </dgm:alg>
        <dgm:shape xmlns:r="http://schemas.openxmlformats.org/officeDocument/2006/relationships" type="roundRect" r:blip="">
          <dgm:adjLst/>
        </dgm:shape>
        <dgm:presOf axis="self"/>
        <dgm:constrLst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h" val="INF" fact="NaN" max="NaN"/>
        </dgm:ruleLst>
      </dgm:layoutNode>
      <dgm:choose name="Name1">
        <dgm:if name="Name2" axis="ch" ptType="node" func="cnt" op="gte" val="1">
          <dgm:layoutNode name="childText" styleLbl="revTx">
            <dgm:varLst>
              <dgm:bulletEnabled val="1"/>
            </dgm:varLst>
            <dgm:alg type="tx">
              <dgm:param type="stBulletLvl" val="1"/>
              <dgm:param type="lnSpAfChP" val="20"/>
            </dgm:alg>
            <dgm:shape xmlns:r="http://schemas.openxmlformats.org/officeDocument/2006/relationships" type="rect" r:blip="">
              <dgm:adjLst/>
            </dgm:shape>
            <dgm:presOf axis="des" ptType="node"/>
            <dgm:constrLst>
              <dgm:constr type="tMarg" refType="primFontSz" fact="0.1"/>
              <dgm:constr type="bMarg" refType="primFontSz" fact="0.1"/>
              <dgm:constr type="lMarg" refType="w" fact="0.09"/>
            </dgm:constrLst>
            <dgm:ruleLst>
              <dgm:rule type="h" val="INF" fact="NaN" max="NaN"/>
            </dgm:ruleLst>
          </dgm:layoutNode>
        </dgm:if>
        <dgm:else name="Name3">
          <dgm:choose name="Name4">
            <dgm:if name="Name5" axis="par ch" ptType="doc node" func="cnt" op="gte" val="2">
              <dgm:forEach name="Name6" axis="followSib" ptType="sibTrans" cnt="1">
                <dgm:layoutNode name="spacer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</dgm:layoutNode>
              </dgm:forEach>
            </dgm:if>
            <dgm:else name="Name7"/>
          </dgm:choose>
        </dgm:else>
      </dgm:choose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514A66-E34C-4C5C-BC80-0306FA6A4AAA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85718D-940B-41E9-8E50-EF3376F790C9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8ED2A17-624B-40F2-A296-E7D82DA59443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23DF8A-BB4C-42E1-AEB8-DCE56831666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j0Y99TjnVg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14480" y="928670"/>
            <a:ext cx="5880567" cy="378621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2" name="Прямоугольник 1"/>
          <p:cNvSpPr/>
          <p:nvPr/>
        </p:nvSpPr>
        <p:spPr>
          <a:xfrm>
            <a:off x="571472" y="214290"/>
            <a:ext cx="800105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Презентация  к факультативному занятию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по программе курса «Психология успеха». </a:t>
            </a:r>
          </a:p>
          <a:p>
            <a:pPr algn="ct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 Тема: «Психология рекламы»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3786182" y="4929198"/>
            <a:ext cx="4786346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 Презентацию выполнила </a:t>
            </a:r>
          </a:p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учащаяся 11 «А» класса</a:t>
            </a:r>
          </a:p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МОБУ «Сясьстройская средняя </a:t>
            </a:r>
          </a:p>
          <a:p>
            <a:pPr algn="r"/>
            <a:r>
              <a:rPr lang="ru-RU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Times New Roman" pitchFamily="18" charset="0"/>
                <a:cs typeface="Times New Roman" pitchFamily="18" charset="0"/>
              </a:rPr>
              <a:t>общеобразовательная школа  №1» Павлушова Екатерина Евгеньевна, 16 лет</a:t>
            </a: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14290"/>
            <a:ext cx="4214842" cy="7143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Скрытая реклама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857232"/>
            <a:ext cx="4214842" cy="328614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способ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подачи рекламного материала, позволяющая сэкономить на оплате рекламного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объявления. Например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вместо традиционного объявления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о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стоматологических услугах публикуется якобы письмо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от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благодарной пациентки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с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указанием адреса, телефона,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иногда- фамилии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врача.</a:t>
            </a:r>
          </a:p>
          <a:p>
            <a:endParaRPr lang="ru-RU" dirty="0"/>
          </a:p>
        </p:txBody>
      </p:sp>
      <p:pic>
        <p:nvPicPr>
          <p:cNvPr id="4" name="Рисунок 3" descr="doktor_eyJ3Ijo1NjF9_preview[1].jpg"/>
          <p:cNvPicPr>
            <a:picLocks noChangeAspect="1"/>
          </p:cNvPicPr>
          <p:nvPr/>
        </p:nvPicPr>
        <p:blipFill>
          <a:blip r:embed="rId2">
            <a:lum bright="-20000" contrast="10000"/>
          </a:blip>
          <a:stretch>
            <a:fillRect/>
          </a:stretch>
        </p:blipFill>
        <p:spPr>
          <a:xfrm>
            <a:off x="4857752" y="428604"/>
            <a:ext cx="3843327" cy="4754490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pic>
        <p:nvPicPr>
          <p:cNvPr id="5" name="Рисунок 4" descr="img5894_38190_big[1].jpg"/>
          <p:cNvPicPr>
            <a:picLocks noChangeAspect="1"/>
          </p:cNvPicPr>
          <p:nvPr/>
        </p:nvPicPr>
        <p:blipFill>
          <a:blip r:embed="rId3">
            <a:lum bright="-20000" contrast="20000"/>
          </a:blip>
          <a:srcRect l="11250" t="10000" r="11874" b="7499"/>
          <a:stretch>
            <a:fillRect/>
          </a:stretch>
        </p:blipFill>
        <p:spPr>
          <a:xfrm>
            <a:off x="857224" y="4000504"/>
            <a:ext cx="2928958" cy="235745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5000"/>
                            </p:stCondLst>
                            <p:childTnLst>
                              <p:par>
                                <p:cTn id="36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5500"/>
                            </p:stCondLst>
                            <p:childTnLst>
                              <p:par>
                                <p:cTn id="4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71480"/>
            <a:ext cx="8001056" cy="857256"/>
          </a:xfrm>
        </p:spPr>
        <p:txBody>
          <a:bodyPr>
            <a:norm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ичная </a:t>
            </a:r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безличная реклама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1"/>
            <a:ext cx="7858180" cy="132873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Главное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различие между личной и безличной рекламой- это степень контакта с потребителем. Чем короче контакт , тем он прямее и эффективнее. </a:t>
            </a:r>
          </a:p>
          <a:p>
            <a:endParaRPr lang="ru-RU" dirty="0"/>
          </a:p>
        </p:txBody>
      </p:sp>
      <p:pic>
        <p:nvPicPr>
          <p:cNvPr id="4" name="Рисунок 3" descr="gkHmpWchGJ8.jpg"/>
          <p:cNvPicPr>
            <a:picLocks noChangeAspect="1"/>
          </p:cNvPicPr>
          <p:nvPr/>
        </p:nvPicPr>
        <p:blipFill>
          <a:blip r:embed="rId2"/>
          <a:srcRect l="1163" t="12935" r="2326" b="11613"/>
          <a:stretch>
            <a:fillRect/>
          </a:stretch>
        </p:blipFill>
        <p:spPr>
          <a:xfrm>
            <a:off x="1285852" y="3357562"/>
            <a:ext cx="6437584" cy="27146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500042"/>
            <a:ext cx="7929618" cy="71438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Сравнительная реклама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0" y="1643050"/>
            <a:ext cx="4143404" cy="480914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Это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всегда сравнение себя 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своего       товара  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с конкурирующими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В рекламном кодексе запрещено  охаивать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партнера по бизнесу, даже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если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для этого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есть  основания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Впрочем, легкие намеки, от которых можно отказаться, и не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принять на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свой счет, неопределенность противопоставления- все это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примеры, позволяющие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отстраниться от конкурентов и подчеркнуть свою уникальность.</a:t>
            </a:r>
          </a:p>
          <a:p>
            <a:endParaRPr lang="ru-RU" dirty="0"/>
          </a:p>
        </p:txBody>
      </p:sp>
      <p:pic>
        <p:nvPicPr>
          <p:cNvPr id="4" name="Рисунок 3" descr="il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596" y="1714488"/>
            <a:ext cx="4137494" cy="44299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pull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0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0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8001056" cy="1439850"/>
          </a:xfrm>
        </p:spPr>
        <p:txBody>
          <a:bodyPr>
            <a:noAutofit/>
          </a:bodyPr>
          <a:lstStyle/>
          <a:p>
            <a:r>
              <a:rPr lang="ru-RU" sz="4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Разнородный и однородный виды </a:t>
            </a:r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рекламы </a:t>
            </a:r>
            <a:b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связаны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использованием одного или нескольких коммуникационных каналов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000240"/>
            <a:ext cx="7929618" cy="4329154"/>
          </a:xfrm>
        </p:spPr>
        <p:txBody>
          <a:bodyPr>
            <a:normAutofit/>
          </a:bodyPr>
          <a:lstStyle/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Текстовая реклама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наиболее предпочтительна , чаще других используется и относительно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дешева (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газетах, журналах, рекламных каталогах и брошюрах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Телевидение  и радио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обеспечивающие рекламе максимально широкую и многообразную аудиторию. Это очень богатые по своим возможностям коммуникационные каналы. Цвет, музыка, голос,  персонажи, сюжеты, эффекты соучастия зрителя и слушателя- все это мощные средства воздействия на потребителя.</a:t>
            </a:r>
          </a:p>
          <a:p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аружная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 афиши, лозунги, транспаранты,  щиты.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 наружной рекламе близко подходит  транспортная,  помещенная как с внешней стороны транспортного средства, так и внутри него. Особенно перспективна внутренняя транспортная реклама, так как пассажир волей-неволей просматривает все рекламные объявления.</a:t>
            </a: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858180" cy="4525963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ru-RU" dirty="0" smtClean="0"/>
              <a:t>    </a:t>
            </a:r>
            <a:r>
              <a:rPr lang="ru-RU" sz="22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Адресность </a:t>
            </a:r>
            <a:r>
              <a:rPr lang="ru-RU" sz="2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рекламы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определяет ее стиль, выбор персонажей, музыку, цвет, шрифт, выбор времени и пространства для предъявления. </a:t>
            </a:r>
            <a:r>
              <a:rPr lang="ru-RU" sz="2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Безадресная реклама-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очень  ненадежная затея, которая может привести к финансовому краху. </a:t>
            </a:r>
            <a:endParaRPr lang="ru-RU" sz="22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ru-RU" sz="22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Сегментация рынка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усилия многочисленных  маркетологов, которые сосредоточены на поиск потребителей, объединенных в более или менее крупные сегменты.  Среди факторов сегментации рынка очень большую роль играет психологическое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составляющее - 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от социально-психологических , связанных с принадлежностью к определенным социальным типам, до индивидуально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психологических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типа пола, возраста, темперамента, увлечений и образа жизни. Адресность рекламы и ее направленность на конкретных потребителей усиливают  эффективность ее воздействия ускоряют и расширяют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товарооборот.</a:t>
            </a:r>
            <a:endParaRPr lang="ru-RU" sz="22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sh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929618" cy="1143000"/>
          </a:xfrm>
        </p:spPr>
        <p:txBody>
          <a:bodyPr>
            <a:normAutofit fontScale="90000"/>
          </a:bodyPr>
          <a:lstStyle/>
          <a:p>
            <a:r>
              <a:rPr lang="ru-RU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Психологические механизмы воздействия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рекламы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57620" y="1857364"/>
            <a:ext cx="4643470" cy="4500594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2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 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действует на потребителя тем сильнее, чем больше в них внутреннего соответствия, готовности принять новые сведения. Поэтому главная задача рекламодателей состоит в поисках потребителей, готовых принять новые сведения. Эта задача представляет собой не что иное ,как поиск мотивов и желаний потребителей, с тем, чтобы откликаться на них и удовлетворять их полностью или частично,  попутно формируя новые потребности и желания.</a:t>
            </a:r>
          </a:p>
        </p:txBody>
      </p:sp>
      <p:pic>
        <p:nvPicPr>
          <p:cNvPr id="5" name="Рисунок 4" descr="urUrUGaHcR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14348" y="1714488"/>
            <a:ext cx="3119446" cy="443866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14" dur="1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74638"/>
            <a:ext cx="7858180" cy="1143000"/>
          </a:xfrm>
        </p:spPr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Структура мотивов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по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исследованиям 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американского </a:t>
            </a:r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психолога  Абрахама Маслоу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71472" y="1571612"/>
          <a:ext cx="8229600" cy="452596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274638"/>
            <a:ext cx="7929618" cy="1143000"/>
          </a:xfrm>
        </p:spPr>
        <p:txBody>
          <a:bodyPr>
            <a:noAutofit/>
          </a:bodyPr>
          <a:lstStyle/>
          <a:p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 рассмотрении вопроса о психологических механизмах рекламного воздействия  целесообразно использовать аббревиатуру </a:t>
            </a:r>
            <a:r>
              <a:rPr lang="en-US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AIDA</a:t>
            </a:r>
            <a:r>
              <a:rPr lang="ru-RU" sz="28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600200"/>
            <a:ext cx="7858180" cy="490063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А-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внимание (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attention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Реклама должна привлечь к себе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внимание. Но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привлечь к себе внимание- это далеко не все. Внимание надо перевести в произвольную форму , удержать его. Чтобы удержать внимание потребителя , придумывают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замысловатые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сюжеты, обращаются к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юмору.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I-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интерес (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interest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Это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вторая ступень воздействия рекламы и вторая ее задача- заинтересовать потенциального покупателя.  Цель второй ступени- создать условия для «идеальной» покупки,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мысленного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приобретения товара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D-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желание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владеть покупкой </a:t>
            </a:r>
            <a:r>
              <a:rPr lang="en-US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design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желание возникло, надо показать возможности, которыми вы будете располагать после покупки.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-(</a:t>
            </a:r>
            <a:r>
              <a:rPr lang="en-US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action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), действие переводит идеальную мысленную покупку в реальную.</a:t>
            </a:r>
          </a:p>
        </p:txBody>
      </p:sp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2862_small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40000" contrast="40000"/>
          </a:blip>
          <a:stretch>
            <a:fillRect/>
          </a:stretch>
        </p:blipFill>
        <p:spPr>
          <a:xfrm>
            <a:off x="857224" y="500042"/>
            <a:ext cx="7535209" cy="550070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455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5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56" decel="50000" autoRev="1" fill="hold">
                                          <p:stCondLst>
                                            <p:cond delay="455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36" fill="hold">
                                          <p:stCondLst>
                                            <p:cond delay="8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1"/>
            <a:ext cx="7858180" cy="3929090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    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убеждение имеет широкий диапазон - от навязывания товара до ненавязчивого совета. Как и любое убеждение, такая реклама носит преимущественно вербальный характер.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	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-убеждение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использует различную аргументацию для доказательства того, что товар должен быть приобретен. Аргументы могут быть положительными типа " Если Вы приобретете этот товар, Вы получите преимущества перед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другими (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имеется в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виду- не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приобретшими) в том-то и том-то" (обычно перечисляются все возможные , и сплошь и рядом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возможные, блага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). Аргументы могут также носить отрицательный характер типа " Если Вы не воспользуетесь услугами какой-то фирмы, то Вас в ближайшее время будут ожидать такие-то неприятности". Следует отметить, что люди сознательно ограждают себя от отрицательных эмоций и отвергают "страшные" рекламы. Самое сильное и опасное средство воздействия в рекламе на человека-внушение. Оно осуществляется зачастую на подсознательном уровне и в общем представляет собой средство подчинения человека свой воле.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1"/>
          <p:cNvSpPr>
            <a:spLocks noChangeArrowheads="1"/>
          </p:cNvSpPr>
          <p:nvPr/>
        </p:nvSpPr>
        <p:spPr bwMode="auto">
          <a:xfrm>
            <a:off x="571472" y="571480"/>
            <a:ext cx="8001056" cy="47089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Цель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 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ассмотреть психологию рекламы, её функции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виды,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роль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жизни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людей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Задачи</a:t>
            </a:r>
            <a:r>
              <a:rPr lang="ru-RU" sz="20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sz="2000" dirty="0" smtClean="0"/>
              <a:t>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lang="ru-RU" sz="2000" dirty="0" smtClean="0"/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Обобщить текстовую информацию по теме «Психология рекламы» и отнести ее  содержание к понятиям, представлениям:  а)  рассмотреть понятие рекламы;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б) определить основные функции, цели и задачи рекламы;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в) выделить виды рекламы;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Определить роль в жизни людей;</a:t>
            </a:r>
          </a:p>
          <a:p>
            <a:pPr marL="45720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Использовать поисковый способ решения проблемы;</a:t>
            </a:r>
          </a:p>
          <a:p>
            <a:pPr marL="457200" lvl="0" indent="-457200" fontAlgn="base">
              <a:spcBef>
                <a:spcPct val="0"/>
              </a:spcBef>
              <a:spcAft>
                <a:spcPct val="0"/>
              </a:spcAft>
              <a:buFont typeface="+mj-lt"/>
              <a:buAutoNum type="arabicPeriod"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Оценить информацию с точки зрения ее целесообразности. </a:t>
            </a:r>
            <a:b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300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4300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4300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4300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4300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00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6" dur="500"/>
                                        <p:tgtEl>
                                          <p:spTgt spid="4300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4300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8001056" cy="6072230"/>
          </a:xfrm>
        </p:spPr>
        <p:txBody>
          <a:bodyPr anchor="t">
            <a:noAutofit/>
          </a:bodyPr>
          <a:lstStyle/>
          <a:p>
            <a:pPr marL="0" indent="0" algn="just">
              <a:buNone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Сила </a:t>
            </a:r>
            <a:r>
              <a:rPr lang="ru-RU" sz="20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внушения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зависит от многих факторов, среди которых особенно важны два : свойства и состояние человека, которому что-либо внушают , и свойства человека, который внушает , т.е. свойства суггерента и суггестора. Люди же с невысоким уровнем образования и интеллекта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тревожные, социально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незрелые , эмоциональные обладают повышенной внушаемостью. Внушаемость может быть существенно повышена за счет факторов времени,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среды, технических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приемов. Например , у всех повышается внушаемость в экстремальных условиях : при болезнях, утомлении, дефиците времени. Усиливается внушаемость также во время массового предъявления информации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больших аудиториях. Эффект усиливается при необычности антуража: подсветка, пониженная освещенность , дымовые эффекты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запахи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Внушаемость может быть также увеличена при использовании авторитетного суггестора, т.е. человека, являющегося достаточно авторитетным для аудитории. Хорошо, если авторитетность совпадает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такими признаками, как манера говорить, держаться перед камерой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жестикулировать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Все это располагает аудиторию к доверию суггестору. В качестве суггестора часто выбирают одного из представителей аудитории,"одного из нас". Это позволяет добиться эффекта соучастия.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285728"/>
            <a:ext cx="7929618" cy="2643205"/>
          </a:xfrm>
        </p:spPr>
        <p:txBody>
          <a:bodyPr>
            <a:noAutofit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Наконец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следует отметить еще два момента, которые могут сделать рекламу работающей: УМЕСТНОСТЬ И НЕОЖИДАННОСТЬ.  Уместность может иметь форму сезонного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соответствия (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 купальников  зимой вряд ли будет уместна),  национального , возрастного, полового, профессионального и пр.  В то же время уместная реклама должна быть и достаточно неожиданной, чтобы обратить на себя внимание  и не потеряться в потоке аналогичных реклам.   В сочетании уместности и неожиданности, в обдуманном выборе уровня воздействия на потребителя, в  профессиональном использовании рекламной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техники -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залог успешной рекламы. </a:t>
            </a:r>
          </a:p>
          <a:p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dJaXxo8g3f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000496" y="3114906"/>
            <a:ext cx="4524366" cy="341923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500174"/>
            <a:ext cx="7929618" cy="478634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У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американских маркетологов при рекламе товара принята формула SOWT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S -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означает достоинства товара, его силу (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streight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 -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потенциальные возможности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товара;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W - обозначает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слабости (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weitnesses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T - опасности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угрозы , которые могут возникнуть при рекламе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стороны конкурентов и потребителей.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Любому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рекламодателю надо четко представлять себе все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(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 положительные, и отрицательные) качества товара , но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аудиторию надо выходить только с позитивом. Ни в коем случае не следует обращать внимание потребителей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на недостатки, извиняться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 поводу несовершенства конструкции, сомневаться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конкурентоспособности.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1472" y="357166"/>
            <a:ext cx="80010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Психология при выборе свойств рекламируемого товара</a:t>
            </a:r>
            <a:endParaRPr lang="ru-RU" sz="2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9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3" dur="5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786190"/>
            <a:ext cx="8358246" cy="2928934"/>
          </a:xfrm>
        </p:spPr>
        <p:txBody>
          <a:bodyPr>
            <a:normAutofit fontScale="77500" lnSpcReduction="20000"/>
          </a:bodyPr>
          <a:lstStyle/>
          <a:p>
            <a:pPr algn="just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   		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Все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же надо постараться не только найти все положительные свойства, но и проранжировать их с тем, чтобы в конце концов осталось не более 2-3 признаков, которые лягут в основу рекламы.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	Довольно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часто рекламодатели делают акцент на одном привлекательном качестве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товара - его </a:t>
            </a:r>
            <a:r>
              <a:rPr lang="ru-RU" sz="26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дешевизне.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Обычно для усиления воздействия те свойства товара , которые предварительно выделены как ведущие, показываются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гиперболизировано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с явным преувеличением. Недостатки можно интерпретировать как достоинства товара, но для этого надо сочинить какой-то неожиданный ход , поставить рекламируемый товар в какие-то новые условия </a:t>
            </a:r>
            <a:r>
              <a:rPr lang="ru-RU" sz="26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6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его свойства будут видны с другой стороны.</a:t>
            </a:r>
          </a:p>
          <a:p>
            <a:pPr>
              <a:buNone/>
            </a:pP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5" descr="uVJu5fqVCr0.jpg"/>
          <p:cNvPicPr>
            <a:picLocks noChangeAspect="1"/>
          </p:cNvPicPr>
          <p:nvPr/>
        </p:nvPicPr>
        <p:blipFill>
          <a:blip r:embed="rId2">
            <a:lum bright="-30000" contrast="40000"/>
          </a:blip>
          <a:stretch>
            <a:fillRect/>
          </a:stretch>
        </p:blipFill>
        <p:spPr>
          <a:xfrm>
            <a:off x="1928794" y="214290"/>
            <a:ext cx="5246702" cy="349430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7858180" cy="5429288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Чтобы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создать у потребителей устойчивое предпочтение товара, фирмы в зарубежной рекламной практике широко используется идея бренда (от английского "</a:t>
            </a:r>
            <a:r>
              <a:rPr lang="ru-RU" sz="2000" dirty="0" err="1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brand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"-"клеймом").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>
              <a:buNone/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Брендинг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это внедрение в сознание потребителя образа замаркированного определенным товарным знаком товара или семейства товаров.</a:t>
            </a:r>
          </a:p>
          <a:p>
            <a:endParaRPr lang="ru-RU" dirty="0"/>
          </a:p>
        </p:txBody>
      </p:sp>
      <p:pic>
        <p:nvPicPr>
          <p:cNvPr id="4" name="Рисунок 3" descr="brend_manager_63_b.jpg"/>
          <p:cNvPicPr/>
          <p:nvPr/>
        </p:nvPicPr>
        <p:blipFill>
          <a:blip r:embed="rId2" cstate="print">
            <a:lum bright="-20000" contrast="10000"/>
          </a:blip>
          <a:stretch>
            <a:fillRect/>
          </a:stretch>
        </p:blipFill>
        <p:spPr>
          <a:xfrm>
            <a:off x="2500298" y="2928934"/>
            <a:ext cx="4357718" cy="354029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572000" y="500042"/>
            <a:ext cx="4000528" cy="59400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условиях рынка интересы производителей перекрещиваются и даже становятся противоположными, как и интересы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потребителей. Табачный, алкогольный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бизнес и реклама вызывают протест всевозможных медицинских и общественных организаций, реклама меховых изделий вызывает бурю протестов со стороны обществ животных, а строительство новых портов и промышленных центров всегда сопряжено с экономическими идеями. В результате такое противопоставление рождает понятия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рекламы и контррекламы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OGB5i53pN68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9500" y="785794"/>
            <a:ext cx="4048154" cy="2428892"/>
          </a:xfrm>
          <a:prstGeom prst="roundRect">
            <a:avLst>
              <a:gd name="adj" fmla="val 13874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checke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571472" y="571480"/>
            <a:ext cx="7929618" cy="42165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Специфические виды рекламы по цели: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1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Контрреклама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опровержение ненадлежащей рекламы.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РФ предусмотрена в качестве наказания за ненадлежащую рекламу.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Антиреклама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— информация, призванная не поднимать, а уменьшать интерес, либо дискредитировать товары, предприятия, товарные знаки. В России запрещена законом о рекламе.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</a:t>
            </a:r>
          </a:p>
          <a:p>
            <a:pPr marL="0" marR="0" lvl="0" indent="0" algn="l" defTabSz="914400" rtl="0" eaLnBrk="1" fontAlgn="base" latinLnBrk="0" hangingPunct="1"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  Таким образом, на человека оказывает  огромное влияние  множество видов рекламы. Она различна и по-разному воздействует на потребителя в зависимости от цели рекламной кампании, рекламного носителя, способа выражения и многих других факторов.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07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07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07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07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7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23938" y="1152508"/>
            <a:ext cx="73581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4286248" y="1214422"/>
            <a:ext cx="3857652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Роль рекламы в жизни людей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400" b="1" dirty="0" smtClean="0">
              <a:latin typeface="Arial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0962" name="Rectangle 2"/>
          <p:cNvSpPr>
            <a:spLocks noChangeArrowheads="1"/>
          </p:cNvSpPr>
          <p:nvPr/>
        </p:nvSpPr>
        <p:spPr bwMode="auto">
          <a:xfrm>
            <a:off x="571472" y="3071810"/>
            <a:ext cx="8001056" cy="3447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Каждый день  мы сталкиваемся с рекламой и редко задумываемся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 том, как сделана реклама, что она собой представляет.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оль рекламы  в современном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мире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 ограничена коммерческой деятельностью и рыночной экономикой, она давно стала значимой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 сфере экономики  и жизни общества.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Благодаря своему подсознательному воздействию, способна сформировать у потенциальных потребителей свои определенные предпочтения и таким образом ,способствовать  увеличению не только объемов общественного производства, но и влиять на социально-общественную среду , политическую сферу , образование и т.д.  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6" name="Рисунок 5" descr="mwW1R40yZjA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1473" y="428605"/>
            <a:ext cx="3214709" cy="241103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4096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409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62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500042"/>
            <a:ext cx="79296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ПРЕЗЕНТАЦИИ ИСПОЛЬЗОВАНЫ МАТЕРИАЛЫ ИЗ  СЛЕДУЮЩИХ ИСТОЧНИКОВ </a:t>
            </a:r>
            <a:r>
              <a:rPr lang="ru-RU" dirty="0" smtClean="0">
                <a:solidFill>
                  <a:schemeClr val="bg1"/>
                </a:solidFill>
              </a:rPr>
              <a:t>:</a:t>
            </a:r>
          </a:p>
          <a:p>
            <a:endPara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14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</a:p>
          <a:p>
            <a:endParaRPr lang="ru-RU" sz="2000" b="1" i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1.Уткин Э.А. Профессия-менеджер.М.,1992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2.ХизричР.,Питерс М.Предпринимательство. М.,1992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3.Пушкарев Н.С.Искусство рекламы.Казань,1992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4.Советы психолога менеджеру : Учеб. пособие/СПб  ГАСУ. СПб.,1994</a:t>
            </a:r>
          </a:p>
          <a:p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3357562"/>
            <a:ext cx="792961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5.Мокшанцев, Р. И. Психология рекламы. / Р. И.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Мокшанцев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– М.: ИНФРА-М, 2007. – 230 с.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6.Ценев В. Психология рекламы: реклама, НЛП и 25-ый кадр / В.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Ценев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– М.: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Бератор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2003. – 518 с.</a:t>
            </a:r>
          </a:p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7.Котлер, Ф. Основы маркетинга / Ф.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Котлер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; Пер. с англ. –М.: </a:t>
            </a:r>
            <a:r>
              <a:rPr lang="ru-RU" sz="2000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Програсс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, 2000. – 815 с.</a:t>
            </a: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394692"/>
            <a:ext cx="785818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Фото: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http://ref.repetiruem.ru/referat/reklama-i-marketing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http://foto-prikol.su/zabavnoe/261-prikolnaya-reklama.html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http://vkurse.ua/business/vyrastet-na-5-4-v-2011-godu.html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http://www.irso.ru/student/blog/Klesova/565.php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www.tv.net.ua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news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tv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/1050673598-telekanaly-xotyat-pomenyat-celevuyu-auditoriyu.html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http://biz-incom.ru/moshennichestvo-onlajn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http://ssvetik.yvision.kz/3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http://clubs.ya.ru/4611686018427467303/replies.xml?item_no=22945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http://netzor.org/books/213030-psixologiya-reklamnogo-vliyaniya-kak-yeffektivno-vozdejstvovat-na-potrebitelej-2007-pdf.html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http://advokat-pravo24.ru/praktika/zapreshhennaya-i-ne-etichnaya-reklama/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http://revate.ru/kak-zarabotat-v-internete/zarabotok-v-internete/skryitaya-reklama-na-forume-v-internete.html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http://zapravo.net/002145-ukrainskij-potrebitel-malogramoten-no-trebovatelen/</a:t>
            </a: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http://digg.kz/web/%D0%BF%D0%B0%D1%80%D1%82%D0%BD%D0%B5%D1%80%D1%81%D0%BA%D0%B0%D1%8F%D0%BF%D1%80%D0%BE%D0%B3%D1%80%D0%B0%D0%BC%D0%BC%D0%B0-%D0%BA%D0%B0%D0%BA-%D1%81%D0%B0%D0%BC%D1%8B%D0%B9-%D1%8D%D1%84%D1%84%D0%B5/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dirty="0" smtClean="0">
                <a:solidFill>
                  <a:schemeClr val="bg1"/>
                </a:solidFill>
              </a:rPr>
              <a:t>http://enc-dic.com/enc_psy/Psihologija-Reklamy-21617.html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  <a:buFontTx/>
              <a:buChar char="•"/>
            </a:pPr>
            <a:endParaRPr lang="ru-RU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>
            <a:spLocks noChangeArrowheads="1"/>
          </p:cNvSpPr>
          <p:nvPr/>
        </p:nvSpPr>
        <p:spPr bwMode="auto">
          <a:xfrm>
            <a:off x="642910" y="571480"/>
            <a:ext cx="7929618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Психология рекламы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англ.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psychology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of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reclame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нем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r>
              <a:rPr kumimoji="0" lang="ru-RU" sz="2000" b="0" i="0" u="none" strike="noStrike" cap="none" normalizeH="0" baseline="0" dirty="0" err="1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Werbungpsychologie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Область психологии, изучающая организацию и эффективность воздействия на человека средств массовой коммуникации.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Социологический словарь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642910" y="2857496"/>
            <a:ext cx="7858180" cy="19440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12696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Психология рекламы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-  занимается оценкой нужд или ожиданий потребителей, создавая спрос на подлежащий сбыту продукт –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 зубной пасты до программы политического деятеля. </a:t>
            </a: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Психологическая энциклопедия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1" grpId="0"/>
      <p:bldP spid="2560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571481"/>
            <a:ext cx="5072098" cy="264320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000" dirty="0" smtClean="0"/>
              <a:t>      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это система мер целенаправленного воздействия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потребителей, формирующая и регулирующая движение товара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 на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рынке.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появляется там, где есть обмен товарами, где есть конкуренция и 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где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каждый товаропроизводитель борется за своего покупателя и ищет свою нишу на рынке.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5" name="Рисунок 4" descr="RHwMoJUsPic.jpg"/>
          <p:cNvPicPr>
            <a:picLocks noChangeAspect="1"/>
          </p:cNvPicPr>
          <p:nvPr/>
        </p:nvPicPr>
        <p:blipFill>
          <a:blip r:embed="rId2">
            <a:lum bright="-10000" contrast="-10000"/>
          </a:blip>
          <a:stretch>
            <a:fillRect/>
          </a:stretch>
        </p:blipFill>
        <p:spPr>
          <a:xfrm>
            <a:off x="3466849" y="2857496"/>
            <a:ext cx="5059886" cy="338289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500"/>
                            </p:stCondLst>
                            <p:childTnLst>
                              <p:par>
                                <p:cTn id="1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4500"/>
                            </p:stCondLst>
                            <p:childTnLst>
                              <p:par>
                                <p:cTn id="1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6500"/>
                            </p:stCondLst>
                            <p:childTnLst>
                              <p:par>
                                <p:cTn id="24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6314" y="428604"/>
            <a:ext cx="3786214" cy="4663420"/>
          </a:xfrm>
        </p:spPr>
        <p:txBody>
          <a:bodyPr>
            <a:normAutofit fontScale="90000"/>
          </a:bodyPr>
          <a:lstStyle/>
          <a:p>
            <a:pPr algn="l"/>
            <a:r>
              <a:rPr lang="ru-RU" sz="2200" b="1" i="1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Реклама</a:t>
            </a:r>
            <a:r>
              <a:rPr lang="ru-RU" sz="2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- древняя спутница человека. В музеях Египта демонстрируются текстовые рекламы на папирусных свитках, а древние глашатаи на площадях городов своими криками сообщали толпящимся вокруг них людям новости торговой и политической жизни, образа государственного устройства, материальных возможностей. 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551c9bda27c4.jpg"/>
          <p:cNvPicPr>
            <a:picLocks noGrp="1" noChangeAspect="1"/>
          </p:cNvPicPr>
          <p:nvPr>
            <p:ph idx="1"/>
          </p:nvPr>
        </p:nvPicPr>
        <p:blipFill>
          <a:blip r:embed="rId2" cstate="print">
            <a:lum bright="-40000" contrast="-30000"/>
          </a:blip>
          <a:stretch>
            <a:fillRect/>
          </a:stretch>
        </p:blipFill>
        <p:spPr>
          <a:xfrm>
            <a:off x="642910" y="857232"/>
            <a:ext cx="3744416" cy="431477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315416"/>
            <a:ext cx="9144000" cy="1143000"/>
          </a:xfrm>
        </p:spPr>
        <p:txBody>
          <a:bodyPr>
            <a:norm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функции и задачи рекламы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214282" y="642918"/>
          <a:ext cx="8715404" cy="578647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1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428596" y="214290"/>
            <a:ext cx="4500594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 способам воздействия реклама может быть: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Рациональная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(предметная ) реклама информирует, обращаясь к разуму  покупателя. Она приводит аргументы, чтобы убедить его, свои доводы облекает в словесную форму, использует чертеж или рисунок для того, чтобы усилить впечатление 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от сказанного словами.</a:t>
            </a:r>
          </a:p>
        </p:txBody>
      </p:sp>
      <p:pic>
        <p:nvPicPr>
          <p:cNvPr id="4" name="Рисунок 3" descr="zXUAizLM4IM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57751" y="500042"/>
            <a:ext cx="3914869" cy="278608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  <p:sp>
        <p:nvSpPr>
          <p:cNvPr id="5" name="TextBox 4"/>
          <p:cNvSpPr txBox="1"/>
          <p:nvPr/>
        </p:nvSpPr>
        <p:spPr>
          <a:xfrm>
            <a:off x="500034" y="3714752"/>
            <a:ext cx="8215370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Эмоциональная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(ассоциативная) реклама вызывает воспоминания.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Она наводит на мысль. Обращается к чувствам, эмоциям, подсознательному. Воздействует через ассоциацию идей и представлений. Ее самое эффективное средство — рисунок, цвет и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 меньшей степени — звук.   </a:t>
            </a: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Одни рекламы являются чисто рациональными или чисто эмоциональными. Однако огромное количество рекламных сообщений, можно сказать абсолютное большинство, представляет собой комбинации этих двух видов.</a:t>
            </a:r>
            <a:endParaRPr lang="ru-RU" sz="2000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pull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to="" calcmode="lin" valueType="num">
                                      <p:cBhvr>
                                        <p:cTn id="7" dur="1" fill="hold"/>
                                        <p:tgtEl>
                                          <p:spTgt spid="399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/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399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4" dur="500"/>
                                        <p:tgtEl>
                                          <p:spTgt spid="3993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3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50106"/>
          </a:xfrm>
        </p:spPr>
        <p:txBody>
          <a:bodyPr>
            <a:noAutofit/>
          </a:bodyPr>
          <a:lstStyle/>
          <a:p>
            <a:r>
              <a:rPr lang="ru-RU" sz="32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Агрессивный или мягкий виды </a:t>
            </a:r>
            <a:r>
              <a:rPr lang="ru-RU" sz="32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рекламы</a:t>
            </a:r>
            <a: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000" b="1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связаны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 основном с фазой прохождения товара на рынке, но  в какой-то степени отражают особенности создателей рекламы и самой фирмы. </a:t>
            </a: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357158" y="1571612"/>
          <a:ext cx="8358246" cy="450059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4" grpId="0">
        <p:bldAsOne/>
      </p:bldGraphic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500042"/>
            <a:ext cx="8229600" cy="642942"/>
          </a:xfrm>
        </p:spPr>
        <p:txBody>
          <a:bodyPr>
            <a:noAutofit/>
          </a:bodyPr>
          <a:lstStyle/>
          <a:p>
            <a:r>
              <a:rPr lang="ru-RU" sz="4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Защитная реклама</a:t>
            </a:r>
            <a:endParaRPr lang="ru-RU" sz="4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14414" y="1571612"/>
            <a:ext cx="6786610" cy="857255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собственная реклама,  прикрывающаяся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каким-либо общественным </a:t>
            </a:r>
            <a:r>
              <a:rPr lang="ru-RU" sz="2000" dirty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или даже государственным </a:t>
            </a:r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лозунгом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pensia.jpg"/>
          <p:cNvPicPr>
            <a:picLocks noChangeAspect="1"/>
          </p:cNvPicPr>
          <p:nvPr/>
        </p:nvPicPr>
        <p:blipFill>
          <a:blip r:embed="rId2" cstate="print">
            <a:lum bright="-40000" contrast="-40000"/>
          </a:blip>
          <a:stretch>
            <a:fillRect/>
          </a:stretch>
        </p:blipFill>
        <p:spPr>
          <a:xfrm>
            <a:off x="683568" y="2562723"/>
            <a:ext cx="7888960" cy="374659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ransition>
    <p:split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628</TotalTime>
  <Words>1891</Words>
  <Application>Microsoft Office PowerPoint</Application>
  <PresentationFormat>Экран (4:3)</PresentationFormat>
  <Paragraphs>151</Paragraphs>
  <Slides>29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Тема Office</vt:lpstr>
      <vt:lpstr>Слайд 1</vt:lpstr>
      <vt:lpstr>Слайд 2</vt:lpstr>
      <vt:lpstr>Слайд 3</vt:lpstr>
      <vt:lpstr>Слайд 4</vt:lpstr>
      <vt:lpstr>Реклама- древняя спутница человека. В музеях Египта демонстрируются текстовые рекламы на папирусных свитках, а древние глашатаи на площадях городов своими криками сообщали толпящимся вокруг них людям новости торговой и политической жизни, образа государственного устройства, материальных возможностей.  </vt:lpstr>
      <vt:lpstr>Основные функции и задачи рекламы</vt:lpstr>
      <vt:lpstr>Слайд 7</vt:lpstr>
      <vt:lpstr>Агрессивный или мягкий виды рекламы связаны в основном с фазой прохождения товара на рынке, но  в какой-то степени отражают особенности создателей рекламы и самой фирмы. </vt:lpstr>
      <vt:lpstr>Защитная реклама</vt:lpstr>
      <vt:lpstr>Скрытая реклама</vt:lpstr>
      <vt:lpstr>Личная и безличная реклама</vt:lpstr>
      <vt:lpstr>Сравнительная реклама</vt:lpstr>
      <vt:lpstr>Разнородный и однородный виды рекламы  связаны с использованием одного или нескольких коммуникационных каналов</vt:lpstr>
      <vt:lpstr>Слайд 14</vt:lpstr>
      <vt:lpstr>Психологические механизмы воздействия рекламы</vt:lpstr>
      <vt:lpstr>Структура мотивов, по исследованиям американского психолога  Абрахама Маслоу</vt:lpstr>
      <vt:lpstr>При рассмотрении вопроса о психологических механизмах рекламного воздействия  целесообразно использовать аббревиатуру AIDA.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Valued eMachines Customer</dc:creator>
  <cp:lastModifiedBy>user</cp:lastModifiedBy>
  <cp:revision>68</cp:revision>
  <dcterms:created xsi:type="dcterms:W3CDTF">2014-02-18T14:59:40Z</dcterms:created>
  <dcterms:modified xsi:type="dcterms:W3CDTF">2014-10-30T20:03:42Z</dcterms:modified>
</cp:coreProperties>
</file>