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88" r:id="rId5"/>
    <p:sldId id="260" r:id="rId6"/>
    <p:sldId id="261" r:id="rId7"/>
    <p:sldId id="263" r:id="rId8"/>
    <p:sldId id="264" r:id="rId9"/>
    <p:sldId id="266" r:id="rId10"/>
    <p:sldId id="268" r:id="rId11"/>
    <p:sldId id="269" r:id="rId12"/>
    <p:sldId id="270" r:id="rId13"/>
    <p:sldId id="272" r:id="rId14"/>
    <p:sldId id="273" r:id="rId15"/>
    <p:sldId id="274" r:id="rId16"/>
    <p:sldId id="282" r:id="rId17"/>
    <p:sldId id="277" r:id="rId18"/>
    <p:sldId id="285" r:id="rId19"/>
    <p:sldId id="286" r:id="rId20"/>
    <p:sldId id="28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629" autoAdjust="0"/>
    <p:restoredTop sz="92362" autoAdjust="0"/>
  </p:normalViewPr>
  <p:slideViewPr>
    <p:cSldViewPr>
      <p:cViewPr>
        <p:scale>
          <a:sx n="110" d="100"/>
          <a:sy n="110" d="100"/>
        </p:scale>
        <p:origin x="-1644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Атмосфера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"/>
          <c:y val="0.21371374167921775"/>
          <c:w val="0.83302499960917709"/>
          <c:h val="0.77263182538258035"/>
        </c:manualLayout>
      </c:layout>
      <c:ofPieChart>
        <c:ofPieType val="bar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c:spPr>
          </c:dPt>
          <c:dPt>
            <c:idx val="1"/>
            <c:bubble3D val="0"/>
            <c:spPr>
              <a:solidFill>
                <a:schemeClr val="bg2">
                  <a:lumMod val="90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2"/>
            <c:bubble3D val="0"/>
            <c:spPr>
              <a:solidFill>
                <a:srgbClr val="92D050"/>
              </a:solidFill>
              <a:ln>
                <a:solidFill>
                  <a:schemeClr val="tx1"/>
                </a:solidFill>
              </a:ln>
            </c:spPr>
          </c:dPt>
          <c:dPt>
            <c:idx val="3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4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c:spPr>
          </c:dPt>
          <c:cat>
            <c:strRef>
              <c:f>Лист1!$A$2:$A$5</c:f>
              <c:strCache>
                <c:ptCount val="4"/>
                <c:pt idx="0">
                  <c:v>Азот  78%</c:v>
                </c:pt>
                <c:pt idx="1">
                  <c:v>Кислород  21%</c:v>
                </c:pt>
                <c:pt idx="2">
                  <c:v>Углекислый газ  0,04%</c:v>
                </c:pt>
                <c:pt idx="3">
                  <c:v>Другие газы  0,96%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78</c:v>
                </c:pt>
                <c:pt idx="1">
                  <c:v>20</c:v>
                </c:pt>
                <c:pt idx="2">
                  <c:v>0.04</c:v>
                </c:pt>
                <c:pt idx="3">
                  <c:v>1.96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/>
      </c:of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0.06251</cdr:x>
      <cdr:y>0.26088</cdr:y>
    </cdr:from>
    <cdr:to>
      <cdr:x>0.49558</cdr:x>
      <cdr:y>0.94493</cdr:y>
    </cdr:to>
    <cdr:sp macro="" textlink="">
      <cdr:nvSpPr>
        <cdr:cNvPr id="2" name="Пирог 1"/>
        <cdr:cNvSpPr/>
      </cdr:nvSpPr>
      <cdr:spPr>
        <a:xfrm xmlns:a="http://schemas.openxmlformats.org/drawingml/2006/main" rot="5400000">
          <a:off x="748400" y="946728"/>
          <a:ext cx="3096000" cy="3564000"/>
        </a:xfrm>
        <a:prstGeom xmlns:a="http://schemas.openxmlformats.org/drawingml/2006/main" prst="pie">
          <a:avLst>
            <a:gd name="adj1" fmla="val 15958496"/>
            <a:gd name="adj2" fmla="val 16095447"/>
          </a:avLst>
        </a:prstGeom>
        <a:solidFill xmlns:a="http://schemas.openxmlformats.org/drawingml/2006/main">
          <a:srgbClr val="92D050"/>
        </a:solidFill>
        <a:ln xmlns:a="http://schemas.openxmlformats.org/drawingml/2006/main" w="6350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wrap="square">
          <a:noAutofit/>
        </a:bodyPr>
        <a:lstStyle xmlns:a="http://schemas.openxmlformats.org/drawingml/2006/main"/>
        <a:p xmlns:a="http://schemas.openxmlformats.org/drawingml/2006/main">
          <a:endParaRPr lang="ru-RU" sz="12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CB84E-2998-4DDE-9414-53799FD4EDD0}" type="datetimeFigureOut">
              <a:rPr lang="ru-RU" smtClean="0"/>
              <a:t>03.12.2014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3CCA4C-F3F3-4D6F-AAB9-BC12EBD0D62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CB84E-2998-4DDE-9414-53799FD4EDD0}" type="datetimeFigureOut">
              <a:rPr lang="ru-RU" smtClean="0"/>
              <a:t>03.12.2014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CCA4C-F3F3-4D6F-AAB9-BC12EBD0D6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CB84E-2998-4DDE-9414-53799FD4EDD0}" type="datetimeFigureOut">
              <a:rPr lang="ru-RU" smtClean="0"/>
              <a:t>03.12.2014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CCA4C-F3F3-4D6F-AAB9-BC12EBD0D6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CB84E-2998-4DDE-9414-53799FD4EDD0}" type="datetimeFigureOut">
              <a:rPr lang="ru-RU" smtClean="0"/>
              <a:t>03.12.2014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CCA4C-F3F3-4D6F-AAB9-BC12EBD0D6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CB84E-2998-4DDE-9414-53799FD4EDD0}" type="datetimeFigureOut">
              <a:rPr lang="ru-RU" smtClean="0"/>
              <a:t>03.12.2014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CCA4C-F3F3-4D6F-AAB9-BC12EBD0D62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CB84E-2998-4DDE-9414-53799FD4EDD0}" type="datetimeFigureOut">
              <a:rPr lang="ru-RU" smtClean="0"/>
              <a:t>03.12.2014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CCA4C-F3F3-4D6F-AAB9-BC12EBD0D62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CB84E-2998-4DDE-9414-53799FD4EDD0}" type="datetimeFigureOut">
              <a:rPr lang="ru-RU" smtClean="0"/>
              <a:t>03.12.2014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CCA4C-F3F3-4D6F-AAB9-BC12EBD0D62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CB84E-2998-4DDE-9414-53799FD4EDD0}" type="datetimeFigureOut">
              <a:rPr lang="ru-RU" smtClean="0"/>
              <a:t>03.12.2014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CCA4C-F3F3-4D6F-AAB9-BC12EBD0D6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CB84E-2998-4DDE-9414-53799FD4EDD0}" type="datetimeFigureOut">
              <a:rPr lang="ru-RU" smtClean="0"/>
              <a:t>03.12.2014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CCA4C-F3F3-4D6F-AAB9-BC12EBD0D6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CB84E-2998-4DDE-9414-53799FD4EDD0}" type="datetimeFigureOut">
              <a:rPr lang="ru-RU" smtClean="0"/>
              <a:t>03.12.2014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CCA4C-F3F3-4D6F-AAB9-BC12EBD0D6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CB84E-2998-4DDE-9414-53799FD4EDD0}" type="datetimeFigureOut">
              <a:rPr lang="ru-RU" smtClean="0"/>
              <a:t>03.12.2014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CCA4C-F3F3-4D6F-AAB9-BC12EBD0D6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ACB84E-2998-4DDE-9414-53799FD4EDD0}" type="datetimeFigureOut">
              <a:rPr lang="ru-RU" smtClean="0"/>
              <a:t>03.12.2014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F3CCA4C-F3F3-4D6F-AAB9-BC12EBD0D62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WP_20141202_19_12_50_Pro.mp4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" TargetMode="External"/><Relationship Id="rId2" Type="http://schemas.openxmlformats.org/officeDocument/2006/relationships/hyperlink" Target="http://www.polnaja-jenciklopedija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valleyflora.ru/" TargetMode="External"/><Relationship Id="rId5" Type="http://schemas.openxmlformats.org/officeDocument/2006/relationships/hyperlink" Target="http://zenslim.ru/" TargetMode="External"/><Relationship Id="rId4" Type="http://schemas.openxmlformats.org/officeDocument/2006/relationships/hyperlink" Target="http://gidro.tech-group.pro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2%D0%BA%D1%83%D1%81" TargetMode="External"/><Relationship Id="rId2" Type="http://schemas.openxmlformats.org/officeDocument/2006/relationships/hyperlink" Target="https://ru.wikipedia.org/wiki/%D0%93%D0%B0%D0%B7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0%B0%D1%80%D0%BD%D0%B8%D0%BA%D0%BE%D0%B2%D1%8B%D0%B9_%D0%B3%D0%B0%D0%B7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u.wikipedia.org/wiki/%D0%93%D0%BB%D0%BE%D0%B1%D0%B0%D0%BB%D1%8C%D0%BD%D0%BE%D0%B5_%D0%BF%D0%BE%D1%82%D0%B5%D0%BF%D0%BB%D0%B5%D0%BD%D0%B8%D0%B5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836712"/>
            <a:ext cx="8352928" cy="576064"/>
          </a:xfrm>
        </p:spPr>
        <p:txBody>
          <a:bodyPr>
            <a:noAutofit/>
          </a:bodyPr>
          <a:lstStyle/>
          <a:p>
            <a:r>
              <a:rPr lang="ru-RU" sz="2400" b="1" dirty="0"/>
              <a:t>Районный конкурс исследовательских работ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/>
              <a:t>и проектов «Этот удивительный мир»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3628" y="2132856"/>
            <a:ext cx="6728792" cy="1584176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ИССЛЕДОВАТЕЛЬСКАЯ РАБОТА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b="1" dirty="0">
                <a:solidFill>
                  <a:srgbClr val="C00000"/>
                </a:solidFill>
              </a:rPr>
              <a:t>Тема: Углекислый газ в жизни </a:t>
            </a:r>
            <a:r>
              <a:rPr lang="ru-RU" b="1" dirty="0" smtClean="0">
                <a:solidFill>
                  <a:srgbClr val="C00000"/>
                </a:solidFill>
              </a:rPr>
              <a:t>растений</a:t>
            </a:r>
            <a:r>
              <a:rPr lang="ru-RU" b="1" dirty="0">
                <a:solidFill>
                  <a:srgbClr val="C00000"/>
                </a:solidFill>
              </a:rPr>
              <a:t>	</a:t>
            </a:r>
            <a:endParaRPr lang="ru-RU" b="1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508104" y="3717032"/>
            <a:ext cx="326207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Выполнил: Любушкина Ольга</a:t>
            </a:r>
          </a:p>
          <a:p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МБОУ «Средняя общеобразовательная </a:t>
            </a:r>
          </a:p>
          <a:p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школа №143 с углубленным 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изучением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отдельных предметов»</a:t>
            </a:r>
          </a:p>
          <a:p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3 «А» класс</a:t>
            </a:r>
          </a:p>
          <a:p>
            <a:endParaRPr lang="ru-RU" sz="1400" dirty="0" smtClean="0">
              <a:solidFill>
                <a:schemeClr val="tx2">
                  <a:lumMod val="50000"/>
                </a:schemeClr>
              </a:solidFill>
              <a:cs typeface="Times New Roman" pitchFamily="18" charset="0"/>
            </a:endParaRPr>
          </a:p>
          <a:p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Руководитель 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проекта: </a:t>
            </a:r>
            <a:endParaRPr lang="ru-RU" sz="1400" dirty="0" smtClean="0">
              <a:solidFill>
                <a:schemeClr val="tx2">
                  <a:lumMod val="50000"/>
                </a:schemeClr>
              </a:solidFill>
              <a:cs typeface="Times New Roman" pitchFamily="18" charset="0"/>
            </a:endParaRPr>
          </a:p>
          <a:p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 </a:t>
            </a:r>
            <a:r>
              <a:rPr lang="ru-RU" sz="1400" dirty="0" err="1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Халиуллина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 </a:t>
            </a:r>
            <a:r>
              <a:rPr lang="ru-RU" sz="1400" dirty="0" err="1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Миляуша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 </a:t>
            </a:r>
            <a:r>
              <a:rPr lang="ru-RU" sz="1400" dirty="0" err="1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Фаритовна</a:t>
            </a:r>
            <a:endParaRPr lang="ru-RU" sz="1400" dirty="0">
              <a:solidFill>
                <a:schemeClr val="tx2">
                  <a:lumMod val="50000"/>
                </a:schemeClr>
              </a:solidFill>
              <a:cs typeface="Times New Roman" pitchFamily="18" charset="0"/>
            </a:endParaRPr>
          </a:p>
          <a:p>
            <a:r>
              <a:rPr lang="ru-RU" sz="1400" b="1" dirty="0">
                <a:cs typeface="Times New Roman" pitchFamily="18" charset="0"/>
              </a:rPr>
              <a:t> </a:t>
            </a:r>
            <a:r>
              <a:rPr lang="ru-RU" sz="1400" dirty="0" smtClean="0">
                <a:cs typeface="Times New Roman" pitchFamily="18" charset="0"/>
              </a:rPr>
              <a:t>                                                                 </a:t>
            </a:r>
            <a:endParaRPr lang="ru-RU" sz="1400" dirty="0">
              <a:cs typeface="Times New Roman" pitchFamily="18" charset="0"/>
            </a:endParaRPr>
          </a:p>
          <a:p>
            <a:r>
              <a:rPr lang="ru-RU" sz="1400" dirty="0">
                <a:cs typeface="Times New Roman" pitchFamily="18" charset="0"/>
              </a:rPr>
              <a:t> 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95936" y="6087765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2014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4234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08912" cy="126754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200" b="1" u="sng" dirty="0">
                <a:solidFill>
                  <a:srgbClr val="C00000"/>
                </a:solidFill>
                <a:effectLst/>
              </a:rPr>
              <a:t>Глава 2</a:t>
            </a:r>
            <a:r>
              <a:rPr lang="ru-RU" sz="2000" dirty="0">
                <a:solidFill>
                  <a:srgbClr val="C00000"/>
                </a:solidFill>
                <a:effectLst/>
              </a:rPr>
              <a:t/>
            </a:r>
            <a:br>
              <a:rPr lang="ru-RU" sz="2000" dirty="0">
                <a:solidFill>
                  <a:srgbClr val="C00000"/>
                </a:solidFill>
                <a:effectLst/>
              </a:rPr>
            </a:br>
            <a:r>
              <a:rPr lang="ru-RU" sz="2400" b="1" u="sng" dirty="0">
                <a:solidFill>
                  <a:srgbClr val="C00000"/>
                </a:solidFill>
                <a:effectLst/>
              </a:rPr>
              <a:t>Углекислый газ в жизни растений</a:t>
            </a:r>
            <a:r>
              <a:rPr lang="ru-RU" sz="2400" dirty="0">
                <a:solidFill>
                  <a:srgbClr val="C00000"/>
                </a:solidFill>
                <a:effectLst/>
              </a:rPr>
              <a:t/>
            </a:r>
            <a:br>
              <a:rPr lang="ru-RU" sz="2400" dirty="0">
                <a:solidFill>
                  <a:srgbClr val="C00000"/>
                </a:solidFill>
                <a:effectLst/>
              </a:rPr>
            </a:br>
            <a:r>
              <a:rPr lang="ru-RU" sz="2400" dirty="0">
                <a:solidFill>
                  <a:srgbClr val="C00000"/>
                </a:solidFill>
                <a:effectLst/>
              </a:rPr>
              <a:t/>
            </a:r>
            <a:br>
              <a:rPr lang="ru-RU" sz="2400" dirty="0">
                <a:solidFill>
                  <a:srgbClr val="C00000"/>
                </a:solidFill>
                <a:effectLst/>
              </a:rPr>
            </a:b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08104" y="1124744"/>
            <a:ext cx="3178696" cy="500141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     Рост </a:t>
            </a:r>
            <a:r>
              <a:rPr lang="ru-RU" sz="1800" dirty="0">
                <a:solidFill>
                  <a:schemeClr val="tx2">
                    <a:lumMod val="50000"/>
                  </a:schemeClr>
                </a:solidFill>
              </a:rPr>
              <a:t>растений основан на процессе фотосинтеза. Листья растений на свету с помощью хлорофилла поглощают 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углекислый газ из воздуха </a:t>
            </a:r>
            <a:r>
              <a:rPr lang="ru-RU" sz="1800" dirty="0">
                <a:solidFill>
                  <a:schemeClr val="tx2">
                    <a:lumMod val="50000"/>
                  </a:schemeClr>
                </a:solidFill>
              </a:rPr>
              <a:t>и вместе с водой перерабатывают ее в органические вещества.</a:t>
            </a:r>
          </a:p>
          <a:p>
            <a:pPr marL="0" indent="0" algn="just">
              <a:buNone/>
            </a:pP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    Процесс </a:t>
            </a:r>
            <a:r>
              <a:rPr lang="ru-RU" sz="1800" dirty="0">
                <a:solidFill>
                  <a:schemeClr val="tx2">
                    <a:lumMod val="50000"/>
                  </a:schemeClr>
                </a:solidFill>
              </a:rPr>
              <a:t>фотосинтеза можно схематически изобразить так: </a:t>
            </a:r>
            <a:r>
              <a:rPr lang="ru-RU" sz="1800" u="sng" dirty="0" smtClean="0">
                <a:solidFill>
                  <a:srgbClr val="7030A0"/>
                </a:solidFill>
              </a:rPr>
              <a:t>углекислый газ + вода + свет = органическое вещество </a:t>
            </a:r>
            <a:r>
              <a:rPr lang="ru-RU" sz="1800" u="sng" dirty="0">
                <a:solidFill>
                  <a:srgbClr val="7030A0"/>
                </a:solidFill>
              </a:rPr>
              <a:t>+ кислород + вода. </a:t>
            </a:r>
          </a:p>
          <a:p>
            <a:endParaRPr lang="ru-RU" dirty="0"/>
          </a:p>
        </p:txBody>
      </p:sp>
      <p:pic>
        <p:nvPicPr>
          <p:cNvPr id="4" name="Рисунок 3" descr="http://samsebeemu.ru/wp-content/uploads/2012/06/bio23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516" y="1196752"/>
            <a:ext cx="5112568" cy="2976447"/>
          </a:xfrm>
          <a:prstGeom prst="rect">
            <a:avLst/>
          </a:prstGeom>
          <a:noFill/>
          <a:ln cmpd="sng"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403648" y="4705450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Схема </a:t>
            </a:r>
            <a:r>
              <a:rPr lang="ru-RU" b="1" dirty="0" smtClean="0">
                <a:solidFill>
                  <a:srgbClr val="C00000"/>
                </a:solidFill>
                <a:latin typeface="+mj-lt"/>
              </a:rPr>
              <a:t>фотосинтеза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603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600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180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Углекислый газ порой называют удобрением для растений. Вот только несколько примеров работы углекислого газа: у цветущих растений наступает более раннее цветение, урожайность плодов увеличивается, у роз реже отмирают бутоны и получаются более крупные цветы. </a:t>
            </a:r>
            <a:br>
              <a:rPr lang="ru-RU" sz="180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</a:br>
            <a:endParaRPr lang="ru-RU" sz="18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4" name="Объект 3" descr="geran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4" y="2348880"/>
            <a:ext cx="4957142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24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064896" cy="1600200"/>
          </a:xfrm>
        </p:spPr>
        <p:txBody>
          <a:bodyPr/>
          <a:lstStyle/>
          <a:p>
            <a:pPr algn="l">
              <a:lnSpc>
                <a:spcPct val="100000"/>
              </a:lnSpc>
            </a:pPr>
            <a:r>
              <a:rPr lang="ru-RU" sz="1800" dirty="0" smtClean="0">
                <a:effectLst/>
                <a:latin typeface="+mj-lt"/>
              </a:rPr>
              <a:t>    Для </a:t>
            </a:r>
            <a:r>
              <a:rPr lang="ru-RU" sz="1800" dirty="0">
                <a:effectLst/>
                <a:latin typeface="+mj-lt"/>
              </a:rPr>
              <a:t>повышения концентрации углекислого газа в теплицах, например, расставляют бочки или ведра с раствором </a:t>
            </a:r>
            <a:r>
              <a:rPr lang="ru-RU" sz="1800" dirty="0" smtClean="0">
                <a:effectLst/>
                <a:latin typeface="+mj-lt"/>
              </a:rPr>
              <a:t>бродящего </a:t>
            </a:r>
            <a:r>
              <a:rPr lang="ru-RU" sz="1800" dirty="0">
                <a:effectLst/>
                <a:latin typeface="+mj-lt"/>
              </a:rPr>
              <a:t>коровяка или птичьего помёта, а в почву вносят </a:t>
            </a:r>
            <a:r>
              <a:rPr lang="ru-RU" sz="1800" dirty="0" smtClean="0">
                <a:effectLst/>
                <a:latin typeface="+mj-lt"/>
              </a:rPr>
              <a:t>органические </a:t>
            </a:r>
            <a:r>
              <a:rPr lang="ru-RU" sz="1800" dirty="0">
                <a:effectLst/>
                <a:latin typeface="+mj-lt"/>
              </a:rPr>
              <a:t>удобрения. </a:t>
            </a:r>
          </a:p>
        </p:txBody>
      </p:sp>
      <p:pic>
        <p:nvPicPr>
          <p:cNvPr id="4" name="Объект 3" descr="komrad_alexxander-1353779046-d_pic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1916832"/>
            <a:ext cx="4824536" cy="295232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9553" y="4941168"/>
            <a:ext cx="82089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+mj-lt"/>
              </a:rPr>
              <a:t>     Доказательством </a:t>
            </a:r>
            <a:r>
              <a:rPr lang="ru-RU" dirty="0">
                <a:latin typeface="+mj-lt"/>
              </a:rPr>
              <a:t>важности углекислого газа в жизни растений является и тот факт, что было подмечено, что в зимнее время года более продуктивно растут растения по краям теплицы, чем в центре. Потому что, как бы не была теплица герметична, воздух все-таки в неё проникает, а с ним и углекислый газ, но до ее центра он не доходит, так как поглощается растениями. </a:t>
            </a:r>
            <a:br>
              <a:rPr lang="ru-RU" dirty="0">
                <a:latin typeface="+mj-lt"/>
              </a:rPr>
            </a:br>
            <a:endParaRPr lang="ru-R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4168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2000" dirty="0">
                <a:effectLst/>
              </a:rPr>
              <a:t> </a:t>
            </a:r>
            <a:br>
              <a:rPr lang="ru-RU" sz="2000" dirty="0">
                <a:effectLst/>
              </a:rPr>
            </a:br>
            <a:r>
              <a:rPr lang="ru-RU" sz="180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Углекислый газ очень важен для комнатных и аквариумных растений. Следующие эксперименты покажут, как можно добыть углекислый газ в домашних условиях для подкормки вышеуказанных растений.</a:t>
            </a:r>
            <a:br>
              <a:rPr lang="ru-RU" sz="180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</a:br>
            <a:endParaRPr lang="ru-RU" sz="18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4" name="Объект 3" descr="эксперимент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500" y="1805781"/>
            <a:ext cx="5715000" cy="4114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16695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5856" y="0"/>
            <a:ext cx="5148064" cy="980728"/>
          </a:xfrm>
        </p:spPr>
        <p:txBody>
          <a:bodyPr/>
          <a:lstStyle/>
          <a:p>
            <a:r>
              <a:rPr lang="ru-RU" sz="3200" dirty="0" smtClean="0">
                <a:solidFill>
                  <a:srgbClr val="C00000"/>
                </a:solidFill>
              </a:rPr>
              <a:t>Эксперимент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4" name="Объект 3" descr="C:\Documents and Settings\User\Мои документы\Мои рисунки\Изображение\Изображение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76672"/>
            <a:ext cx="2160240" cy="348949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3563888" y="184482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/>
              <a:t>Домашнее растение имеет признаки увядания. Листья, цветы и бутоны растения отмирают.</a:t>
            </a:r>
          </a:p>
        </p:txBody>
      </p:sp>
      <p:pic>
        <p:nvPicPr>
          <p:cNvPr id="6" name="Объект 3" descr="C:\Documents and Settings\User\Мои документы\Мои рисунки\Изображение\Изображение 002.jpg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341" y="4221088"/>
            <a:ext cx="3642595" cy="210684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3995936" y="3995602"/>
            <a:ext cx="489654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Установка для подкормки домашних и аквариумных растений состоит из генератора и реактора. В генераторе вырабатывается углекислый газ </a:t>
            </a:r>
            <a:r>
              <a:rPr lang="ru-RU" dirty="0" smtClean="0"/>
              <a:t>(</a:t>
            </a:r>
            <a:r>
              <a:rPr lang="ru-RU" dirty="0"/>
              <a:t>СО2), а реактор предназначен собственно для насыщения им воды. Реактивами для получения углекислого газа служат вода, сахар и пекарские дрожжи.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5827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C:\Documents and Settings\User\Мои документы\Мои рисунки\Изображение\Изображение 003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13998"/>
            <a:ext cx="3240360" cy="207889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3707904" y="47667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/>
              <a:t>Спустя 2 недели после применения установки для подкормки растений, мы можем наблюдать, как домашнее растение вновь обрело цветущий и здоровый вид.</a:t>
            </a:r>
          </a:p>
        </p:txBody>
      </p:sp>
      <p:pic>
        <p:nvPicPr>
          <p:cNvPr id="6" name="Рисунок 5" descr="C:\Documents and Settings\User\Мои документы\Мои рисунки\Изображение\Изображение 005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666737"/>
            <a:ext cx="7092280" cy="216024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4258280" y="2376373"/>
            <a:ext cx="48245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Данную установку также можно использовать и для насыщения углекислым газом аквариумной воды, что благоприятно влияет на рост аквариумных растений. Поскольку при дефиците углекислого газа в аквариуме, растения сильно замедляют или прекращают свой рост. </a:t>
            </a:r>
          </a:p>
        </p:txBody>
      </p:sp>
      <p:pic>
        <p:nvPicPr>
          <p:cNvPr id="7" name="Объект 3" descr="C:\Documents and Settings\User\Мои документы\Мои рисунки\Изображение\Изображение 002.jpg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809039"/>
            <a:ext cx="2160240" cy="14429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592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42105"/>
            <a:ext cx="8229600" cy="3402919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 Также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углекислый газ можно получить в домашних условиях при помощи пищевой соды и уксуса.</a:t>
            </a:r>
          </a:p>
          <a:p>
            <a:pPr marL="0" indent="0">
              <a:buNone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          Для этого нам понадобится:</a:t>
            </a:r>
          </a:p>
          <a:p>
            <a:pPr marL="0" indent="0">
              <a:buNone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1) 1 стеклянная или пластиковая бутылка;</a:t>
            </a:r>
          </a:p>
          <a:p>
            <a:pPr marL="0" indent="0">
              <a:buNone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2) 2 чайные ложки пищевой соды;</a:t>
            </a:r>
          </a:p>
          <a:p>
            <a:pPr marL="0" indent="0">
              <a:buNone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3) 0,25 стакана уксуса;</a:t>
            </a:r>
          </a:p>
          <a:p>
            <a:pPr marL="0" indent="0">
              <a:buNone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4) воздушный шарик.</a:t>
            </a:r>
          </a:p>
          <a:p>
            <a:pPr marL="0" indent="0">
              <a:buNone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 </a:t>
            </a:r>
          </a:p>
          <a:p>
            <a:endParaRPr lang="ru-RU" dirty="0"/>
          </a:p>
        </p:txBody>
      </p:sp>
      <p:pic>
        <p:nvPicPr>
          <p:cNvPr id="4" name="Рисунок 3" descr="стеклян бут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7548" y="3645024"/>
            <a:ext cx="1608188" cy="2232248"/>
          </a:xfrm>
          <a:prstGeom prst="rect">
            <a:avLst/>
          </a:prstGeom>
        </p:spPr>
      </p:pic>
      <p:pic>
        <p:nvPicPr>
          <p:cNvPr id="5" name="Рисунок 4" descr="сода пищевая 500г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649266" y="3617178"/>
            <a:ext cx="1728192" cy="2260094"/>
          </a:xfrm>
          <a:prstGeom prst="rect">
            <a:avLst/>
          </a:prstGeom>
        </p:spPr>
      </p:pic>
      <p:pic>
        <p:nvPicPr>
          <p:cNvPr id="6" name="Рисунок 5" descr="уксус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932040" y="3645024"/>
            <a:ext cx="1512168" cy="2232247"/>
          </a:xfrm>
          <a:prstGeom prst="rect">
            <a:avLst/>
          </a:prstGeom>
        </p:spPr>
      </p:pic>
      <p:pic>
        <p:nvPicPr>
          <p:cNvPr id="7" name="Рисунок 6" descr="шар.jp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092280" y="3645025"/>
            <a:ext cx="1564382" cy="2232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00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2400" b="1" dirty="0" smtClean="0">
                <a:solidFill>
                  <a:srgbClr val="C00000"/>
                </a:solidFill>
                <a:effectLst/>
              </a:rPr>
              <a:t>Получение углекислого газа в домашних условиях</a:t>
            </a:r>
            <a:br>
              <a:rPr lang="ru-RU" sz="2400" b="1" dirty="0" smtClean="0">
                <a:solidFill>
                  <a:srgbClr val="C00000"/>
                </a:solidFill>
                <a:effectLst/>
              </a:rPr>
            </a:br>
            <a:r>
              <a:rPr lang="ru-RU" sz="2000" dirty="0">
                <a:solidFill>
                  <a:srgbClr val="C00000"/>
                </a:solidFill>
                <a:effectLst/>
              </a:rPr>
              <a:t/>
            </a:r>
            <a:br>
              <a:rPr lang="ru-RU" sz="2000" dirty="0">
                <a:solidFill>
                  <a:srgbClr val="C00000"/>
                </a:solidFill>
                <a:effectLst/>
              </a:rPr>
            </a:br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4" name="Объект 3" descr="WP_20141113_21_11_51_Pro.jpg">
            <a:hlinkClick r:id="rId2" action="ppaction://hlinkfile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71600" y="1196752"/>
            <a:ext cx="7055230" cy="4392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5004048" y="2132856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2096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075240" cy="936104"/>
          </a:xfrm>
        </p:spPr>
        <p:txBody>
          <a:bodyPr/>
          <a:lstStyle/>
          <a:p>
            <a:r>
              <a:rPr lang="ru-RU" sz="3200" b="1" dirty="0">
                <a:solidFill>
                  <a:srgbClr val="C00000"/>
                </a:solidFill>
                <a:effectLst/>
              </a:rPr>
              <a:t>Заключение</a:t>
            </a:r>
            <a:endParaRPr lang="ru-RU" sz="3200" dirty="0">
              <a:solidFill>
                <a:srgbClr val="C00000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    В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ходе изучения соответствующей литературы, проведения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  </a:t>
            </a:r>
          </a:p>
          <a:p>
            <a:pPr marL="0" indent="0">
              <a:buNone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   экспериментов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мы выяснили, что: </a:t>
            </a: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pPr lvl="0" algn="just"/>
            <a:r>
              <a:rPr lang="ru-RU" b="1" dirty="0">
                <a:solidFill>
                  <a:srgbClr val="C00000"/>
                </a:solidFill>
              </a:rPr>
              <a:t>Углекислый газ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– основа питания всего живого на Земле; если он исчезнет из воздуха, всё живое погибнет. </a:t>
            </a:r>
          </a:p>
          <a:p>
            <a:pPr lvl="0" algn="just"/>
            <a:r>
              <a:rPr lang="ru-RU" b="1" dirty="0">
                <a:solidFill>
                  <a:srgbClr val="C00000"/>
                </a:solidFill>
              </a:rPr>
              <a:t>Углекислый газ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не менее важен, чем </a:t>
            </a:r>
            <a:r>
              <a:rPr lang="ru-RU" b="1" dirty="0">
                <a:solidFill>
                  <a:srgbClr val="C00000"/>
                </a:solidFill>
              </a:rPr>
              <a:t>кислород</a:t>
            </a:r>
            <a:r>
              <a:rPr lang="ru-RU" dirty="0"/>
              <a:t>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и имеет первостепенное значение в процессе газообмена между растениями и окружающей средой.    </a:t>
            </a:r>
          </a:p>
          <a:p>
            <a:pPr lvl="0" algn="just"/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Повышение концентрации </a:t>
            </a:r>
            <a:r>
              <a:rPr lang="ru-RU" b="1" dirty="0">
                <a:solidFill>
                  <a:srgbClr val="C00000"/>
                </a:solidFill>
              </a:rPr>
              <a:t>углекислого газа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в парниках, теплицах способствует более быстрому росту растений, что используют в сельском хозяйстве для повышения урожайности.</a:t>
            </a:r>
          </a:p>
          <a:p>
            <a:pPr lvl="0" algn="just"/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Для поддержания красоты и здоровья, роста комнатных и аквариумных растений также необходим </a:t>
            </a:r>
            <a:r>
              <a:rPr lang="ru-RU" b="1" dirty="0">
                <a:solidFill>
                  <a:srgbClr val="C00000"/>
                </a:solidFill>
              </a:rPr>
              <a:t>углекислый газ</a:t>
            </a:r>
            <a:r>
              <a:rPr lang="ru-RU" dirty="0"/>
              <a:t>,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так как именно он играет решающую роль в процессе фотосинтеза.</a:t>
            </a:r>
          </a:p>
          <a:p>
            <a:pPr lvl="0" algn="just"/>
            <a:r>
              <a:rPr lang="ru-RU" b="1" dirty="0">
                <a:solidFill>
                  <a:srgbClr val="C00000"/>
                </a:solidFill>
              </a:rPr>
              <a:t>Углекислый газ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примерно в 60-80 раз важнее кислорода для жизни растений.  </a:t>
            </a: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0"/>
            <a:endParaRPr lang="ru-RU" dirty="0"/>
          </a:p>
          <a:p>
            <a:pPr marL="0" indent="0" algn="ctr">
              <a:buNone/>
            </a:pPr>
            <a:r>
              <a:rPr lang="ru-RU" b="1" dirty="0">
                <a:solidFill>
                  <a:srgbClr val="C00000"/>
                </a:solidFill>
              </a:rPr>
              <a:t>Таким образом, задачи исследовательской работы решены, поставленная цель достигнута, выдвинутая гипотеза подтверждена.</a:t>
            </a:r>
          </a:p>
          <a:p>
            <a:pPr marL="0" indent="0">
              <a:buNone/>
            </a:pPr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7061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024136"/>
          </a:xfrm>
        </p:spPr>
        <p:txBody>
          <a:bodyPr/>
          <a:lstStyle/>
          <a:p>
            <a:r>
              <a:rPr lang="ru-RU" sz="3200" b="1" dirty="0">
                <a:solidFill>
                  <a:srgbClr val="C00000"/>
                </a:solidFill>
                <a:effectLst/>
              </a:rPr>
              <a:t>Список литературы</a:t>
            </a:r>
            <a:endParaRPr lang="ru-RU" sz="3200" dirty="0">
              <a:solidFill>
                <a:srgbClr val="C00000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/>
              <a:t> </a:t>
            </a:r>
            <a:r>
              <a:rPr lang="ru-RU" dirty="0" err="1"/>
              <a:t>У.Мадгуик</a:t>
            </a:r>
            <a:r>
              <a:rPr lang="ru-RU" dirty="0"/>
              <a:t>, </a:t>
            </a:r>
            <a:r>
              <a:rPr lang="ru-RU" dirty="0" err="1"/>
              <a:t>Р.Керрод</a:t>
            </a:r>
            <a:r>
              <a:rPr lang="ru-RU" dirty="0"/>
              <a:t> «Большая книга знаний», энциклопедия.  М., «Махаон», 2009 г.</a:t>
            </a:r>
          </a:p>
          <a:p>
            <a:pPr lvl="0"/>
            <a:r>
              <a:rPr lang="ru-RU" dirty="0" err="1"/>
              <a:t>Т.С.Майорова</a:t>
            </a:r>
            <a:r>
              <a:rPr lang="ru-RU" dirty="0"/>
              <a:t> «География», справочник. М., филологическое общество «Слово», 1997</a:t>
            </a:r>
          </a:p>
          <a:p>
            <a:pPr lvl="0"/>
            <a:r>
              <a:rPr lang="ru-RU" dirty="0" err="1"/>
              <a:t>И.Р.Голубев</a:t>
            </a:r>
            <a:r>
              <a:rPr lang="ru-RU" dirty="0"/>
              <a:t> «Окружающая среда и её охрана». М., «Просвещение», 1985</a:t>
            </a:r>
          </a:p>
          <a:p>
            <a:pPr lvl="0"/>
            <a:r>
              <a:rPr lang="ru-RU" u="sng" dirty="0" smtClean="0">
                <a:hlinkClick r:id="rId2"/>
              </a:rPr>
              <a:t>http</a:t>
            </a:r>
            <a:r>
              <a:rPr lang="ru-RU" u="sng" dirty="0">
                <a:hlinkClick r:id="rId2"/>
              </a:rPr>
              <a:t>://www.polnaja-jenciklopedija.ru</a:t>
            </a:r>
            <a:endParaRPr lang="ru-RU" dirty="0"/>
          </a:p>
          <a:p>
            <a:pPr lvl="0"/>
            <a:r>
              <a:rPr lang="ru-RU" u="sng" dirty="0">
                <a:hlinkClick r:id="rId3"/>
              </a:rPr>
              <a:t>https://ru.wikipedia.org/wiki</a:t>
            </a:r>
            <a:endParaRPr lang="ru-RU" dirty="0"/>
          </a:p>
          <a:p>
            <a:pPr lvl="0"/>
            <a:r>
              <a:rPr lang="ru-RU" u="sng" dirty="0">
                <a:hlinkClick r:id="rId4"/>
              </a:rPr>
              <a:t>http://gidro.tech-group.pro</a:t>
            </a:r>
            <a:endParaRPr lang="ru-RU" dirty="0"/>
          </a:p>
          <a:p>
            <a:pPr lvl="0"/>
            <a:r>
              <a:rPr lang="ru-RU" u="sng" dirty="0">
                <a:hlinkClick r:id="rId5"/>
              </a:rPr>
              <a:t>http://zenslim.ru</a:t>
            </a:r>
            <a:endParaRPr lang="ru-RU" dirty="0"/>
          </a:p>
          <a:p>
            <a:pPr lvl="0"/>
            <a:r>
              <a:rPr lang="ru-RU" u="sng" dirty="0">
                <a:hlinkClick r:id="rId6"/>
              </a:rPr>
              <a:t>http://www.valleyflora.ru</a:t>
            </a:r>
            <a:endParaRPr lang="ru-RU" dirty="0"/>
          </a:p>
          <a:p>
            <a:r>
              <a:rPr lang="ru-RU" i="1" dirty="0"/>
              <a:t> 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219256" cy="126754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000" b="1" i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cs typeface="Times New Roman" pitchFamily="18" charset="0"/>
              </a:rPr>
              <a:t>Цель </a:t>
            </a:r>
            <a:r>
              <a:rPr lang="ru-RU" sz="3200" b="1" dirty="0">
                <a:solidFill>
                  <a:srgbClr val="C00000"/>
                </a:solidFill>
                <a:effectLst/>
                <a:cs typeface="Times New Roman" pitchFamily="18" charset="0"/>
              </a:rPr>
              <a:t>исследования</a:t>
            </a:r>
            <a:r>
              <a:rPr lang="ru-RU" sz="3200" dirty="0">
                <a:solidFill>
                  <a:srgbClr val="C00000"/>
                </a:solidFill>
                <a:effectLst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7030A0"/>
                </a:solidFill>
                <a:effectLst/>
                <a:cs typeface="Times New Roman" pitchFamily="18" charset="0"/>
              </a:rPr>
              <a:t>Изучить влияние углекислого газа на растения, узнать, насколько велика роль углекислого газа в их жизни.</a:t>
            </a:r>
            <a:br>
              <a:rPr lang="ru-RU" sz="2400" dirty="0">
                <a:solidFill>
                  <a:srgbClr val="7030A0"/>
                </a:solidFill>
                <a:effectLst/>
                <a:cs typeface="Times New Roman" pitchFamily="18" charset="0"/>
              </a:rPr>
            </a:br>
            <a:endParaRPr lang="ru-RU" sz="2400" dirty="0">
              <a:solidFill>
                <a:srgbClr val="7030A0"/>
              </a:solidFill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b="1" i="1" dirty="0" smtClean="0"/>
              <a:t>   </a:t>
            </a:r>
          </a:p>
          <a:p>
            <a:pPr marL="0" indent="0" algn="ctr">
              <a:buNone/>
            </a:pPr>
            <a:r>
              <a:rPr lang="ru-RU" b="1" i="1" dirty="0"/>
              <a:t> </a:t>
            </a:r>
            <a:r>
              <a:rPr lang="ru-RU" b="1" i="1" dirty="0" smtClean="0"/>
              <a:t>  </a:t>
            </a:r>
            <a:r>
              <a:rPr lang="ru-RU" b="1" dirty="0" smtClean="0"/>
              <a:t>Задачи </a:t>
            </a:r>
            <a:r>
              <a:rPr lang="ru-RU" b="1" dirty="0"/>
              <a:t>исследования</a:t>
            </a:r>
            <a:endParaRPr lang="ru-RU" dirty="0"/>
          </a:p>
          <a:p>
            <a:pPr lvl="0"/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Изучить литературу по данному вопросу.</a:t>
            </a:r>
          </a:p>
          <a:p>
            <a:pPr lvl="0"/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Провести эксперимент с целью получения углекислого газа в домашних условиях и определения его влияния на комнатные  и аквариумные растения.</a:t>
            </a:r>
          </a:p>
          <a:p>
            <a:pPr lvl="0"/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Выяснить, что углекислый газ не менее важен для жизни растений, чем кислород.</a:t>
            </a:r>
          </a:p>
          <a:p>
            <a:pPr lvl="0"/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Подтвердить гипотезу.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7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276872"/>
            <a:ext cx="8229600" cy="160020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СПАСИБО 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ЗА ВНИМАНИЕ!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530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91264" cy="256490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200" b="1" dirty="0">
                <a:solidFill>
                  <a:srgbClr val="C00000"/>
                </a:solidFill>
                <a:effectLst/>
              </a:rPr>
              <a:t> Гипотеза </a:t>
            </a:r>
            <a:r>
              <a:rPr lang="ru-RU" sz="3200" b="1" dirty="0" smtClean="0">
                <a:solidFill>
                  <a:srgbClr val="C00000"/>
                </a:solidFill>
                <a:effectLst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effectLst/>
              </a:rPr>
            </a:br>
            <a:r>
              <a:rPr lang="ru-RU" sz="3200" dirty="0">
                <a:solidFill>
                  <a:srgbClr val="C00000"/>
                </a:solidFill>
                <a:effectLst/>
              </a:rPr>
              <a:t/>
            </a:r>
            <a:br>
              <a:rPr lang="ru-RU" sz="3200" dirty="0">
                <a:solidFill>
                  <a:srgbClr val="C00000"/>
                </a:solidFill>
                <a:effectLst/>
              </a:rPr>
            </a:br>
            <a:r>
              <a:rPr lang="ru-RU" sz="3200" dirty="0">
                <a:solidFill>
                  <a:srgbClr val="7030A0"/>
                </a:solidFill>
                <a:effectLst/>
              </a:rPr>
              <a:t>Углекислый газ важнее кислорода для жизни растений.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2996952"/>
            <a:ext cx="8147248" cy="3129211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3161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>
                <a:solidFill>
                  <a:srgbClr val="C00000"/>
                </a:solidFill>
              </a:rPr>
              <a:t>Актуальность</a:t>
            </a:r>
            <a:r>
              <a:rPr lang="ru-RU" sz="3200" dirty="0">
                <a:solidFill>
                  <a:srgbClr val="C00000"/>
                </a:solidFill>
              </a:rPr>
              <a:t/>
            </a:r>
            <a:br>
              <a:rPr lang="ru-RU" sz="3200" dirty="0">
                <a:solidFill>
                  <a:srgbClr val="C00000"/>
                </a:solidFill>
              </a:rPr>
            </a:b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363272" cy="4929411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dirty="0"/>
              <a:t>	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Для исследовательской работы я выбрала тему «Углекислый газ в жизни растений», так как этот материал представляет информационную ценность для учащихся, учителей и других людей, которые интересуются экологическим проблемами. В   работе собраны и описаны различные сведения об углекислом газе, которые будут интересны не только школьникам, но и взрослым.</a:t>
            </a:r>
          </a:p>
          <a:p>
            <a:pPr marL="0" indent="0" algn="just">
              <a:buNone/>
            </a:pPr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	В последнее время большое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внимание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уделяется парниковому эффекту планеты, в создании которого значительную роль играет и углекислый газ, выделяемый в результате промышленной деятельности людей – при переработке заводами и фабриками продуктов добывающей промышленности. Однако для поддержания  жизни растений на Земле, увеличения численности и зеленой массы растений необходим углекислый газ, так как именно он участвует в процессах фотосинтеза.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264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3200" b="1" u="sng" dirty="0">
                <a:solidFill>
                  <a:srgbClr val="C00000"/>
                </a:solidFill>
                <a:effectLst/>
              </a:rPr>
              <a:t>Глава 1</a:t>
            </a:r>
            <a:r>
              <a:rPr lang="ru-RU" sz="2000" dirty="0">
                <a:effectLst/>
              </a:rPr>
              <a:t/>
            </a:r>
            <a:br>
              <a:rPr lang="ru-RU" sz="2000" dirty="0">
                <a:effectLst/>
              </a:rPr>
            </a:br>
            <a:r>
              <a:rPr lang="ru-RU" sz="2400" b="1" u="sng" dirty="0">
                <a:solidFill>
                  <a:srgbClr val="C00000"/>
                </a:solidFill>
                <a:effectLst/>
              </a:rPr>
              <a:t>Углекислый газ, его свойства, образование и применение</a:t>
            </a:r>
            <a:endParaRPr lang="ru-RU" sz="2400" dirty="0">
              <a:solidFill>
                <a:srgbClr val="C00000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</a:pPr>
            <a:r>
              <a:rPr lang="ru-RU" b="1" i="1" dirty="0"/>
              <a:t>Углекислый газ в атмосфере Земли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   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pPr marL="0" indent="0" algn="just">
              <a:buNone/>
            </a:pPr>
            <a:r>
              <a:rPr lang="ru-RU" dirty="0" smtClean="0">
                <a:solidFill>
                  <a:srgbClr val="C00000"/>
                </a:solidFill>
              </a:rPr>
              <a:t>	Углекислый </a:t>
            </a:r>
            <a:r>
              <a:rPr lang="ru-RU" dirty="0">
                <a:solidFill>
                  <a:srgbClr val="C00000"/>
                </a:solidFill>
              </a:rPr>
              <a:t>газ </a:t>
            </a:r>
            <a:r>
              <a:rPr lang="ru-RU" dirty="0"/>
              <a:t>(</a:t>
            </a:r>
            <a:r>
              <a:rPr lang="ru-RU" i="1" dirty="0" err="1">
                <a:solidFill>
                  <a:schemeClr val="tx2">
                    <a:lumMod val="50000"/>
                  </a:schemeClr>
                </a:solidFill>
              </a:rPr>
              <a:t>двуо́кись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i="1" dirty="0" err="1">
                <a:solidFill>
                  <a:schemeClr val="tx2">
                    <a:lumMod val="50000"/>
                  </a:schemeClr>
                </a:solidFill>
              </a:rPr>
              <a:t>углеро́да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, </a:t>
            </a:r>
            <a:r>
              <a:rPr lang="ru-RU" i="1" dirty="0" err="1">
                <a:solidFill>
                  <a:schemeClr val="tx2">
                    <a:lumMod val="50000"/>
                  </a:schemeClr>
                </a:solidFill>
              </a:rPr>
              <a:t>окси́д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i="1" dirty="0" err="1" smtClean="0">
                <a:solidFill>
                  <a:schemeClr val="tx2">
                    <a:lumMod val="50000"/>
                  </a:schemeClr>
                </a:solidFill>
              </a:rPr>
              <a:t>углеро́да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ru-RU" i="1" dirty="0" err="1">
                <a:solidFill>
                  <a:schemeClr val="tx2">
                    <a:lumMod val="50000"/>
                  </a:schemeClr>
                </a:solidFill>
              </a:rPr>
              <a:t>диокси́д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i="1" dirty="0" err="1">
                <a:solidFill>
                  <a:schemeClr val="tx2">
                    <a:lumMod val="50000"/>
                  </a:schemeClr>
                </a:solidFill>
              </a:rPr>
              <a:t>углеро́да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)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бесцветный </a:t>
            </a:r>
            <a:r>
              <a:rPr lang="ru-RU" dirty="0">
                <a:solidFill>
                  <a:srgbClr val="C00000"/>
                </a:solidFill>
                <a:hlinkClick r:id="rId2" tooltip="Газ"/>
              </a:rPr>
              <a:t>газ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, без запаха, со слегка кисловатым 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hlinkClick r:id="rId3" tooltip="Вкус"/>
              </a:rPr>
              <a:t>вкусом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. Это один из составных газов атмосферы, который играет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не-маловажную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роль в процессах жизнедеятельности организмов. </a:t>
            </a:r>
          </a:p>
          <a:p>
            <a:endParaRPr lang="ru-RU" dirty="0"/>
          </a:p>
        </p:txBody>
      </p:sp>
      <p:pic>
        <p:nvPicPr>
          <p:cNvPr id="4" name="Рисунок 3" descr="2011 Август 15 Новости энергетики в России и в мире. Традиционная, атомная, альтернативная энергетика.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420888"/>
            <a:ext cx="2933303" cy="12961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0372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rgbClr val="C00000"/>
                </a:solidFill>
                <a:effectLst/>
              </a:rPr>
              <a:t>Углекислый </a:t>
            </a:r>
            <a:r>
              <a:rPr lang="ru-RU" sz="2400" b="1" dirty="0">
                <a:solidFill>
                  <a:srgbClr val="C00000"/>
                </a:solidFill>
                <a:effectLst/>
              </a:rPr>
              <a:t>газ в составе атмосферы </a:t>
            </a:r>
            <a:r>
              <a:rPr lang="ru-RU" sz="2400" b="1" dirty="0" smtClean="0">
                <a:solidFill>
                  <a:srgbClr val="C00000"/>
                </a:solidFill>
                <a:effectLst/>
              </a:rPr>
              <a:t>Земли</a:t>
            </a:r>
            <a:r>
              <a:rPr lang="ru-RU" sz="2400" dirty="0">
                <a:solidFill>
                  <a:srgbClr val="C00000"/>
                </a:solidFill>
                <a:effectLst/>
              </a:rPr>
              <a:t/>
            </a:r>
            <a:br>
              <a:rPr lang="ru-RU" sz="2400" dirty="0">
                <a:solidFill>
                  <a:srgbClr val="C00000"/>
                </a:solidFill>
                <a:effectLst/>
              </a:rPr>
            </a:br>
            <a:endParaRPr lang="ru-RU" sz="2400" dirty="0">
              <a:solidFill>
                <a:srgbClr val="C0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512003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6511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448" y="-459432"/>
            <a:ext cx="8143103" cy="1404943"/>
          </a:xfrm>
        </p:spPr>
        <p:txBody>
          <a:bodyPr/>
          <a:lstStyle/>
          <a:p>
            <a:r>
              <a:rPr lang="ru-RU" sz="2400" b="1" dirty="0" smtClean="0">
                <a:solidFill>
                  <a:srgbClr val="C00000"/>
                </a:solidFill>
                <a:effectLst/>
              </a:rPr>
              <a:t>Парниковый </a:t>
            </a:r>
            <a:r>
              <a:rPr lang="ru-RU" sz="2400" b="1" dirty="0">
                <a:solidFill>
                  <a:srgbClr val="C00000"/>
                </a:solidFill>
                <a:effectLst/>
              </a:rPr>
              <a:t>эффект в атмосфере </a:t>
            </a:r>
            <a:r>
              <a:rPr lang="ru-RU" sz="2400" b="1" dirty="0" smtClean="0">
                <a:solidFill>
                  <a:srgbClr val="C00000"/>
                </a:solidFill>
                <a:effectLst/>
              </a:rPr>
              <a:t>Земли</a:t>
            </a:r>
            <a:endParaRPr lang="ru-RU" sz="2400" dirty="0">
              <a:solidFill>
                <a:srgbClr val="C00000"/>
              </a:solidFill>
              <a:effectLst/>
            </a:endParaRPr>
          </a:p>
        </p:txBody>
      </p:sp>
      <p:pic>
        <p:nvPicPr>
          <p:cNvPr id="4" name="Объект 3" descr="Климат 1 - Экологические проблемы - Картинки по экологии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420888"/>
            <a:ext cx="5616624" cy="394815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827584" y="1052736"/>
            <a:ext cx="74888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Углекислый газ является одним из </a:t>
            </a:r>
            <a:r>
              <a:rPr lang="ru-RU" sz="2400" dirty="0">
                <a:hlinkClick r:id="rId3" tooltip="Парниковый газ"/>
              </a:rPr>
              <a:t>парниковых газов</a:t>
            </a:r>
            <a:r>
              <a:rPr lang="ru-RU" sz="2400" dirty="0"/>
              <a:t>, поэтому принимает участие в процессе </a:t>
            </a:r>
            <a:r>
              <a:rPr lang="ru-RU" sz="2400" dirty="0">
                <a:hlinkClick r:id="rId4" tooltip="Глобальное потепление"/>
              </a:rPr>
              <a:t>глобального потепления</a:t>
            </a:r>
            <a:r>
              <a:rPr lang="ru-RU" sz="2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61946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531440"/>
            <a:ext cx="8229600" cy="1600200"/>
          </a:xfrm>
        </p:spPr>
        <p:txBody>
          <a:bodyPr/>
          <a:lstStyle/>
          <a:p>
            <a:pPr lvl="0"/>
            <a:r>
              <a:rPr lang="ru-RU" sz="2400" b="1" dirty="0">
                <a:solidFill>
                  <a:srgbClr val="C00000"/>
                </a:solidFill>
                <a:effectLst/>
              </a:rPr>
              <a:t>Образование углекислого газа</a:t>
            </a:r>
            <a:endParaRPr lang="ru-RU" sz="2400" dirty="0">
              <a:solidFill>
                <a:srgbClr val="C00000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8813"/>
            <a:ext cx="8229600" cy="539853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/>
              <a:t>	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Углекислый газ получается в результате сжигания или гниения органических веществ. Он содержится в воздухе и подземных минеральных источниках. Люди и животные выделяют углекислый газ при дыхании. Растения выделяют его без освещения и интенсивно </a:t>
            </a:r>
            <a:r>
              <a:rPr lang="ru-RU" sz="1800" dirty="0">
                <a:solidFill>
                  <a:schemeClr val="tx2">
                    <a:lumMod val="50000"/>
                  </a:schemeClr>
                </a:solidFill>
              </a:rPr>
              <a:t>поглощают во время 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фотосинтеза.  </a:t>
            </a:r>
            <a:endParaRPr lang="ru-RU" sz="1800" dirty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 algn="ctr">
              <a:buNone/>
            </a:pPr>
            <a:endParaRPr lang="ru-RU" sz="1800" b="1" dirty="0" smtClean="0"/>
          </a:p>
          <a:p>
            <a:pPr marL="0" indent="0" algn="ctr">
              <a:buNone/>
            </a:pPr>
            <a:endParaRPr lang="ru-RU" sz="1800" b="1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ru-RU" sz="1800" b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ru-RU" sz="1800" b="1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ru-RU" sz="1800" b="1" dirty="0" smtClean="0">
                <a:solidFill>
                  <a:srgbClr val="C00000"/>
                </a:solidFill>
              </a:rPr>
              <a:t>Выделение </a:t>
            </a:r>
            <a:r>
              <a:rPr lang="ru-RU" sz="1800" b="1" dirty="0">
                <a:solidFill>
                  <a:srgbClr val="C00000"/>
                </a:solidFill>
              </a:rPr>
              <a:t>растениями углекислого газа и </a:t>
            </a:r>
            <a:r>
              <a:rPr lang="ru-RU" sz="1800" b="1" dirty="0" smtClean="0">
                <a:solidFill>
                  <a:srgbClr val="C00000"/>
                </a:solidFill>
              </a:rPr>
              <a:t>кислорода</a:t>
            </a:r>
            <a:endParaRPr lang="ru-RU" sz="1800" dirty="0">
              <a:solidFill>
                <a:srgbClr val="C00000"/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https://encrypted-tbn0.gstatic.com/images?q=tbn:ANd9GcSW8qUr0keVS12pPPIjhJdRb62Z3EYXyZPWCJ6xrLanDGvlHhcUcQ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804956"/>
            <a:ext cx="3916437" cy="2880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38830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864" y="-243408"/>
            <a:ext cx="8229600" cy="1051520"/>
          </a:xfrm>
        </p:spPr>
        <p:txBody>
          <a:bodyPr/>
          <a:lstStyle/>
          <a:p>
            <a:r>
              <a:rPr lang="ru-RU" sz="2400" b="1" dirty="0">
                <a:solidFill>
                  <a:srgbClr val="C00000"/>
                </a:solidFill>
                <a:effectLst/>
              </a:rPr>
              <a:t>Применение углекислого газа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4" name="Объект 3" descr="http://files.school-collection.edu.ru/dlrstore/bed08fbc-8cff-11db-b606-0800200c9a66/ch09_30_03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36619"/>
            <a:ext cx="5256584" cy="39604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13000" y="980728"/>
            <a:ext cx="85354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dirty="0" smtClean="0">
                <a:latin typeface="+mj-lt"/>
              </a:rPr>
              <a:t>Углекислый </a:t>
            </a:r>
            <a:r>
              <a:rPr lang="ru-RU" dirty="0">
                <a:latin typeface="+mj-lt"/>
              </a:rPr>
              <a:t>газ применяют в огнетушителях как огнетушащее вещество. Его применяют </a:t>
            </a:r>
            <a:r>
              <a:rPr lang="ru-RU" dirty="0" smtClean="0">
                <a:latin typeface="+mj-lt"/>
              </a:rPr>
              <a:t>для </a:t>
            </a:r>
            <a:r>
              <a:rPr lang="ru-RU" dirty="0">
                <a:latin typeface="+mj-lt"/>
              </a:rPr>
              <a:t>производства лекарств</a:t>
            </a:r>
            <a:r>
              <a:rPr lang="ru-RU">
                <a:latin typeface="+mj-lt"/>
              </a:rPr>
              <a:t>, </a:t>
            </a:r>
            <a:r>
              <a:rPr lang="ru-RU" smtClean="0">
                <a:latin typeface="+mj-lt"/>
              </a:rPr>
              <a:t>перевозки продуктов </a:t>
            </a:r>
            <a:r>
              <a:rPr lang="ru-RU" dirty="0">
                <a:latin typeface="+mj-lt"/>
              </a:rPr>
              <a:t>питания («сухой лёд»), в пищевой промышленности – как консервант Е290 и разрыхлитель, для производства газированной воды и лимонада. </a:t>
            </a:r>
            <a:endParaRPr lang="ru-RU" dirty="0" smtClean="0">
              <a:latin typeface="+mj-lt"/>
            </a:endParaRPr>
          </a:p>
          <a:p>
            <a:pPr algn="just"/>
            <a:r>
              <a:rPr lang="ru-RU" dirty="0">
                <a:latin typeface="+mj-lt"/>
              </a:rPr>
              <a:t>	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962352" y="2613165"/>
            <a:ext cx="278611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</a:t>
            </a:r>
            <a:r>
              <a:rPr lang="ru-RU" dirty="0" smtClean="0">
                <a:latin typeface="+mj-lt"/>
              </a:rPr>
              <a:t>Всё большее применение углекислый газ находит в сельском хозяйстве для повыше-</a:t>
            </a:r>
            <a:r>
              <a:rPr lang="ru-RU" dirty="0" err="1" smtClean="0">
                <a:latin typeface="+mj-lt"/>
              </a:rPr>
              <a:t>ния</a:t>
            </a:r>
            <a:r>
              <a:rPr lang="ru-RU" dirty="0" smtClean="0">
                <a:latin typeface="+mj-lt"/>
              </a:rPr>
              <a:t> урожайности в теплицах и </a:t>
            </a:r>
            <a:r>
              <a:rPr lang="ru-RU" dirty="0" err="1" smtClean="0">
                <a:latin typeface="+mj-lt"/>
              </a:rPr>
              <a:t>предохра</a:t>
            </a:r>
            <a:r>
              <a:rPr lang="ru-RU" dirty="0" smtClean="0">
                <a:latin typeface="+mj-lt"/>
              </a:rPr>
              <a:t>-нения от гниения выращенной </a:t>
            </a:r>
            <a:r>
              <a:rPr lang="ru-RU" dirty="0" err="1" smtClean="0">
                <a:latin typeface="+mj-lt"/>
              </a:rPr>
              <a:t>продук-ции</a:t>
            </a:r>
            <a:r>
              <a:rPr lang="ru-RU" dirty="0">
                <a:latin typeface="+mj-lt"/>
              </a:rPr>
              <a:t>. </a:t>
            </a:r>
            <a:endParaRPr lang="ru-RU" dirty="0" smtClean="0">
              <a:latin typeface="+mj-lt"/>
            </a:endParaRPr>
          </a:p>
          <a:p>
            <a:r>
              <a:rPr lang="ru-RU" dirty="0" smtClean="0">
                <a:latin typeface="+mj-lt"/>
              </a:rPr>
              <a:t>     Нет </a:t>
            </a:r>
            <a:r>
              <a:rPr lang="ru-RU" dirty="0">
                <a:latin typeface="+mj-lt"/>
              </a:rPr>
              <a:t>такой отрасли народного хозяйства, где углекислый газ не находит применения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9177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405</TotalTime>
  <Words>741</Words>
  <Application>Microsoft Office PowerPoint</Application>
  <PresentationFormat>Экран (4:3)</PresentationFormat>
  <Paragraphs>101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Исполнительная</vt:lpstr>
      <vt:lpstr>Районный конкурс исследовательских работ и проектов «Этот удивительный мир» </vt:lpstr>
      <vt:lpstr>   Цель исследования  Изучить влияние углекислого газа на растения, узнать, насколько велика роль углекислого газа в их жизни. </vt:lpstr>
      <vt:lpstr> Гипотеза   Углекислый газ важнее кислорода для жизни растений.</vt:lpstr>
      <vt:lpstr>Актуальность </vt:lpstr>
      <vt:lpstr>Глава 1 Углекислый газ, его свойства, образование и применение</vt:lpstr>
      <vt:lpstr>Углекислый газ в составе атмосферы Земли </vt:lpstr>
      <vt:lpstr>Парниковый эффект в атмосфере Земли</vt:lpstr>
      <vt:lpstr>Образование углекислого газа</vt:lpstr>
      <vt:lpstr>Применение углекислого газа</vt:lpstr>
      <vt:lpstr>Глава 2 Углекислый газ в жизни растений  </vt:lpstr>
      <vt:lpstr>Углекислый газ порой называют удобрением для растений. Вот только несколько примеров работы углекислого газа: у цветущих растений наступает более раннее цветение, урожайность плодов увеличивается, у роз реже отмирают бутоны и получаются более крупные цветы.  </vt:lpstr>
      <vt:lpstr>    Для повышения концентрации углекислого газа в теплицах, например, расставляют бочки или ведра с раствором бродящего коровяка или птичьего помёта, а в почву вносят органические удобрения. </vt:lpstr>
      <vt:lpstr>  Углекислый газ очень важен для комнатных и аквариумных растений. Следующие эксперименты покажут, как можно добыть углекислый газ в домашних условиях для подкормки вышеуказанных растений. </vt:lpstr>
      <vt:lpstr>Эксперимент</vt:lpstr>
      <vt:lpstr>Презентация PowerPoint</vt:lpstr>
      <vt:lpstr>Презентация PowerPoint</vt:lpstr>
      <vt:lpstr>Получение углекислого газа в домашних условиях  </vt:lpstr>
      <vt:lpstr>Заключение</vt:lpstr>
      <vt:lpstr>Список литературы</vt:lpstr>
      <vt:lpstr>СПАСИБО 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Районный конкурс исследовательских работ и проектов «Этот удивительный мир»</dc:title>
  <dc:creator>Учитель</dc:creator>
  <cp:lastModifiedBy>Учитель</cp:lastModifiedBy>
  <cp:revision>38</cp:revision>
  <dcterms:created xsi:type="dcterms:W3CDTF">2014-11-28T12:27:22Z</dcterms:created>
  <dcterms:modified xsi:type="dcterms:W3CDTF">2014-12-03T12:44:26Z</dcterms:modified>
</cp:coreProperties>
</file>