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10" r:id="rId1"/>
  </p:sldMasterIdLst>
  <p:notesMasterIdLst>
    <p:notesMasterId r:id="rId12"/>
  </p:notesMasterIdLst>
  <p:handoutMasterIdLst>
    <p:handoutMasterId r:id="rId13"/>
  </p:handoutMasterIdLst>
  <p:sldIdLst>
    <p:sldId id="277" r:id="rId2"/>
    <p:sldId id="334" r:id="rId3"/>
    <p:sldId id="336" r:id="rId4"/>
    <p:sldId id="335" r:id="rId5"/>
    <p:sldId id="338" r:id="rId6"/>
    <p:sldId id="342" r:id="rId7"/>
    <p:sldId id="332" r:id="rId8"/>
    <p:sldId id="318" r:id="rId9"/>
    <p:sldId id="303" r:id="rId10"/>
    <p:sldId id="341" r:id="rId11"/>
  </p:sldIdLst>
  <p:sldSz cx="9144000" cy="6858000" type="screen4x3"/>
  <p:notesSz cx="6811963" cy="9945688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  <p:penClr>
      <a:srgbClr val="FF0000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9097" autoAdjust="0"/>
    <p:restoredTop sz="94570" autoAdjust="0"/>
  </p:normalViewPr>
  <p:slideViewPr>
    <p:cSldViewPr>
      <p:cViewPr varScale="1">
        <p:scale>
          <a:sx n="76" d="100"/>
          <a:sy n="76" d="100"/>
        </p:scale>
        <p:origin x="-102" y="-25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8" y="19404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>
      <p:cViewPr varScale="1">
        <p:scale>
          <a:sx n="65" d="100"/>
          <a:sy n="65" d="100"/>
        </p:scale>
        <p:origin x="-2640" y="-114"/>
      </p:cViewPr>
      <p:guideLst>
        <p:guide orient="horz" pos="3133"/>
        <p:guide pos="2146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930FFCD-915C-40D3-929E-D9DAB9949F3C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9447213"/>
            <a:ext cx="2951163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59213" y="9447213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0F620B68-5461-4BB1-B05A-519E66E25C2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0013374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51163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59213" y="0"/>
            <a:ext cx="2951162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264BFECC-0FAB-4916-BA71-C331545D0F4B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1038" y="4724400"/>
            <a:ext cx="5449887" cy="44751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noProof="0" smtClean="0"/>
              <a:t>Образец текста</a:t>
            </a:r>
          </a:p>
          <a:p>
            <a:pPr lvl="1"/>
            <a:r>
              <a:rPr lang="ru-RU" noProof="0" smtClean="0"/>
              <a:t>Второй уровень</a:t>
            </a:r>
          </a:p>
          <a:p>
            <a:pPr lvl="2"/>
            <a:r>
              <a:rPr lang="ru-RU" noProof="0" smtClean="0"/>
              <a:t>Третий уровень</a:t>
            </a:r>
          </a:p>
          <a:p>
            <a:pPr lvl="3"/>
            <a:r>
              <a:rPr lang="ru-RU" noProof="0" smtClean="0"/>
              <a:t>Четвертый уровень</a:t>
            </a:r>
          </a:p>
          <a:p>
            <a:pPr lvl="4"/>
            <a:r>
              <a:rPr lang="ru-RU" noProof="0" smtClean="0"/>
              <a:t>Пятый уровень</a:t>
            </a: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59213" y="9447213"/>
            <a:ext cx="2951162" cy="4968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</a:defRPr>
            </a:lvl1pPr>
          </a:lstStyle>
          <a:p>
            <a:pPr>
              <a:defRPr/>
            </a:pPr>
            <a:fld id="{E4DFFFB5-0485-44EF-AF8E-BB9F940422A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2948278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Grp="1" noChangeArrowheads="1"/>
          </p:cNvSpPr>
          <p:nvPr>
            <p:ph type="ctrTitle"/>
          </p:nvPr>
        </p:nvSpPr>
        <p:spPr>
          <a:xfrm>
            <a:off x="1479550" y="2967038"/>
            <a:ext cx="6296025" cy="1470025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6"/>
          <p:cNvSpPr>
            <a:spLocks noGrp="1" noChangeArrowheads="1"/>
          </p:cNvSpPr>
          <p:nvPr>
            <p:ph type="sldNum" sz="quarter" idx="10"/>
          </p:nvPr>
        </p:nvSpPr>
        <p:spPr>
          <a:xfrm>
            <a:off x="6553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6731697-76AE-4D85-9140-8DFB04E140B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3242126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22141C0-3929-473C-B4A9-411BDBB69963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602492A-7B4A-417B-9932-19685B38CBA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22801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161925"/>
            <a:ext cx="2057400" cy="582295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1925"/>
            <a:ext cx="6019800" cy="582295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CD59B94-0F5F-4C1B-AE70-4CBA23BC5F82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02D43B1-90F8-4027-AC54-ED34EBD117F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57771382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1_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06E94-561A-42C6-83FD-1CC4089562D1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3860AEE-811A-46BB-B857-F0281B92A5A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603089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865414D-BB8B-40C4-9EC4-B729E49E6F2F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DFC473-1803-4CDE-BA39-B270120E212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35365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FC854C-50F9-4DA6-9D02-2430DE10463A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8C86CBD-0CBB-4506-8376-A06820293B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062330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52625"/>
            <a:ext cx="4038600" cy="403225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CD860D3-039A-4F87-B5ED-9AD1016A837A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CF646F3-E2F3-40C4-B7A5-29BFD4EFF27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6652886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9E5A392-2A15-459E-96BD-8F9D010CBA6A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E2259B-872C-49E8-8444-03B09434F5A1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464553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F7842DD-683B-49E5-9CA8-09F5967A48DE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284B23-BB20-44F4-8FDD-33ABD79F399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849383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EBDC54B-1815-48C7-9FD8-6045D1A39EC6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9A0D7BC-BAEB-40BD-AA17-85D45299BC6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578156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02ED9C7-C4BD-48C8-905C-C28162C3E481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843113-9C8F-4D22-A214-EEEB4175734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3179131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ru-RU" noProof="0" smtClean="0"/>
              <a:t>Вставка рисунка</a:t>
            </a:r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BE20B4E-49A1-402A-BCCF-3D26EF37A49C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8FA42F0-2823-4DC3-B5C9-F0A419437FC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375934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4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61925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952625"/>
            <a:ext cx="8229600" cy="40322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altLang="ru-RU" smtClean="0"/>
              <a:t>Образец текста</a:t>
            </a:r>
          </a:p>
          <a:p>
            <a:pPr lvl="1"/>
            <a:r>
              <a:rPr lang="ru-RU" altLang="ru-RU" smtClean="0"/>
              <a:t>Второй уровень</a:t>
            </a:r>
          </a:p>
          <a:p>
            <a:pPr lvl="2"/>
            <a:r>
              <a:rPr lang="ru-RU" altLang="ru-RU" smtClean="0"/>
              <a:t>Третий уровень</a:t>
            </a:r>
          </a:p>
          <a:p>
            <a:pPr lvl="3"/>
            <a:r>
              <a:rPr lang="ru-RU" altLang="ru-RU" smtClean="0"/>
              <a:t>Четвертый уровень</a:t>
            </a:r>
          </a:p>
          <a:p>
            <a:pPr lvl="4"/>
            <a:r>
              <a:rPr lang="ru-RU" alt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337300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A4CF3D0-1F33-4B7E-B4BC-AA77BCA151AE}" type="datetimeFigureOut">
              <a:rPr lang="ru-RU"/>
              <a:pPr>
                <a:defRPr/>
              </a:pPr>
              <a:t>30.01.2015</a:t>
            </a:fld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337300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fontAlgn="auto">
              <a:spcBef>
                <a:spcPts val="0"/>
              </a:spcBef>
              <a:spcAft>
                <a:spcPts val="0"/>
              </a:spcAft>
              <a:defRPr sz="1400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8604250" y="6245225"/>
            <a:ext cx="539750" cy="404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fontAlgn="auto">
              <a:spcBef>
                <a:spcPts val="0"/>
              </a:spcBef>
              <a:spcAft>
                <a:spcPts val="0"/>
              </a:spcAft>
              <a:defRPr sz="2000" b="1">
                <a:solidFill>
                  <a:schemeClr val="bg1"/>
                </a:solidFill>
                <a:latin typeface="+mn-lt"/>
              </a:defRPr>
            </a:lvl1pPr>
          </a:lstStyle>
          <a:p>
            <a:pPr>
              <a:defRPr/>
            </a:pPr>
            <a:fld id="{110B3273-2D36-4950-9260-D08A1C794A2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53" r:id="rId1"/>
    <p:sldLayoutId id="2147483942" r:id="rId2"/>
    <p:sldLayoutId id="2147483943" r:id="rId3"/>
    <p:sldLayoutId id="2147483944" r:id="rId4"/>
    <p:sldLayoutId id="2147483945" r:id="rId5"/>
    <p:sldLayoutId id="2147483946" r:id="rId6"/>
    <p:sldLayoutId id="2147483947" r:id="rId7"/>
    <p:sldLayoutId id="2147483948" r:id="rId8"/>
    <p:sldLayoutId id="2147483949" r:id="rId9"/>
    <p:sldLayoutId id="2147483950" r:id="rId10"/>
    <p:sldLayoutId id="2147483951" r:id="rId11"/>
    <p:sldLayoutId id="2147483952" r:id="rId12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40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jpeg"/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jpeg"/><Relationship Id="rId11" Type="http://schemas.openxmlformats.org/officeDocument/2006/relationships/image" Target="../media/image15.jpeg"/><Relationship Id="rId5" Type="http://schemas.openxmlformats.org/officeDocument/2006/relationships/image" Target="../media/image9.jpeg"/><Relationship Id="rId10" Type="http://schemas.openxmlformats.org/officeDocument/2006/relationships/image" Target="../media/image14.jpeg"/><Relationship Id="rId4" Type="http://schemas.openxmlformats.org/officeDocument/2006/relationships/image" Target="../media/image8.jpeg"/><Relationship Id="rId9" Type="http://schemas.openxmlformats.org/officeDocument/2006/relationships/image" Target="../media/image13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285875" y="1428750"/>
            <a:ext cx="6572250" cy="3143250"/>
          </a:xfrm>
        </p:spPr>
        <p:txBody>
          <a:bodyPr/>
          <a:lstStyle/>
          <a:p>
            <a:pPr algn="ctr" eaLnBrk="1" hangingPunct="1">
              <a:defRPr/>
            </a:pP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Речевая готовность </a:t>
            </a:r>
            <a:b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</a:br>
            <a:r>
              <a:rPr lang="ru-RU" sz="4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Book Antiqua" pitchFamily="18" charset="0"/>
              </a:rPr>
              <a:t>к обучению в школе</a:t>
            </a:r>
            <a:endParaRPr lang="ru-RU" sz="4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Book Antiqua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3714750" y="4857750"/>
            <a:ext cx="4071938" cy="101600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учитель –логопед 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ru-RU" sz="2000" b="1" dirty="0">
                <a:solidFill>
                  <a:schemeClr val="tx2">
                    <a:lumMod val="75000"/>
                    <a:lumOff val="2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Васильковская Ольга Геннадьевна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Объект 2"/>
          <p:cNvSpPr>
            <a:spLocks noGrp="1"/>
          </p:cNvSpPr>
          <p:nvPr>
            <p:ph idx="1"/>
          </p:nvPr>
        </p:nvSpPr>
        <p:spPr>
          <a:xfrm>
            <a:off x="468313" y="1412875"/>
            <a:ext cx="8229600" cy="1223963"/>
          </a:xfrm>
        </p:spPr>
        <p:txBody>
          <a:bodyPr/>
          <a:lstStyle/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altLang="ru-RU" sz="6000" b="1" i="1" smtClean="0">
                <a:solidFill>
                  <a:srgbClr val="00B050"/>
                </a:solidFill>
              </a:rPr>
              <a:t>Спасибо </a:t>
            </a:r>
          </a:p>
          <a:p>
            <a:pPr marL="0" indent="0" algn="ctr">
              <a:spcBef>
                <a:spcPct val="0"/>
              </a:spcBef>
              <a:buFontTx/>
              <a:buNone/>
            </a:pPr>
            <a:r>
              <a:rPr lang="ru-RU" altLang="ru-RU" sz="6000" b="1" i="1" smtClean="0">
                <a:solidFill>
                  <a:srgbClr val="00B050"/>
                </a:solidFill>
              </a:rPr>
              <a:t>за внимание!</a:t>
            </a:r>
          </a:p>
        </p:txBody>
      </p:sp>
      <p:pic>
        <p:nvPicPr>
          <p:cNvPr id="12291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875" y="3500438"/>
            <a:ext cx="4117975" cy="3140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288" y="188913"/>
            <a:ext cx="8147050" cy="1150937"/>
          </a:xfrm>
        </p:spPr>
        <p:txBody>
          <a:bodyPr/>
          <a:lstStyle/>
          <a:p>
            <a:r>
              <a:rPr lang="ru-RU" altLang="ru-RU" sz="4400" smtClean="0">
                <a:solidFill>
                  <a:schemeClr val="tx2"/>
                </a:solidFill>
                <a:latin typeface="Gabriola" pitchFamily="82" charset="0"/>
              </a:rPr>
              <a:t>Речевая готовность к обучению в школе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79388" y="2198688"/>
            <a:ext cx="6391275" cy="3194050"/>
          </a:xfrm>
          <a:prstGeom prst="rect">
            <a:avLst/>
          </a:prstGeom>
        </p:spPr>
        <p:txBody>
          <a:bodyPr>
            <a:spAutoFit/>
          </a:bodyPr>
          <a:lstStyle/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3333CC"/>
              </a:buClr>
              <a:buSzPct val="60000"/>
              <a:buFont typeface="Wingdings" pitchFamily="2" charset="2"/>
              <a:buChar char="n"/>
              <a:defRPr/>
            </a:pPr>
            <a:r>
              <a:rPr lang="ru-RU" sz="2400" kern="0" dirty="0">
                <a:solidFill>
                  <a:srgbClr val="000000"/>
                </a:solidFill>
                <a:latin typeface="Tahoma"/>
              </a:rPr>
              <a:t>четко произносить все звуки речи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3333CC"/>
              </a:buClr>
              <a:buSzPct val="60000"/>
              <a:buFont typeface="Wingdings" pitchFamily="2" charset="2"/>
              <a:buChar char="n"/>
              <a:defRPr/>
            </a:pPr>
            <a:r>
              <a:rPr lang="ru-RU" sz="2400" kern="0" dirty="0">
                <a:solidFill>
                  <a:srgbClr val="000000"/>
                </a:solidFill>
                <a:latin typeface="Tahoma"/>
              </a:rPr>
              <a:t>выделять звуки в словах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3333CC"/>
              </a:buClr>
              <a:buSzPct val="60000"/>
              <a:buFont typeface="Wingdings" pitchFamily="2" charset="2"/>
              <a:buChar char="n"/>
              <a:defRPr/>
            </a:pPr>
            <a:r>
              <a:rPr lang="ru-RU" sz="2400" kern="0" dirty="0">
                <a:solidFill>
                  <a:srgbClr val="000000"/>
                </a:solidFill>
                <a:latin typeface="Tahoma"/>
              </a:rPr>
              <a:t>составлять предложения из 3-5 слов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3333CC"/>
              </a:buClr>
              <a:buSzPct val="60000"/>
              <a:buFont typeface="Wingdings" pitchFamily="2" charset="2"/>
              <a:buChar char="n"/>
              <a:defRPr/>
            </a:pPr>
            <a:r>
              <a:rPr lang="ru-RU" sz="2400" kern="0" dirty="0">
                <a:solidFill>
                  <a:srgbClr val="000000"/>
                </a:solidFill>
                <a:latin typeface="Tahoma"/>
              </a:rPr>
              <a:t>использовать обобщающие понятия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3333CC"/>
              </a:buClr>
              <a:buSzPct val="60000"/>
              <a:buFont typeface="Wingdings" pitchFamily="2" charset="2"/>
              <a:buChar char="n"/>
              <a:defRPr/>
            </a:pPr>
            <a:r>
              <a:rPr lang="ru-RU" sz="2400" kern="0" dirty="0">
                <a:solidFill>
                  <a:srgbClr val="000000"/>
                </a:solidFill>
                <a:latin typeface="Tahoma"/>
              </a:rPr>
              <a:t>составлять рассказ по картинке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3333CC"/>
              </a:buClr>
              <a:buSzPct val="60000"/>
              <a:buFont typeface="Wingdings" pitchFamily="2" charset="2"/>
              <a:buChar char="n"/>
              <a:defRPr/>
            </a:pPr>
            <a:r>
              <a:rPr lang="ru-RU" sz="2400" kern="0" dirty="0">
                <a:solidFill>
                  <a:srgbClr val="000000"/>
                </a:solidFill>
                <a:latin typeface="Tahoma"/>
              </a:rPr>
              <a:t>наизусть читать любимые стихотворения</a:t>
            </a:r>
          </a:p>
          <a:p>
            <a:pPr marL="273050" indent="-273050">
              <a:lnSpc>
                <a:spcPct val="90000"/>
              </a:lnSpc>
              <a:spcBef>
                <a:spcPct val="20000"/>
              </a:spcBef>
              <a:buClr>
                <a:srgbClr val="3333CC"/>
              </a:buClr>
              <a:buSzPct val="60000"/>
              <a:buFont typeface="Wingdings" pitchFamily="2" charset="2"/>
              <a:buChar char="n"/>
              <a:defRPr/>
            </a:pPr>
            <a:r>
              <a:rPr lang="ru-RU" sz="2400" kern="0" dirty="0">
                <a:solidFill>
                  <a:srgbClr val="000000"/>
                </a:solidFill>
                <a:latin typeface="Tahoma"/>
              </a:rPr>
              <a:t>последовательно передать содержание сказки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5288" y="1773238"/>
            <a:ext cx="8229600" cy="4032250"/>
          </a:xfrm>
        </p:spPr>
        <p:txBody>
          <a:bodyPr/>
          <a:lstStyle/>
          <a:p>
            <a:pPr marL="0" indent="0">
              <a:buFontTx/>
              <a:buNone/>
              <a:defRPr/>
            </a:pPr>
            <a:r>
              <a:rPr lang="ru-RU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 школе особое внимание уделяется коррекции письма и чтения.</a:t>
            </a:r>
          </a:p>
          <a:p>
            <a:pPr marL="0" indent="0">
              <a:buFontTx/>
              <a:buNone/>
              <a:defRPr/>
            </a:pPr>
            <a:endParaRPr lang="ru-RU" sz="3600" dirty="0" smtClean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>
              <a:buFontTx/>
              <a:buNone/>
              <a:defRPr/>
            </a:pPr>
            <a:r>
              <a:rPr lang="ru-RU" sz="3600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Подготовка ребенка к письму начинается задолго до поступления в школу. </a:t>
            </a:r>
            <a:endParaRPr lang="ru-RU" sz="3600" dirty="0">
              <a:solidFill>
                <a:schemeClr val="tx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850"/>
            <a:ext cx="8229600" cy="4452342"/>
          </a:xfrm>
          <a:ln>
            <a:miter lim="800000"/>
            <a:headEnd/>
            <a:tailEnd/>
          </a:ln>
          <a:extLst/>
        </p:spPr>
        <p:txBody>
          <a:bodyPr/>
          <a:lstStyle/>
          <a:p>
            <a:pPr>
              <a:defRPr/>
            </a:pPr>
            <a:r>
              <a:rPr lang="ru-RU" sz="3200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/>
            </a:r>
            <a:br>
              <a:rPr lang="ru-RU" sz="3200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</a:br>
            <a:r>
              <a:rPr lang="ru-RU" sz="32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/>
            </a:r>
            <a:br>
              <a:rPr lang="ru-RU" sz="3200" kern="10" dirty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</a:br>
            <a:r>
              <a:rPr lang="ru-RU" sz="3200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  <a:t/>
            </a:r>
            <a:br>
              <a:rPr lang="ru-RU" sz="3200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FFFF00"/>
                    </a:gs>
                    <a:gs pos="100000">
                      <a:srgbClr val="FF9933"/>
                    </a:gs>
                  </a:gsLst>
                  <a:path path="rect">
                    <a:fillToRect l="50000" t="50000" r="50000" b="50000"/>
                  </a:path>
                </a:gradFill>
                <a:effectLst>
                  <a:outerShdw dist="35921" dir="2700000" algn="ctr" rotWithShape="0">
                    <a:srgbClr val="C0C0C0">
                      <a:alpha val="79999"/>
                    </a:srgbClr>
                  </a:outerShdw>
                </a:effectLst>
                <a:latin typeface="Impact"/>
              </a:rPr>
            </a:br>
            <a:r>
              <a:rPr lang="ru-RU" sz="5400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tx1">
                    <a:lumMod val="20000"/>
                    <a:lumOff val="80000"/>
                  </a:schemeClr>
                </a:solidFill>
                <a:latin typeface="Impact"/>
              </a:rPr>
              <a:t>Рекомендации родителям</a:t>
            </a:r>
            <a:br>
              <a:rPr lang="ru-RU" sz="5400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tx1">
                    <a:lumMod val="20000"/>
                    <a:lumOff val="80000"/>
                  </a:schemeClr>
                </a:solidFill>
                <a:latin typeface="Impact"/>
              </a:rPr>
            </a:br>
            <a:r>
              <a:rPr lang="ru-RU" sz="5400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tx1">
                    <a:lumMod val="20000"/>
                    <a:lumOff val="80000"/>
                  </a:schemeClr>
                </a:solidFill>
                <a:latin typeface="Impact"/>
              </a:rPr>
              <a:t>при подготовке ребенка</a:t>
            </a:r>
            <a:br>
              <a:rPr lang="ru-RU" sz="5400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tx1">
                    <a:lumMod val="20000"/>
                    <a:lumOff val="80000"/>
                  </a:schemeClr>
                </a:solidFill>
                <a:latin typeface="Impact"/>
              </a:rPr>
            </a:br>
            <a:r>
              <a:rPr lang="ru-RU" sz="5400" kern="10" dirty="0" smtClean="0">
                <a:ln w="25400">
                  <a:solidFill>
                    <a:srgbClr val="FF0000"/>
                  </a:solidFill>
                  <a:round/>
                  <a:headEnd/>
                  <a:tailEnd/>
                </a:ln>
                <a:solidFill>
                  <a:schemeClr val="tx1">
                    <a:lumMod val="20000"/>
                    <a:lumOff val="80000"/>
                  </a:schemeClr>
                </a:solidFill>
                <a:latin typeface="Impact"/>
              </a:rPr>
              <a:t>к школе</a:t>
            </a:r>
            <a:endParaRPr lang="ru-RU" sz="5400" dirty="0">
              <a:solidFill>
                <a:schemeClr val="tx1">
                  <a:lumMod val="20000"/>
                  <a:lumOff val="80000"/>
                </a:schemeClr>
              </a:solidFill>
            </a:endParaRPr>
          </a:p>
        </p:txBody>
      </p:sp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325" y="4583113"/>
            <a:ext cx="1655763" cy="225583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i="1" smtClean="0"/>
              <a:t>Игры по развитию фонематического слуха</a:t>
            </a:r>
          </a:p>
        </p:txBody>
      </p:sp>
      <p:sp>
        <p:nvSpPr>
          <p:cNvPr id="7171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altLang="ru-RU" smtClean="0"/>
              <a:t> </a:t>
            </a:r>
            <a:r>
              <a:rPr lang="ru-RU" altLang="ru-RU" sz="4400" smtClean="0">
                <a:solidFill>
                  <a:srgbClr val="8F137D"/>
                </a:solidFill>
              </a:rPr>
              <a:t>«Круглые звуки»</a:t>
            </a:r>
          </a:p>
          <a:p>
            <a:r>
              <a:rPr lang="ru-RU" altLang="ru-RU" sz="4400" smtClean="0">
                <a:solidFill>
                  <a:srgbClr val="8F137D"/>
                </a:solidFill>
              </a:rPr>
              <a:t>«Снежный ком»</a:t>
            </a:r>
          </a:p>
          <a:p>
            <a:r>
              <a:rPr lang="ru-RU" altLang="ru-RU" sz="4400" smtClean="0">
                <a:solidFill>
                  <a:srgbClr val="8F137D"/>
                </a:solidFill>
              </a:rPr>
              <a:t>«Противоположность»</a:t>
            </a:r>
          </a:p>
          <a:p>
            <a:r>
              <a:rPr lang="ru-RU" altLang="ru-RU" sz="4400" smtClean="0">
                <a:solidFill>
                  <a:srgbClr val="8F137D"/>
                </a:solidFill>
              </a:rPr>
              <a:t>«Листики дрожат»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altLang="ru-RU" sz="2800" smtClean="0"/>
              <a:t>Игры, способствующие формированию письменной речи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0825" y="1557338"/>
            <a:ext cx="8713788" cy="4608512"/>
          </a:xfrm>
        </p:spPr>
        <p:txBody>
          <a:bodyPr/>
          <a:lstStyle/>
          <a:p>
            <a:pPr>
              <a:defRPr/>
            </a:pPr>
            <a:r>
              <a:rPr lang="ru-RU" dirty="0" smtClean="0"/>
              <a:t>Чехарда. (перестановка звуков)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Пила – липа     парк – карп</a:t>
            </a:r>
          </a:p>
          <a:p>
            <a:pPr>
              <a:defRPr/>
            </a:pPr>
            <a:r>
              <a:rPr lang="ru-RU" dirty="0" smtClean="0"/>
              <a:t>Не разорви цепочку.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Дом – мак – кот (одинаковой </a:t>
            </a:r>
            <a:r>
              <a:rPr lang="ru-RU" dirty="0" err="1" smtClean="0"/>
              <a:t>слог.структуры</a:t>
            </a:r>
            <a:r>
              <a:rPr lang="ru-RU" dirty="0" smtClean="0"/>
              <a:t>)</a:t>
            </a:r>
          </a:p>
          <a:p>
            <a:pPr>
              <a:defRPr/>
            </a:pPr>
            <a:r>
              <a:rPr lang="ru-RU" dirty="0" smtClean="0"/>
              <a:t>Прочитай наоборот.</a:t>
            </a:r>
          </a:p>
          <a:p>
            <a:pPr>
              <a:defRPr/>
            </a:pPr>
            <a:r>
              <a:rPr lang="ru-RU" dirty="0" smtClean="0"/>
              <a:t>Ребусы, головоломки с буквами.</a:t>
            </a:r>
          </a:p>
          <a:p>
            <a:pPr>
              <a:defRPr/>
            </a:pPr>
            <a:r>
              <a:rPr lang="ru-RU" dirty="0" smtClean="0"/>
              <a:t>Найди беглеца. </a:t>
            </a:r>
          </a:p>
          <a:p>
            <a:pPr marL="0" indent="0">
              <a:buFontTx/>
              <a:buNone/>
              <a:defRPr/>
            </a:pPr>
            <a:r>
              <a:rPr lang="ru-RU" dirty="0" smtClean="0"/>
              <a:t>Крот – рот    рамка - рама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011237"/>
          </a:xfrm>
        </p:spPr>
        <p:txBody>
          <a:bodyPr/>
          <a:lstStyle/>
          <a:p>
            <a:pPr>
              <a:defRPr/>
            </a:pPr>
            <a:r>
              <a:rPr lang="ru-RU" dirty="0" err="1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www.detiseti.ru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Пальчиковые игры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286000"/>
            <a:ext cx="4040188" cy="3840163"/>
          </a:xfrm>
        </p:spPr>
        <p:txBody>
          <a:bodyPr/>
          <a:lstStyle/>
          <a:p>
            <a:pPr>
              <a:spcBef>
                <a:spcPts val="0"/>
              </a:spcBef>
              <a:buFontTx/>
              <a:buNone/>
              <a:defRPr/>
            </a:pPr>
            <a:r>
              <a:rPr lang="ru-RU" sz="1200" i="1" dirty="0" smtClean="0">
                <a:solidFill>
                  <a:schemeClr val="tx1">
                    <a:lumMod val="50000"/>
                  </a:schemeClr>
                </a:solidFill>
              </a:rPr>
              <a:t>         (Загибаем пальчики по одному)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Раз, два, три, четыре, пять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50000"/>
                  </a:schemeClr>
                </a:solidFill>
              </a:rPr>
              <a:t>("Идём" по столу указательным и средним пальчиками)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Мы во двор пришли гулять.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50000"/>
                  </a:schemeClr>
                </a:solidFill>
              </a:rPr>
              <a:t>("Лепим" комочек двумя ладонями)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Бабу снежную лепили,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50000"/>
                  </a:schemeClr>
                </a:solidFill>
              </a:rPr>
              <a:t>(Крошащие движения всеми пальцами)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Птичек крошками кормили,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50000"/>
                  </a:schemeClr>
                </a:solidFill>
              </a:rPr>
              <a:t>(Ведём указательным пальцем правой руки по ладони левой руки)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 горки мы потом катались,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50000"/>
                  </a:schemeClr>
                </a:solidFill>
              </a:rPr>
              <a:t>(Кладём ладошки на стол то одной стороной, то другой)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ещё в снегу валялись.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50000"/>
                  </a:schemeClr>
                </a:solidFill>
              </a:rPr>
              <a:t>(Отряхиваем ладошки)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Все в снегу домой пришли.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i="1" dirty="0" smtClean="0">
                <a:solidFill>
                  <a:schemeClr val="tx1">
                    <a:lumMod val="50000"/>
                  </a:schemeClr>
                </a:solidFill>
              </a:rPr>
              <a:t>(Движения воображаемой ложкой, руки под щёки)</a:t>
            </a:r>
            <a: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  <a:t/>
            </a:r>
            <a:br>
              <a:rPr lang="ru-RU" sz="1200" dirty="0" smtClean="0">
                <a:solidFill>
                  <a:schemeClr val="tx1">
                    <a:lumMod val="50000"/>
                  </a:schemeClr>
                </a:solidFill>
              </a:rPr>
            </a:br>
            <a:r>
              <a:rPr lang="ru-RU" sz="12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Съели суп и спать легли.</a:t>
            </a:r>
          </a:p>
          <a:p>
            <a:pPr>
              <a:spcBef>
                <a:spcPts val="0"/>
              </a:spcBef>
              <a:buFontTx/>
              <a:buNone/>
              <a:defRPr/>
            </a:pPr>
            <a:endParaRPr lang="ru-RU" sz="800" dirty="0">
              <a:solidFill>
                <a:schemeClr val="tx1">
                  <a:lumMod val="50000"/>
                </a:schemeClr>
              </a:solidFill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Стихи</a:t>
            </a: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357688" y="2714625"/>
            <a:ext cx="4614862" cy="2786063"/>
          </a:xfrm>
        </p:spPr>
        <p:txBody>
          <a:bodyPr/>
          <a:lstStyle/>
          <a:p>
            <a:pPr>
              <a:buFontTx/>
              <a:buNone/>
              <a:defRPr/>
            </a:pPr>
            <a:r>
              <a:rPr lang="ru-RU" sz="1400" dirty="0" smtClean="0"/>
              <a:t>       </a:t>
            </a:r>
            <a: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Маленький зайчонок улыбнулся маме:</a:t>
            </a:r>
            <a:b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Я тебя люблю вот так! – и развёл руками.</a:t>
            </a:r>
            <a:b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А вот как я тебя люблю! – мать ему сказала,</a:t>
            </a:r>
            <a:b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Развела руками и тоже показала…….</a:t>
            </a:r>
          </a:p>
          <a:p>
            <a:pPr>
              <a:buFontTx/>
              <a:buNone/>
              <a:defRPr/>
            </a:pPr>
            <a:r>
              <a:rPr lang="ru-RU" sz="1400" dirty="0" smtClean="0">
                <a:solidFill>
                  <a:schemeClr val="tx1">
                    <a:lumMod val="75000"/>
                  </a:schemeClr>
                </a:solidFill>
              </a:rPr>
              <a:t> </a:t>
            </a:r>
          </a:p>
          <a:p>
            <a:pPr>
              <a:buFontTx/>
              <a:buNone/>
              <a:defRPr/>
            </a:pPr>
            <a:r>
              <a:rPr lang="ru-RU" sz="1400" dirty="0" smtClean="0">
                <a:solidFill>
                  <a:schemeClr val="tx1">
                    <a:lumMod val="75000"/>
                  </a:schemeClr>
                </a:solidFill>
              </a:rPr>
              <a:t/>
            </a:r>
            <a:br>
              <a:rPr lang="ru-RU" sz="1400" dirty="0" smtClean="0">
                <a:solidFill>
                  <a:schemeClr val="tx1">
                    <a:lumMod val="75000"/>
                  </a:schemeClr>
                </a:solidFill>
              </a:rPr>
            </a:br>
            <a: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Подоткнув со всех сторон зайке одеяло,</a:t>
            </a:r>
            <a:b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Тихо-тихо перед сном мама прошептала:</a:t>
            </a:r>
            <a:b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Это очень-очень много, это так приятно,</a:t>
            </a:r>
            <a:b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ru-RU" sz="1400" b="1" dirty="0" smtClean="0">
                <a:solidFill>
                  <a:schemeClr val="tx1">
                    <a:lumMod val="7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Когда любят до луны, а потом обратно!</a:t>
            </a:r>
            <a:endParaRPr lang="ru-RU" sz="1400" b="1" u="dbl" dirty="0" smtClean="0">
              <a:solidFill>
                <a:schemeClr val="tx1">
                  <a:lumMod val="7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>
              <a:buFontTx/>
              <a:buNone/>
              <a:defRPr/>
            </a:pPr>
            <a:endParaRPr lang="ru-RU" sz="1400" dirty="0"/>
          </a:p>
        </p:txBody>
      </p:sp>
      <p:pic>
        <p:nvPicPr>
          <p:cNvPr id="47107" name="Picture 3" descr="C:\Documents and Settings\Наталья\Мои документы\Мои рисунки\fingergames_logo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44" y="1428736"/>
            <a:ext cx="785818" cy="785818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47108" name="Picture 4" descr="C:\Documents and Settings\Наталья\Мои документы\Мои рисунки\verses_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1500174"/>
            <a:ext cx="857256" cy="857256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>
              <a:defRPr/>
            </a:pPr>
            <a:r>
              <a:rPr lang="ru-RU" sz="3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Библиотека полезной литературы</a:t>
            </a:r>
            <a:endParaRPr lang="ru-RU" sz="3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" name="Содержимое 19" descr="Османова Г.А. Логопед-родителям.jpe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28596" y="1571612"/>
            <a:ext cx="1436125" cy="2143140"/>
          </a:xfr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1" name="Picture 2" descr="F:\Семинар 27 ЯНВАРЯ 2010\27 ЯНВАРЯ 2010 СЕМИНАР\Работа логопеда с родителями\семинар 27.01.10\233793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71670" y="1571612"/>
            <a:ext cx="150333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2" name="Picture 3" descr="F:\Семинар 27 ЯНВАРЯ 2010\27 ЯНВАРЯ 2010 СЕМИНАР\Работа логопеда с родителями\семинар 27.01.10\1000847084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714743" y="1571612"/>
            <a:ext cx="1629765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3" name="Picture 5" descr="F:\Семинар 27 ЯНВАРЯ 2010\27 ЯНВАРЯ 2010 СЕМИНАР\Работа логопеда с родителями\семинар 27.01.10\В помощь логопедам и родителям Сборник домашних заданий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500694" y="1571612"/>
            <a:ext cx="1450742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4" name="Picture 6" descr="F:\Семинар 27 ЯНВАРЯ 2010\27 ЯНВАРЯ 2010 СЕМИНАР\Работа логопеда с родителями\семинар 27.01.10\Уроки логопеда. Тесты на развитие речи для детей от 2 до 7 лет.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143768" y="1571612"/>
            <a:ext cx="1593414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5" name="Picture 9" descr="F:\Семинар 27 ЯНВАРЯ 2010\27 ЯНВАРЯ 2010 СЕМИНАР\Работа логопеда с родителями\семинар 27.01.10\Грибова О.Е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428597" y="3857628"/>
            <a:ext cx="1428760" cy="208163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6" name="Picture 12" descr="F:\Семинар 27 ЯНВАРЯ 2010\27 ЯНВАРЯ 2010 СЕМИНАР\Работа логопеда с родителями\семинар 27.01.10\swb_6517190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7286644" y="3929066"/>
            <a:ext cx="1428760" cy="201533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7" name="Picture 11" descr="F:\Семинар 27 ЯНВАРЯ 2010\27 ЯНВАРЯ 2010 СЕМИНАР\Работа логопеда с родителями\семинар 27.01.10\Киселенко Т.Е. Сам себе логопед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5643570" y="3857627"/>
            <a:ext cx="1428760" cy="2081473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8" name="Picture 4" descr="F:\Семинар 27 ЯНВАРЯ 2010\27 ЯНВАРЯ 2010 СЕМИНАР\Работа логопеда с родителями\семинар 27.01.10\om_1864897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3857620" y="3857628"/>
            <a:ext cx="1467220" cy="2143140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29" name="Picture 10" descr="F:\Семинар 27 ЯНВАРЯ 2010\27 ЯНВАРЯ 2010 СЕМИНАР\Работа логопеда с родителями\семинар 27.01.10\swb_152820.jpg"/>
          <p:cNvPicPr>
            <a:picLocks noChangeAspect="1" noChangeArrowheads="1"/>
          </p:cNvPicPr>
          <p:nvPr/>
        </p:nvPicPr>
        <p:blipFill>
          <a:blip r:embed="rId11" cstate="print"/>
          <a:srcRect/>
          <a:stretch>
            <a:fillRect/>
          </a:stretch>
        </p:blipFill>
        <p:spPr bwMode="auto">
          <a:xfrm>
            <a:off x="2143108" y="3857628"/>
            <a:ext cx="1492734" cy="2071702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hangingPunct="1">
              <a:defRPr/>
            </a:pPr>
            <a:r>
              <a:rPr lang="ru-RU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Заключение</a:t>
            </a: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288" y="2249488"/>
            <a:ext cx="8229600" cy="4503737"/>
          </a:xfrm>
        </p:spPr>
        <p:txBody>
          <a:bodyPr/>
          <a:lstStyle/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Развитая речь значительно ускорит вхождение ребенка в новый коллектив (при поступлении в школу), сближение с незнакомыми людьми.</a:t>
            </a:r>
          </a:p>
          <a:p>
            <a:pPr eaLnBrk="1" hangingPunct="1">
              <a:buFontTx/>
              <a:buNone/>
              <a:defRPr/>
            </a:pPr>
            <a:r>
              <a:rPr lang="ru-RU" sz="2800" dirty="0" smtClean="0">
                <a:solidFill>
                  <a:schemeClr val="accent4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Совместная работа логопеда с семьей по этим вопросам ускорит полноценное речевое развитие ребенка. </a:t>
            </a:r>
          </a:p>
          <a:p>
            <a:pPr algn="ctr" eaLnBrk="1" hangingPunct="1">
              <a:buFontTx/>
              <a:buNone/>
              <a:defRPr/>
            </a:pPr>
            <a:r>
              <a:rPr lang="ru-RU" sz="2800" b="1" dirty="0" smtClean="0">
                <a:solidFill>
                  <a:schemeClr val="tx2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Это залог хорошей успеваемости и уверенности в себе!</a:t>
            </a:r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65925" y="188913"/>
            <a:ext cx="2420938" cy="20605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pl-Shablon1 13">
      <a:dk1>
        <a:srgbClr val="E9770A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C76507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pl-Shablon1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pl-Shablon1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pl-Shablon1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pl-Shablon1 13">
        <a:dk1>
          <a:srgbClr val="E9770A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C76507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858</TotalTime>
  <Words>202</Words>
  <Application>Microsoft Office PowerPoint</Application>
  <PresentationFormat>Экран (4:3)</PresentationFormat>
  <Paragraphs>43</Paragraphs>
  <Slides>10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7" baseType="lpstr">
      <vt:lpstr>Arial</vt:lpstr>
      <vt:lpstr>Calibri</vt:lpstr>
      <vt:lpstr>Book Antiqua</vt:lpstr>
      <vt:lpstr>Gabriola</vt:lpstr>
      <vt:lpstr>Tahoma</vt:lpstr>
      <vt:lpstr>Wingdings</vt:lpstr>
      <vt:lpstr>Тема1</vt:lpstr>
      <vt:lpstr>Речевая готовность  к обучению в школе</vt:lpstr>
      <vt:lpstr>Речевая готовность к обучению в школе</vt:lpstr>
      <vt:lpstr>Презентация PowerPoint</vt:lpstr>
      <vt:lpstr>   Рекомендации родителям при подготовке ребенка к школе</vt:lpstr>
      <vt:lpstr>Игры по развитию фонематического слуха</vt:lpstr>
      <vt:lpstr>Игры, способствующие формированию письменной речи</vt:lpstr>
      <vt:lpstr>www.detiseti.ru</vt:lpstr>
      <vt:lpstr>Библиотека полезной литературы</vt:lpstr>
      <vt:lpstr>Заключение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Сопровождение родителей детей с тяжёлыми нарушениями речи</dc:title>
  <dc:creator>Ольга</dc:creator>
  <cp:lastModifiedBy>user</cp:lastModifiedBy>
  <cp:revision>140</cp:revision>
  <cp:lastPrinted>2014-05-14T16:12:10Z</cp:lastPrinted>
  <dcterms:created xsi:type="dcterms:W3CDTF">2010-01-24T21:30:37Z</dcterms:created>
  <dcterms:modified xsi:type="dcterms:W3CDTF">2015-01-30T13:17:30Z</dcterms:modified>
</cp:coreProperties>
</file>