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6" r:id="rId7"/>
    <p:sldId id="262" r:id="rId8"/>
    <p:sldId id="267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23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3600"/>
            </a:pPr>
            <a:r>
              <a:rPr lang="ru-RU" sz="3600"/>
              <a:t>Вопрос №1</a:t>
            </a:r>
          </a:p>
        </c:rich>
      </c:tx>
      <c:layout>
        <c:manualLayout>
          <c:xMode val="edge"/>
          <c:yMode val="edge"/>
          <c:x val="0.17124154026082974"/>
          <c:y val="7.3332820067751103E-2"/>
        </c:manualLayout>
      </c:layout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вопрос №1</c:v>
                </c:pt>
              </c:strCache>
            </c:strRef>
          </c:tx>
          <c:dLbls>
            <c:txPr>
              <a:bodyPr/>
              <a:lstStyle/>
              <a:p>
                <a:pPr>
                  <a:defRPr>
                    <a:latin typeface="Comic Sans MS" pitchFamily="66" charset="0"/>
                  </a:defRPr>
                </a:pPr>
                <a:endParaRPr lang="ru-RU"/>
              </a:p>
            </c:txPr>
            <c:showVal val="1"/>
            <c:showLeaderLines val="1"/>
          </c:dLbls>
          <c:cat>
            <c:strRef>
              <c:f>Лист1!$A$2:$A$4</c:f>
              <c:strCache>
                <c:ptCount val="3"/>
                <c:pt idx="0">
                  <c:v>нет</c:v>
                </c:pt>
                <c:pt idx="1">
                  <c:v>да</c:v>
                </c:pt>
                <c:pt idx="2">
                  <c:v>затрудняюсь ответить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5</c:v>
                </c:pt>
                <c:pt idx="1">
                  <c:v>2</c:v>
                </c:pt>
                <c:pt idx="2">
                  <c:v>3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63059178891089074"/>
          <c:y val="0.15100016797782698"/>
          <c:w val="0.33615372770794288"/>
          <c:h val="0.54423230475566686"/>
        </c:manualLayout>
      </c:layout>
      <c:txPr>
        <a:bodyPr/>
        <a:lstStyle/>
        <a:p>
          <a:pPr>
            <a:defRPr>
              <a:latin typeface="Comic Sans MS" pitchFamily="66" charset="0"/>
            </a:defRPr>
          </a:pPr>
          <a:endParaRPr lang="ru-RU"/>
        </a:p>
      </c:txPr>
    </c:legend>
    <c:plotVisOnly val="1"/>
  </c:chart>
  <c:spPr>
    <a:ln>
      <a:noFill/>
    </a:ln>
  </c:spPr>
  <c:txPr>
    <a:bodyPr/>
    <a:lstStyle/>
    <a:p>
      <a:pPr>
        <a:defRPr sz="2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27"/>
  <c:chart>
    <c:title>
      <c:tx>
        <c:rich>
          <a:bodyPr/>
          <a:lstStyle/>
          <a:p>
            <a:pPr>
              <a:defRPr sz="2400"/>
            </a:pPr>
            <a:r>
              <a:rPr lang="ru-RU" sz="2400" dirty="0">
                <a:latin typeface="Comic Sans MS" pitchFamily="66" charset="0"/>
              </a:rPr>
              <a:t>Доля учащихся, </a:t>
            </a:r>
            <a:r>
              <a:rPr lang="ru-RU" sz="2400" dirty="0" smtClean="0">
                <a:latin typeface="Comic Sans MS" pitchFamily="66" charset="0"/>
              </a:rPr>
              <a:t>согласных сообщить личную информацию</a:t>
            </a:r>
            <a:endParaRPr lang="ru-RU" sz="2400" dirty="0">
              <a:latin typeface="Comic Sans MS" pitchFamily="66" charset="0"/>
            </a:endParaRPr>
          </a:p>
        </c:rich>
      </c:tx>
      <c:layout>
        <c:manualLayout>
          <c:xMode val="edge"/>
          <c:yMode val="edge"/>
          <c:x val="0.13217794913984696"/>
          <c:y val="2.1418859457539565E-3"/>
        </c:manualLayout>
      </c:layout>
    </c:title>
    <c:view3D>
      <c:rotX val="0"/>
      <c:rotY val="10"/>
      <c:perspective val="0"/>
    </c:view3D>
    <c:plotArea>
      <c:layout>
        <c:manualLayout>
          <c:layoutTarget val="inner"/>
          <c:xMode val="edge"/>
          <c:yMode val="edge"/>
          <c:x val="7.165792801974484E-2"/>
          <c:y val="0.20750051354666971"/>
          <c:w val="0.91118812853792386"/>
          <c:h val="0.61467674218810375"/>
        </c:manualLayout>
      </c:layout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Лист1!$A$2:$A$4</c:f>
              <c:strCache>
                <c:ptCount val="3"/>
                <c:pt idx="0">
                  <c:v>да</c:v>
                </c:pt>
                <c:pt idx="1">
                  <c:v>нет</c:v>
                </c:pt>
                <c:pt idx="2">
                  <c:v>затрудняюсь
 ответить</c:v>
                </c:pt>
              </c:strCache>
            </c:strRef>
          </c:cat>
          <c:val>
            <c:numRef>
              <c:f>Лист1!$B$2:$B$4</c:f>
              <c:numCache>
                <c:formatCode>General</c:formatCode>
                <c:ptCount val="3"/>
                <c:pt idx="0">
                  <c:v>6</c:v>
                </c:pt>
                <c:pt idx="1">
                  <c:v>19</c:v>
                </c:pt>
                <c:pt idx="2">
                  <c:v>5</c:v>
                </c:pt>
              </c:numCache>
            </c:numRef>
          </c:val>
        </c:ser>
        <c:shape val="box"/>
        <c:axId val="108857600"/>
        <c:axId val="101148544"/>
        <c:axId val="0"/>
      </c:bar3DChart>
      <c:catAx>
        <c:axId val="108857600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>
                <a:latin typeface="Comic Sans MS" pitchFamily="66" charset="0"/>
              </a:defRPr>
            </a:pPr>
            <a:endParaRPr lang="ru-RU"/>
          </a:p>
        </c:txPr>
        <c:crossAx val="101148544"/>
        <c:crosses val="autoZero"/>
        <c:auto val="1"/>
        <c:lblAlgn val="ctr"/>
        <c:lblOffset val="100"/>
      </c:catAx>
      <c:valAx>
        <c:axId val="101148544"/>
        <c:scaling>
          <c:orientation val="minMax"/>
        </c:scaling>
        <c:axPos val="l"/>
        <c:majorGridlines/>
        <c:numFmt formatCode="General" sourceLinked="1"/>
        <c:tickLblPos val="nextTo"/>
        <c:crossAx val="108857600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72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30.01.2015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7.jpeg"/><Relationship Id="rId5" Type="http://schemas.openxmlformats.org/officeDocument/2006/relationships/image" Target="../media/image6.jpeg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0" y="714356"/>
            <a:ext cx="9001156" cy="489364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Рыба или удочка?</a:t>
            </a:r>
          </a:p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Философия вопроса в </a:t>
            </a:r>
          </a:p>
          <a:p>
            <a:pPr algn="ctr"/>
            <a:r>
              <a:rPr lang="ru-RU" sz="4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свете новых образовательных стандартов </a:t>
            </a:r>
          </a:p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(Использование системы </a:t>
            </a:r>
          </a:p>
          <a:p>
            <a:pPr algn="ctr"/>
            <a:r>
              <a:rPr lang="ru-RU" sz="40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электронного опроса для реализации требований ФГОС )</a:t>
            </a:r>
            <a:endParaRPr lang="ru-RU" sz="4000" dirty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43042" y="142852"/>
            <a:ext cx="5272597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Comic Sans MS" pitchFamily="66" charset="0"/>
              </a:rPr>
              <a:t>Выполнение заданий </a:t>
            </a:r>
          </a:p>
          <a:p>
            <a:pPr algn="ctr"/>
            <a:r>
              <a:rPr lang="ru-RU" sz="3600" b="1" dirty="0" smtClean="0">
                <a:latin typeface="Comic Sans MS" pitchFamily="66" charset="0"/>
              </a:rPr>
              <a:t>в разрезе учащихся</a:t>
            </a:r>
            <a:endParaRPr lang="ru-RU" sz="3600" b="1" dirty="0">
              <a:latin typeface="Comic Sans MS" pitchFamily="66" charset="0"/>
            </a:endParaRPr>
          </a:p>
        </p:txBody>
      </p:sp>
      <p:pic>
        <p:nvPicPr>
          <p:cNvPr id="4" name="Рисунок 3" descr="C:\Documents and Settings\Учитель\Рабочий стол\Фестиваль ИКТ в образовании\учащиеся.bmp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643050"/>
            <a:ext cx="8072494" cy="52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Учитель\Рабочий стол\Фестиваль ИКТ в образовании\федотова.bmp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714488"/>
            <a:ext cx="7429552" cy="47149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85852" y="285728"/>
            <a:ext cx="6950942" cy="120032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3600" b="1" dirty="0" smtClean="0">
                <a:latin typeface="Comic Sans MS" pitchFamily="66" charset="0"/>
              </a:rPr>
              <a:t>Динамика </a:t>
            </a:r>
          </a:p>
          <a:p>
            <a:pPr algn="ctr"/>
            <a:r>
              <a:rPr lang="ru-RU" sz="3600" b="1" dirty="0" smtClean="0">
                <a:latin typeface="Comic Sans MS" pitchFamily="66" charset="0"/>
              </a:rPr>
              <a:t>индивидуальных достижений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6" y="500042"/>
            <a:ext cx="8858280" cy="62324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В основе идеологии ФГОС лежит </a:t>
            </a:r>
            <a:r>
              <a:rPr lang="ru-RU" sz="2800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системно-деятельностный</a:t>
            </a: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подход, «который обеспечивает: </a:t>
            </a:r>
          </a:p>
          <a:p>
            <a:pPr lvl="0" algn="just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формирование готовности к саморазвитию и непрерывному образованию;</a:t>
            </a:r>
          </a:p>
          <a:p>
            <a:pPr lvl="0" algn="just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проектирование и конструирование социальной среды развития обучающихся в системе образования;</a:t>
            </a:r>
          </a:p>
          <a:p>
            <a:pPr lvl="0" algn="just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активную учебно-познавательную деятельность обучающихся;</a:t>
            </a:r>
          </a:p>
          <a:p>
            <a:pPr algn="just"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построение образовательного процесса с учётом индивидуальных возрастных, психологических и физиологических особенностей обучающихся»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76" y="500042"/>
            <a:ext cx="8858280" cy="55861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3 основных «признака современного урока»:</a:t>
            </a:r>
          </a:p>
          <a:p>
            <a:r>
              <a:rPr lang="ru-RU" sz="28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</a:t>
            </a:r>
          </a:p>
          <a:p>
            <a:pPr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мотивация к обучению через проблемную постановку вопроса; </a:t>
            </a:r>
          </a:p>
          <a:p>
            <a:pPr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организация исследовательской работы;</a:t>
            </a:r>
          </a:p>
          <a:p>
            <a:pPr>
              <a:spcBef>
                <a:spcPts val="600"/>
              </a:spcBef>
              <a:spcAft>
                <a:spcPts val="600"/>
              </a:spcAft>
              <a:buBlip>
                <a:blip r:embed="rId2"/>
              </a:buBlip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контроль и мониторинг достижения планируемых результатов.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AutoShape 3"/>
          <p:cNvSpPr>
            <a:spLocks noChangeArrowheads="1"/>
          </p:cNvSpPr>
          <p:nvPr/>
        </p:nvSpPr>
        <p:spPr bwMode="auto">
          <a:xfrm>
            <a:off x="4857752" y="1633530"/>
            <a:ext cx="2817812" cy="723900"/>
          </a:xfrm>
          <a:prstGeom prst="flowChartAlternateProcess">
            <a:avLst/>
          </a:prstGeom>
          <a:gradFill rotWithShape="1">
            <a:gsLst>
              <a:gs pos="0">
                <a:srgbClr val="FFFFFF"/>
              </a:gs>
              <a:gs pos="100000">
                <a:srgbClr val="C6D9F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Организация исследовательской работы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8" name="AutoShape 4"/>
          <p:cNvSpPr>
            <a:spLocks noChangeArrowheads="1"/>
          </p:cNvSpPr>
          <p:nvPr/>
        </p:nvSpPr>
        <p:spPr bwMode="auto">
          <a:xfrm>
            <a:off x="357158" y="1676400"/>
            <a:ext cx="2922587" cy="714375"/>
          </a:xfrm>
          <a:prstGeom prst="flowChartAlternateProcess">
            <a:avLst/>
          </a:prstGeom>
          <a:gradFill rotWithShape="1">
            <a:gsLst>
              <a:gs pos="0">
                <a:srgbClr val="FFFFFF"/>
              </a:gs>
              <a:gs pos="100000">
                <a:srgbClr val="C6D9F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Контроль достижения планируемых результатов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29" name="AutoShape 5"/>
          <p:cNvSpPr>
            <a:spLocks noChangeArrowheads="1"/>
          </p:cNvSpPr>
          <p:nvPr/>
        </p:nvSpPr>
        <p:spPr bwMode="auto">
          <a:xfrm>
            <a:off x="719110" y="3781425"/>
            <a:ext cx="2979737" cy="638175"/>
          </a:xfrm>
          <a:prstGeom prst="flowChartAlternateProcess">
            <a:avLst/>
          </a:prstGeom>
          <a:gradFill rotWithShape="1">
            <a:gsLst>
              <a:gs pos="0">
                <a:srgbClr val="FFFFFF"/>
              </a:gs>
              <a:gs pos="100000">
                <a:srgbClr val="C6D9F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Проблемная постановка вопроса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0" name="AutoShape 6"/>
          <p:cNvSpPr>
            <a:spLocks noChangeArrowheads="1"/>
          </p:cNvSpPr>
          <p:nvPr/>
        </p:nvSpPr>
        <p:spPr bwMode="auto">
          <a:xfrm>
            <a:off x="2643174" y="5286388"/>
            <a:ext cx="2979738" cy="752475"/>
          </a:xfrm>
          <a:prstGeom prst="flowChartAlternateProcess">
            <a:avLst/>
          </a:prstGeom>
          <a:gradFill rotWithShape="1">
            <a:gsLst>
              <a:gs pos="0">
                <a:srgbClr val="FFFFFF"/>
              </a:gs>
              <a:gs pos="100000">
                <a:srgbClr val="C6D9F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457200" marR="0" lvl="1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Мониторинг достижения планируемых результатов 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1" name="AutoShape 7"/>
          <p:cNvSpPr>
            <a:spLocks noChangeArrowheads="1"/>
          </p:cNvSpPr>
          <p:nvPr/>
        </p:nvSpPr>
        <p:spPr bwMode="auto">
          <a:xfrm>
            <a:off x="4500562" y="3643314"/>
            <a:ext cx="2979737" cy="676275"/>
          </a:xfrm>
          <a:prstGeom prst="flowChartAlternateProcess">
            <a:avLst/>
          </a:prstGeom>
          <a:gradFill rotWithShape="1">
            <a:gsLst>
              <a:gs pos="0">
                <a:srgbClr val="FFFFFF"/>
              </a:gs>
              <a:gs pos="100000">
                <a:srgbClr val="C6D9F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Comic Sans MS" pitchFamily="66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Проведение рефлексии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8" name="Рисунок 7" descr="Vector Clipart Graphics of a Business - CoolCLIPS Clip Art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285860"/>
            <a:ext cx="928662" cy="8572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9" name="Рисунок 8" descr="Исследования рынка - Стоковое фото 1xpert #4857518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358082" y="857232"/>
            <a:ext cx="881059" cy="928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Question Mark Clip Art Animated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28596" y="3000372"/>
            <a:ext cx="1200150" cy="8382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1" name="Рисунок 10" descr="Выпуск &quot;&amp;quot;Каждый хотел бы долго жить, но никому не хочется стареть. Примите участие в опросе и получите вознаграждение&quot; расс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72330" y="2928934"/>
            <a:ext cx="1000132" cy="7858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Анализ фондового рынка график - цветной векторный клипарт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286380" y="5786454"/>
            <a:ext cx="1038225" cy="800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cxnSp>
        <p:nvCxnSpPr>
          <p:cNvPr id="28" name="Прямая со стрелкой 27"/>
          <p:cNvCxnSpPr/>
          <p:nvPr/>
        </p:nvCxnSpPr>
        <p:spPr>
          <a:xfrm rot="16200000" flipH="1">
            <a:off x="2210572" y="3282150"/>
            <a:ext cx="3964000" cy="44475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Прямая со стрелкой 29"/>
          <p:cNvCxnSpPr/>
          <p:nvPr/>
        </p:nvCxnSpPr>
        <p:spPr>
          <a:xfrm rot="10800000" flipV="1">
            <a:off x="2428860" y="1214422"/>
            <a:ext cx="857256" cy="57150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5000628" y="1214422"/>
            <a:ext cx="785818" cy="500066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Прямая со стрелкой 33"/>
          <p:cNvCxnSpPr/>
          <p:nvPr/>
        </p:nvCxnSpPr>
        <p:spPr>
          <a:xfrm rot="5400000">
            <a:off x="2393141" y="2178835"/>
            <a:ext cx="2500330" cy="571504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 стрелкой 36"/>
          <p:cNvCxnSpPr/>
          <p:nvPr/>
        </p:nvCxnSpPr>
        <p:spPr>
          <a:xfrm rot="16200000" flipH="1">
            <a:off x="3500430" y="2071678"/>
            <a:ext cx="2428892" cy="714380"/>
          </a:xfrm>
          <a:prstGeom prst="straightConnector1">
            <a:avLst/>
          </a:prstGeom>
          <a:ln w="38100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26" name="AutoShape 2"/>
          <p:cNvSpPr>
            <a:spLocks noChangeArrowheads="1"/>
          </p:cNvSpPr>
          <p:nvPr/>
        </p:nvSpPr>
        <p:spPr bwMode="auto">
          <a:xfrm>
            <a:off x="2031972" y="246063"/>
            <a:ext cx="4133850" cy="1076325"/>
          </a:xfrm>
          <a:prstGeom prst="flowChartAlternateProcess">
            <a:avLst/>
          </a:prstGeom>
          <a:gradFill rotWithShape="1">
            <a:gsLst>
              <a:gs pos="0">
                <a:srgbClr val="FFFFFF"/>
              </a:gs>
              <a:gs pos="100000">
                <a:srgbClr val="C6D9F1"/>
              </a:gs>
            </a:gsLst>
            <a:path path="shape">
              <a:fillToRect l="50000" t="50000" r="50000" b="50000"/>
            </a:path>
          </a:gradFill>
          <a:ln w="9525">
            <a:noFill/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omic Sans MS" pitchFamily="66" charset="0"/>
              </a:rPr>
              <a:t>Использование системы электронного опроса для реализации требований ФГОС</a:t>
            </a:r>
            <a:endParaRPr kumimoji="0" lang="ru-RU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500034" y="1643050"/>
          <a:ext cx="7929618" cy="571504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785786" y="214290"/>
            <a:ext cx="7067961" cy="132343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indent="-742950" algn="ctr">
              <a:buAutoNum type="arabicPeriod"/>
            </a:pPr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Организация </a:t>
            </a:r>
          </a:p>
          <a:p>
            <a:pPr marL="742950" indent="-742950" algn="ctr"/>
            <a:r>
              <a:rPr lang="ru-RU" sz="40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исследовательской работы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2844" y="1000108"/>
            <a:ext cx="9105057" cy="415498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spcAft>
                <a:spcPts val="1200"/>
              </a:spcAft>
              <a:buBlip>
                <a:blip r:embed="rId2"/>
              </a:buBlip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Определение доли участников в зависимости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от варианта ответа;</a:t>
            </a:r>
          </a:p>
          <a:p>
            <a:pPr>
              <a:spcAft>
                <a:spcPts val="1200"/>
              </a:spcAft>
              <a:buBlip>
                <a:blip r:embed="rId2"/>
              </a:buBlip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Анализ и критичная оценка получаемой 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информации;</a:t>
            </a:r>
          </a:p>
          <a:p>
            <a:pPr>
              <a:spcAft>
                <a:spcPts val="1200"/>
              </a:spcAft>
              <a:buBlip>
                <a:blip r:embed="rId2"/>
              </a:buBlip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Умение увязать учебное содержание с </a:t>
            </a:r>
            <a:b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</a:b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собственным жизненным опытом;</a:t>
            </a:r>
          </a:p>
          <a:p>
            <a:pPr>
              <a:spcAft>
                <a:spcPts val="1200"/>
              </a:spcAft>
              <a:buBlip>
                <a:blip r:embed="rId2"/>
              </a:buBlip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Изменение формы представления информации;</a:t>
            </a:r>
          </a:p>
          <a:p>
            <a:pPr>
              <a:spcAft>
                <a:spcPts val="1200"/>
              </a:spcAft>
              <a:buBlip>
                <a:blip r:embed="rId2"/>
              </a:buBlip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Поиск информации.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Диаграмма 1"/>
          <p:cNvGraphicFramePr/>
          <p:nvPr/>
        </p:nvGraphicFramePr>
        <p:xfrm>
          <a:off x="500034" y="928646"/>
          <a:ext cx="8143900" cy="592935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Прямоугольник 2"/>
          <p:cNvSpPr/>
          <p:nvPr/>
        </p:nvSpPr>
        <p:spPr>
          <a:xfrm>
            <a:off x="285720" y="214290"/>
            <a:ext cx="8440131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742950" indent="-742950"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2. Проблемная постановка вопроса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00034" y="571480"/>
            <a:ext cx="821537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Требования ФГОС к оценке достижения планируемых результатов: </a:t>
            </a:r>
          </a:p>
          <a:p>
            <a:endParaRPr lang="ru-RU" sz="2800" b="1" dirty="0" smtClean="0">
              <a:solidFill>
                <a:schemeClr val="tx2">
                  <a:lumMod val="75000"/>
                </a:schemeClr>
              </a:solidFill>
              <a:latin typeface="Comic Sans MS" pitchFamily="66" charset="0"/>
            </a:endParaRPr>
          </a:p>
          <a:p>
            <a:pPr lvl="0">
              <a:spcAft>
                <a:spcPts val="1200"/>
              </a:spcAft>
              <a:buBlip>
                <a:blip r:embed="rId2"/>
              </a:buBlip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обеспечение  оценки «динамики индивидуальных достижений обучающихся в процессе освоения основной общеобразовательной программы основного общего образования»;</a:t>
            </a:r>
          </a:p>
          <a:p>
            <a:pPr lvl="0">
              <a:spcAft>
                <a:spcPts val="1200"/>
              </a:spcAft>
              <a:buBlip>
                <a:blip r:embed="rId2"/>
              </a:buBlip>
            </a:pP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оценку предметных, </a:t>
            </a:r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метапредметных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  <a:latin typeface="Comic Sans MS" pitchFamily="66" charset="0"/>
              </a:rPr>
              <a:t> и личностных результатов.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Учитель\Рабочий стол\Фестиваль ИКТ в образовании\темы.bmp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285836"/>
            <a:ext cx="8358246" cy="5572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28596" y="357166"/>
            <a:ext cx="7455887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dirty="0" smtClean="0">
                <a:latin typeface="Comic Sans MS" pitchFamily="66" charset="0"/>
              </a:rPr>
              <a:t>Выполнение заданий по темам</a:t>
            </a:r>
            <a:endParaRPr lang="ru-RU" sz="3600" b="1" dirty="0"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</TotalTime>
  <Words>191</Words>
  <PresentationFormat>Экран (4:3)</PresentationFormat>
  <Paragraphs>41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школа</cp:lastModifiedBy>
  <cp:revision>15</cp:revision>
  <dcterms:modified xsi:type="dcterms:W3CDTF">2015-01-30T05:11:53Z</dcterms:modified>
</cp:coreProperties>
</file>