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6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857365"/>
            <a:ext cx="7672414" cy="17430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Проектирование системы оценивания новых образовательных результатов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«Познавательные учебные действия»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способность принимать и сохранять учебную цель и задачи, самостоятельно преобразовывать практическую задачу в познавательную; </a:t>
            </a:r>
          </a:p>
          <a:p>
            <a:pPr lvl="0"/>
            <a:r>
              <a:rPr lang="ru-RU" dirty="0" smtClean="0"/>
              <a:t>умение планировать собственную деятельность в соответствии с поставленной задачей и условиями её реализации и искать средства её осуществления; </a:t>
            </a:r>
          </a:p>
          <a:p>
            <a:pPr lvl="0"/>
            <a:r>
              <a:rPr lang="ru-RU" dirty="0" smtClean="0"/>
              <a:t>умение контролировать и оценивать свои действия, вносить коррективы в их выполнение на основе оценки и учёта характера ошибок, проявлять инициативу и самостоятельность в обучении;</a:t>
            </a:r>
          </a:p>
          <a:p>
            <a:pPr lvl="0"/>
            <a:r>
              <a:rPr lang="ru-RU" dirty="0" smtClean="0"/>
              <a:t>умение осуществлять информационный поиск, сбор и выделение существенной информации из различных информационных источников;</a:t>
            </a:r>
          </a:p>
          <a:p>
            <a:pPr lvl="0"/>
            <a:r>
              <a:rPr lang="ru-RU" dirty="0" smtClean="0"/>
              <a:t>умение использовать </a:t>
            </a:r>
            <a:r>
              <a:rPr lang="ru-RU" dirty="0" err="1" smtClean="0"/>
              <a:t>знако-символические</a:t>
            </a:r>
            <a:r>
              <a:rPr lang="ru-RU" dirty="0" smtClean="0"/>
              <a:t> средства для создания моделей изучаемых объектов и процессов, схем решения учебно-познавательных и практических задач;</a:t>
            </a:r>
          </a:p>
          <a:p>
            <a:pPr lvl="0"/>
            <a:r>
              <a:rPr lang="ru-RU" dirty="0" smtClean="0"/>
              <a:t>логические операции сравнения, анализа, обобщения, классификации по родовым признакам. Установления аналогий, отнесения к известным понятиям;</a:t>
            </a:r>
          </a:p>
          <a:p>
            <a:pPr lvl="0"/>
            <a:r>
              <a:rPr lang="ru-RU" dirty="0" smtClean="0"/>
              <a:t>умение сотрудничать с учителем и сверстниками при решении учебных проблем. Принимать на себя ответственность за результаты своих действий.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901014" cy="72547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Средства оценивания 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сконструированные диагностические задачи, направленные на оценку уровня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конкретного </a:t>
            </a:r>
            <a:r>
              <a:rPr lang="ru-RU" smtClean="0"/>
              <a:t>вида УУД 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dirty="0" smtClean="0"/>
              <a:t>Оценка предметных результатов </a:t>
            </a:r>
            <a:r>
              <a:rPr lang="ru-RU" dirty="0" smtClean="0"/>
              <a:t>может быть описана как оценка планируемых результатов по отдельным предметам.</a:t>
            </a:r>
          </a:p>
          <a:p>
            <a:r>
              <a:rPr lang="ru-RU" dirty="0" smtClean="0"/>
              <a:t>Описание их представлено в пособии «Планируемые результаты начального общего образования».</a:t>
            </a:r>
          </a:p>
          <a:p>
            <a:r>
              <a:rPr lang="ru-RU" dirty="0" smtClean="0"/>
              <a:t>Структура их описания состоит из трёх уровней.</a:t>
            </a:r>
          </a:p>
          <a:p>
            <a:r>
              <a:rPr lang="ru-RU" dirty="0" smtClean="0"/>
              <a:t>В первом блоке представлены </a:t>
            </a:r>
            <a:r>
              <a:rPr lang="ru-RU" b="1" dirty="0" smtClean="0"/>
              <a:t>цели-ориентиры, </a:t>
            </a:r>
            <a:r>
              <a:rPr lang="ru-RU" dirty="0" smtClean="0"/>
              <a:t>определяющие ожидаемые результаты изучения данного предмета.</a:t>
            </a:r>
          </a:p>
          <a:p>
            <a:r>
              <a:rPr lang="ru-RU" dirty="0" smtClean="0"/>
              <a:t>Во втором блоке («Выпускник научится») отражены цели (представленные как ожидаемые результаты), характеризующие систему учебных действий, необходимых для последующего обучения и соответствующие </a:t>
            </a:r>
            <a:r>
              <a:rPr lang="ru-RU" b="1" dirty="0" smtClean="0"/>
              <a:t>опорной системе знаний</a:t>
            </a:r>
            <a:r>
              <a:rPr lang="ru-RU" dirty="0" smtClean="0"/>
              <a:t>, умений и компетенций.</a:t>
            </a:r>
          </a:p>
          <a:p>
            <a:r>
              <a:rPr lang="ru-RU" dirty="0" smtClean="0"/>
              <a:t>Именно этот блок определяет те индивидуальные достижения, которые  необходимы для дальнейшего успешного образования, и потому служат основой при определении содержания </a:t>
            </a:r>
            <a:r>
              <a:rPr lang="ru-RU" b="1" dirty="0" smtClean="0"/>
              <a:t>итоговой оценки</a:t>
            </a:r>
            <a:r>
              <a:rPr lang="ru-RU" dirty="0" smtClean="0"/>
              <a:t> выпускников.</a:t>
            </a:r>
          </a:p>
          <a:p>
            <a:r>
              <a:rPr lang="ru-RU" dirty="0" smtClean="0"/>
              <a:t>Наконец третий блок планируемых результатов («Выпускник получит возможность научиться») отражает ожидаемые результаты, характеризующие систему учебных действий в отношении знаний, умений, навыков, расширяющих и углубляющих опорную систему или выступающих как пропедевтика для дальнейшего изучения данного предмета. </a:t>
            </a:r>
          </a:p>
          <a:p>
            <a:r>
              <a:rPr lang="ru-RU" dirty="0" smtClean="0"/>
              <a:t>Выделение этого блока призвано отразить задачи школы по опережающему формированию и развитию интересов и способностей учащихся в пределах зоны ближайшего развития.</a:t>
            </a:r>
          </a:p>
          <a:p>
            <a:r>
              <a:rPr lang="ru-RU" u="sng" dirty="0" smtClean="0"/>
              <a:t>Достижение</a:t>
            </a:r>
            <a:r>
              <a:rPr lang="ru-RU" dirty="0" smtClean="0"/>
              <a:t> планируемых </a:t>
            </a:r>
            <a:r>
              <a:rPr lang="ru-RU" u="sng" dirty="0" smtClean="0"/>
              <a:t>результатов,</a:t>
            </a:r>
            <a:r>
              <a:rPr lang="ru-RU" dirty="0" smtClean="0"/>
              <a:t> </a:t>
            </a:r>
            <a:r>
              <a:rPr lang="ru-RU" u="sng" dirty="0" smtClean="0"/>
              <a:t>отнесённых к этому блоку</a:t>
            </a:r>
            <a:r>
              <a:rPr lang="ru-RU" dirty="0" smtClean="0"/>
              <a:t>,</a:t>
            </a:r>
            <a:r>
              <a:rPr lang="ru-RU" u="sng" dirty="0" smtClean="0"/>
              <a:t> не является предметом итоговой оценки выпускников, но может быть предметом </a:t>
            </a:r>
            <a:r>
              <a:rPr lang="ru-RU" u="sng" dirty="0" err="1" smtClean="0"/>
              <a:t>неперсонифицированных</a:t>
            </a:r>
            <a:r>
              <a:rPr lang="ru-RU" u="sng" dirty="0" smtClean="0"/>
              <a:t> исследований, направленных на оценку результатов деятельности</a:t>
            </a:r>
            <a:r>
              <a:rPr lang="ru-RU" dirty="0" smtClean="0"/>
              <a:t> системы образования и образовательных </a:t>
            </a:r>
            <a:r>
              <a:rPr lang="ru-RU" u="sng" dirty="0" smtClean="0"/>
              <a:t>учреждений с позиции оценки качества предоставляемых образовательных услуг, гарантированных стандартом общего образования.</a:t>
            </a:r>
            <a:r>
              <a:rPr lang="ru-RU" dirty="0" smtClean="0"/>
              <a:t>   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ru-RU" b="1" i="1" dirty="0" smtClean="0"/>
              <a:t>Внутренняя</a:t>
            </a:r>
            <a:r>
              <a:rPr lang="ru-RU" dirty="0" smtClean="0"/>
              <a:t> </a:t>
            </a:r>
            <a:r>
              <a:rPr lang="ru-RU" b="1" i="1" dirty="0" smtClean="0"/>
              <a:t>оценка</a:t>
            </a:r>
            <a:r>
              <a:rPr lang="ru-RU" dirty="0" smtClean="0"/>
              <a:t>, выставляемая педагогом, и школой,  выражается в текущих отметках, которые ставятся учителями, в результатах самооценки учащихся, в результатах наблюдений, проводящихся учителями и школьным психологом, в промежуточной и итоговой оценках учащихся и, наконец, в решении педагогического совета школы о переводе выпускника в следующий класс или на следующую ступень обучения.</a:t>
            </a:r>
          </a:p>
          <a:p>
            <a:r>
              <a:rPr lang="ru-RU" dirty="0" smtClean="0"/>
              <a:t>Эффективность внутренней оценки зависит от того, насколько выбранные школой средства способствуют выполнению её двух основных функций.</a:t>
            </a:r>
          </a:p>
          <a:p>
            <a:r>
              <a:rPr lang="ru-RU" dirty="0" smtClean="0"/>
              <a:t>Во-первых, </a:t>
            </a:r>
            <a:r>
              <a:rPr lang="ru-RU" i="1" dirty="0" smtClean="0"/>
              <a:t>обеспечить обратную связь, </a:t>
            </a:r>
            <a:r>
              <a:rPr lang="ru-RU" dirty="0" smtClean="0"/>
              <a:t>информируя:</a:t>
            </a:r>
          </a:p>
          <a:p>
            <a:pPr lvl="0"/>
            <a:r>
              <a:rPr lang="ru-RU" dirty="0" smtClean="0"/>
              <a:t>учеников и их родителей о продвижении в освоении программы (а на определённом этапе и об общем уровне освоения), об их сильных и слабых сторонах;</a:t>
            </a:r>
          </a:p>
          <a:p>
            <a:pPr lvl="0"/>
            <a:r>
              <a:rPr lang="ru-RU" dirty="0" smtClean="0"/>
              <a:t>учителей об эффективности их педагогической деятельности.</a:t>
            </a:r>
          </a:p>
          <a:p>
            <a:r>
              <a:rPr lang="ru-RU" dirty="0" smtClean="0"/>
              <a:t>   Во-вторых, </a:t>
            </a:r>
            <a:r>
              <a:rPr lang="ru-RU" i="1" dirty="0" smtClean="0"/>
              <a:t>обеспечивать положительную мотивацию учения, стимулировать обучение учащихся</a:t>
            </a:r>
            <a:r>
              <a:rPr lang="ru-RU" dirty="0" smtClean="0"/>
              <a:t>: ориентировать на успех, отмечать даже незначительные продвижения, поощрять учащихся, отмечать сильные стороны, позволять продвигаться в собственном темпе и т.д.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b="1" i="1" dirty="0" smtClean="0"/>
              <a:t>Внешняя оценка</a:t>
            </a:r>
            <a:r>
              <a:rPr lang="ru-RU" dirty="0" smtClean="0"/>
              <a:t> проводится, как правило, в форме </a:t>
            </a:r>
            <a:r>
              <a:rPr lang="ru-RU" dirty="0" err="1" smtClean="0"/>
              <a:t>неперсонифицированных</a:t>
            </a:r>
            <a:r>
              <a:rPr lang="ru-RU" dirty="0" smtClean="0"/>
              <a:t> (регламентированных) процедур (мониторинговых исследований, аттестации образовательных учреждений, государственной итоговой аттестации выпускников, аттестации работников образования, аккредитации образовательных учреждений и др.)</a:t>
            </a:r>
          </a:p>
          <a:p>
            <a:r>
              <a:rPr lang="ru-RU" dirty="0" smtClean="0"/>
              <a:t>Эффективность внешней оценки зависит от того в какой мере она выполняет свои основные функции. Во-первых, </a:t>
            </a:r>
            <a:r>
              <a:rPr lang="ru-RU" i="1" dirty="0" smtClean="0"/>
              <a:t>функцию ориентации образовательного процесса</a:t>
            </a:r>
            <a:r>
              <a:rPr lang="ru-RU" dirty="0" smtClean="0"/>
              <a:t> на достижение планируемых результатов посредством уточнения конкретных примерах содержания и критериев внутренней оценки. И во-вторых, </a:t>
            </a:r>
            <a:r>
              <a:rPr lang="ru-RU" i="1" dirty="0" smtClean="0"/>
              <a:t>функцию обратной связи, </a:t>
            </a:r>
            <a:r>
              <a:rPr lang="ru-RU" dirty="0" smtClean="0"/>
              <a:t>в основе которой лежит возможность получения объективных и сопоставимых данных в целях управления качеством образования.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1" dirty="0" smtClean="0"/>
              <a:t>Итоговая оценка выпускника и её использование в системе образования.</a:t>
            </a:r>
            <a:endParaRPr lang="ru-RU" dirty="0" smtClean="0"/>
          </a:p>
          <a:p>
            <a:r>
              <a:rPr lang="ru-RU" dirty="0" smtClean="0"/>
              <a:t>Это выдвигает определённые требования к структуре итоговой оценки. В итоговой оценке выпускника необходимо выделять две составляющие: </a:t>
            </a:r>
            <a:r>
              <a:rPr lang="ru-RU" b="1" i="1" dirty="0" smtClean="0"/>
              <a:t>накопительные оценки,</a:t>
            </a:r>
            <a:r>
              <a:rPr lang="ru-RU" dirty="0" smtClean="0"/>
              <a:t> характеризующие динамику индивидуальных образовательных достижений учащихся, их продвижение в освоении планируемых результатов по всем учебным предметам, и</a:t>
            </a:r>
            <a:r>
              <a:rPr lang="ru-RU" b="1" i="1" dirty="0" smtClean="0"/>
              <a:t> оценки за стандартизированные итоговые работы,</a:t>
            </a:r>
            <a:r>
              <a:rPr lang="ru-RU" dirty="0" smtClean="0"/>
              <a:t> характеризующие уровень усвоения опорной системы знаний 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b="1" dirty="0" smtClean="0"/>
              <a:t>Методика внутренней оценки достижений учащихся</a:t>
            </a:r>
            <a:endParaRPr lang="ru-RU" dirty="0" smtClean="0"/>
          </a:p>
          <a:p>
            <a:r>
              <a:rPr lang="ru-RU" dirty="0" smtClean="0"/>
              <a:t>При проведении внутренней оценки используются следующие методы:</a:t>
            </a:r>
          </a:p>
          <a:p>
            <a:pPr lvl="0"/>
            <a:r>
              <a:rPr lang="ru-RU" b="1" dirty="0" smtClean="0"/>
              <a:t>субъективные или экспертные  </a:t>
            </a:r>
            <a:r>
              <a:rPr lang="ru-RU" dirty="0" smtClean="0"/>
              <a:t>(наблюдения, самооценка и самоанализ и др.), проводимые педагогом, психологом и т.д.</a:t>
            </a:r>
            <a:r>
              <a:rPr lang="ru-RU" b="1" dirty="0" smtClean="0"/>
              <a:t> </a:t>
            </a:r>
            <a:r>
              <a:rPr lang="ru-RU" b="1" dirty="0" err="1" smtClean="0"/>
              <a:t>объективизированные</a:t>
            </a:r>
            <a:r>
              <a:rPr lang="ru-RU" b="1" dirty="0" smtClean="0"/>
              <a:t> методы оценивания </a:t>
            </a:r>
            <a:r>
              <a:rPr lang="ru-RU" dirty="0" smtClean="0"/>
              <a:t>(как правило, основанные на анализе письменных ответов и работ учащихся), в том числе –</a:t>
            </a:r>
            <a:r>
              <a:rPr lang="ru-RU" b="1" dirty="0" smtClean="0"/>
              <a:t> стандартизированные </a:t>
            </a:r>
            <a:r>
              <a:rPr lang="ru-RU" dirty="0" smtClean="0"/>
              <a:t>  процедуры и оценки (основанные на результатах стандартизированных письменных работ, или тестов);</a:t>
            </a:r>
          </a:p>
          <a:p>
            <a:pPr lvl="0"/>
            <a:r>
              <a:rPr lang="ru-RU" dirty="0" smtClean="0"/>
              <a:t>оценивание </a:t>
            </a:r>
            <a:r>
              <a:rPr lang="ru-RU" b="1" dirty="0" smtClean="0"/>
              <a:t>достигаемых </a:t>
            </a:r>
            <a:r>
              <a:rPr lang="ru-RU" dirty="0" smtClean="0"/>
              <a:t>образовательных результатов, оценивание </a:t>
            </a:r>
            <a:r>
              <a:rPr lang="ru-RU" b="1" dirty="0" smtClean="0"/>
              <a:t>процесса их формирования</a:t>
            </a:r>
            <a:r>
              <a:rPr lang="ru-RU" dirty="0" smtClean="0"/>
              <a:t> и оценивание </a:t>
            </a:r>
            <a:r>
              <a:rPr lang="ru-RU" b="1" dirty="0" smtClean="0"/>
              <a:t>осознанности каждым обучающимся </a:t>
            </a:r>
            <a:r>
              <a:rPr lang="ru-RU" dirty="0" smtClean="0"/>
              <a:t>особенностей развития его собственного процесса обучения;</a:t>
            </a:r>
          </a:p>
          <a:p>
            <a:pPr lvl="0"/>
            <a:r>
              <a:rPr lang="ru-RU" b="1" dirty="0" smtClean="0"/>
              <a:t>разнообразные формы оценивания</a:t>
            </a:r>
            <a:r>
              <a:rPr lang="ru-RU" dirty="0" smtClean="0"/>
              <a:t>, выбор которых определяется этапом обучения, общими и специальными целями обучения, текущими учебными задачами; целью получения информации;</a:t>
            </a:r>
          </a:p>
          <a:p>
            <a:pPr lvl="0"/>
            <a:r>
              <a:rPr lang="ru-RU" b="1" dirty="0" smtClean="0"/>
              <a:t>интегральная оценка</a:t>
            </a:r>
            <a:r>
              <a:rPr lang="ru-RU" dirty="0" smtClean="0"/>
              <a:t>, в том числе – </a:t>
            </a:r>
            <a:r>
              <a:rPr lang="ru-RU" dirty="0" err="1" smtClean="0"/>
              <a:t>портфолио</a:t>
            </a:r>
            <a:r>
              <a:rPr lang="ru-RU" dirty="0" smtClean="0"/>
              <a:t>, выставки, презентации, и </a:t>
            </a:r>
            <a:r>
              <a:rPr lang="ru-RU" b="1" dirty="0" smtClean="0"/>
              <a:t>дифференцированная оценка</a:t>
            </a:r>
            <a:r>
              <a:rPr lang="ru-RU" dirty="0" smtClean="0"/>
              <a:t> отдельных аспектов обучения;</a:t>
            </a:r>
          </a:p>
          <a:p>
            <a:r>
              <a:rPr lang="ru-RU" dirty="0" smtClean="0"/>
              <a:t> </a:t>
            </a:r>
          </a:p>
          <a:p>
            <a:r>
              <a:rPr lang="ru-RU" b="1" dirty="0" smtClean="0"/>
              <a:t>самоанализ и самооценка</a:t>
            </a:r>
            <a:r>
              <a:rPr lang="ru-RU" dirty="0" smtClean="0"/>
              <a:t> обучающихся.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i="1" dirty="0" smtClean="0"/>
              <a:t>Источниками информации</a:t>
            </a:r>
            <a:r>
              <a:rPr lang="ru-RU" dirty="0" smtClean="0"/>
              <a:t> для оценивания достигаемых</a:t>
            </a:r>
            <a:r>
              <a:rPr lang="ru-RU" b="1" dirty="0" smtClean="0"/>
              <a:t> </a:t>
            </a:r>
            <a:r>
              <a:rPr lang="ru-RU" dirty="0" smtClean="0"/>
              <a:t>образовательных результатов, процесса их формирования и меры осознанности каждым обучающимся особенностей развития его собственного процесса обучения, а также для оценивания хода обучения служат:</a:t>
            </a:r>
          </a:p>
          <a:p>
            <a:r>
              <a:rPr lang="ru-RU" b="1" i="1" dirty="0" smtClean="0"/>
              <a:t>работы </a:t>
            </a:r>
            <a:r>
              <a:rPr lang="ru-RU" dirty="0" smtClean="0"/>
              <a:t>учащихся, выполняющиеся в ходе обучения (домашние задания, мини-проекты и презентации, формализованные письменные задания – разнообразные тексты, отчеты о наблюдениях и экспериментах, различные словники, памятки, дневники, собранные массивы данных, подборки информационных материалов, поздравительные открытки и т.п., а также разнообразные инициативные творческие работы – иллюстрированные сочинения, плакаты, </a:t>
            </a:r>
            <a:r>
              <a:rPr lang="ru-RU" dirty="0" err="1" smtClean="0"/>
              <a:t>постеры</a:t>
            </a:r>
            <a:r>
              <a:rPr lang="ru-RU" dirty="0" smtClean="0"/>
              <a:t>, поделки и т.п.);</a:t>
            </a:r>
          </a:p>
          <a:p>
            <a:r>
              <a:rPr lang="ru-RU" dirty="0" smtClean="0"/>
              <a:t>индивидуальная и совместная </a:t>
            </a:r>
            <a:r>
              <a:rPr lang="ru-RU" b="1" i="1" dirty="0" smtClean="0"/>
              <a:t>деятельность </a:t>
            </a:r>
            <a:r>
              <a:rPr lang="ru-RU" dirty="0" smtClean="0"/>
              <a:t>учащихся в ходе выполнения работ;</a:t>
            </a:r>
          </a:p>
          <a:p>
            <a:r>
              <a:rPr lang="ru-RU" b="1" i="1" dirty="0" smtClean="0"/>
              <a:t>статистические данные</a:t>
            </a:r>
            <a:r>
              <a:rPr lang="ru-RU" dirty="0" smtClean="0"/>
              <a:t>, основанные на ясно выраженных показателях и или/дескрипторах и получаемые в ходе целенаправленных наблюдений или мини-исследований;</a:t>
            </a:r>
          </a:p>
          <a:p>
            <a:r>
              <a:rPr lang="ru-RU" b="1" i="1" dirty="0" smtClean="0"/>
              <a:t>результаты тестирования </a:t>
            </a:r>
            <a:r>
              <a:rPr lang="ru-RU" dirty="0" smtClean="0"/>
              <a:t>(результаты устных и письменных проверочных работ).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 начальной школе рекомендуется использовать </a:t>
            </a:r>
            <a:r>
              <a:rPr lang="ru-RU" b="1" dirty="0" smtClean="0"/>
              <a:t>три вида оценивания:</a:t>
            </a:r>
            <a:r>
              <a:rPr lang="ru-RU" dirty="0" smtClean="0"/>
              <a:t> </a:t>
            </a:r>
            <a:r>
              <a:rPr lang="ru-RU" b="1" dirty="0" smtClean="0"/>
              <a:t>стартовую диагностику, текущее оценивание,</a:t>
            </a:r>
            <a:r>
              <a:rPr lang="ru-RU" dirty="0" smtClean="0"/>
              <a:t> тесно связанное с процессом обучения, и </a:t>
            </a:r>
            <a:r>
              <a:rPr lang="ru-RU" b="1" dirty="0" smtClean="0"/>
              <a:t>итоговое оценивание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b="1" dirty="0" smtClean="0"/>
              <a:t>Итоговое оценивание</a:t>
            </a:r>
            <a:r>
              <a:rPr lang="ru-RU" dirty="0" smtClean="0"/>
              <a:t> происходит в конце обучения и может проводиться в форме </a:t>
            </a:r>
            <a:r>
              <a:rPr lang="ru-RU" b="1" i="1" dirty="0" smtClean="0"/>
              <a:t>накопленной оценки</a:t>
            </a:r>
            <a:r>
              <a:rPr lang="ru-RU" dirty="0" smtClean="0"/>
              <a:t> (синтеза имеющейся информации), а также в формах </a:t>
            </a:r>
            <a:r>
              <a:rPr lang="ru-RU" b="1" dirty="0" smtClean="0"/>
              <a:t>сбора данных</a:t>
            </a:r>
            <a:r>
              <a:rPr lang="ru-RU" dirty="0" smtClean="0"/>
              <a:t> (в том числе – с помощью итоговых тестов) или </a:t>
            </a:r>
            <a:r>
              <a:rPr lang="ru-RU" b="1" i="1" dirty="0" smtClean="0"/>
              <a:t>демонстрации </a:t>
            </a:r>
            <a:r>
              <a:rPr lang="ru-RU" dirty="0" smtClean="0"/>
              <a:t>примеров применения полученных знаний и освоенных способов деятельности; возможна также любая комбинация этих форм. </a:t>
            </a:r>
          </a:p>
          <a:p>
            <a:r>
              <a:rPr lang="ru-RU" dirty="0" smtClean="0"/>
              <a:t>	В предлагаемой технологии обучения итоговое оценивание строится на принципах:</a:t>
            </a:r>
          </a:p>
          <a:p>
            <a:pPr lvl="0"/>
            <a:r>
              <a:rPr lang="ru-RU" dirty="0" smtClean="0"/>
              <a:t>раздельной оценки достижения базового уровня требований к подготовке, связанного с таким показателем достижения планируемых результатов, как «</a:t>
            </a:r>
            <a:r>
              <a:rPr lang="ru-RU" i="1" dirty="0" smtClean="0"/>
              <a:t>учащиеся могут выполнить самостоятельно и уверенно</a:t>
            </a:r>
            <a:r>
              <a:rPr lang="ru-RU" dirty="0" smtClean="0"/>
              <a:t>» и повышенных уровней подготовки, связанных с таким показателем достижения планируемых результатов, как «</a:t>
            </a:r>
            <a:r>
              <a:rPr lang="ru-RU" i="1" dirty="0" smtClean="0"/>
              <a:t>учащиеся могут выполнить самостоятельно или с помощью взрослых и/или сверстников</a:t>
            </a:r>
            <a:r>
              <a:rPr lang="ru-RU" dirty="0" smtClean="0"/>
              <a:t>»;</a:t>
            </a:r>
          </a:p>
          <a:p>
            <a:pPr lvl="0"/>
            <a:r>
              <a:rPr lang="ru-RU" dirty="0" smtClean="0"/>
              <a:t>оценивания методом «сложения», который предполагает использование системы дополнительного поощрения учащихся за превышение базового уровня требований;</a:t>
            </a:r>
          </a:p>
          <a:p>
            <a:pPr lvl="0"/>
            <a:r>
              <a:rPr lang="ru-RU" dirty="0" smtClean="0"/>
              <a:t>кумулятивной (накопительной) оценки;</a:t>
            </a:r>
          </a:p>
          <a:p>
            <a:pPr lvl="0"/>
            <a:r>
              <a:rPr lang="ru-RU" dirty="0" smtClean="0"/>
              <a:t>открытости и реалистичности норм и критериев;</a:t>
            </a:r>
          </a:p>
          <a:p>
            <a:pPr lvl="0"/>
            <a:r>
              <a:rPr lang="ru-RU" dirty="0" smtClean="0"/>
              <a:t>гибкости норм и критериев;</a:t>
            </a:r>
          </a:p>
          <a:p>
            <a:pPr lvl="0"/>
            <a:r>
              <a:rPr lang="ru-RU" dirty="0" smtClean="0"/>
              <a:t>признания права учащегося на ошибку, реализуемого в итоговом оценивании через систему норм оценивания;</a:t>
            </a:r>
          </a:p>
          <a:p>
            <a:pPr lvl="0"/>
            <a:r>
              <a:rPr lang="ru-RU" dirty="0" smtClean="0"/>
              <a:t>признания права учащегося на </a:t>
            </a:r>
            <a:r>
              <a:rPr lang="ru-RU" i="1" dirty="0" smtClean="0"/>
              <a:t>до-сдачу</a:t>
            </a:r>
            <a:r>
              <a:rPr lang="ru-RU" dirty="0" smtClean="0"/>
              <a:t> имеющихся пробелов в части базовых требований и при желании – на </a:t>
            </a:r>
            <a:r>
              <a:rPr lang="ru-RU" i="1" dirty="0" smtClean="0"/>
              <a:t>пересдачу </a:t>
            </a:r>
            <a:r>
              <a:rPr lang="ru-RU" dirty="0" smtClean="0"/>
              <a:t>итоговой работы с целью подтверждения более высоких уровней учебных достижений.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Система оценки достижения планируемых результатов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Оценивание </a:t>
            </a:r>
            <a:r>
              <a:rPr lang="ru-RU" u="sng" dirty="0" smtClean="0"/>
              <a:t>процесса познания</a:t>
            </a:r>
            <a:r>
              <a:rPr lang="ru-RU" dirty="0" smtClean="0"/>
              <a:t> </a:t>
            </a:r>
          </a:p>
          <a:p>
            <a:r>
              <a:rPr lang="ru-RU" dirty="0" smtClean="0"/>
              <a:t>Оценивание </a:t>
            </a:r>
            <a:r>
              <a:rPr lang="ru-RU" u="sng" dirty="0" smtClean="0"/>
              <a:t>результатов</a:t>
            </a:r>
            <a:r>
              <a:rPr lang="ru-RU" dirty="0" smtClean="0"/>
              <a:t> </a:t>
            </a:r>
          </a:p>
          <a:p>
            <a:r>
              <a:rPr lang="ru-RU" dirty="0" smtClean="0"/>
              <a:t>Оценивание</a:t>
            </a:r>
            <a:r>
              <a:rPr lang="ru-RU" u="sng" dirty="0" smtClean="0"/>
              <a:t> условий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С целью проведения </a:t>
            </a:r>
            <a:r>
              <a:rPr lang="ru-RU" b="1" dirty="0" smtClean="0"/>
              <a:t>текущего оценивания</a:t>
            </a:r>
            <a:r>
              <a:rPr lang="ru-RU" dirty="0" smtClean="0"/>
              <a:t> учителям начальной школы рекомендуется использовать следующие </a:t>
            </a:r>
            <a:r>
              <a:rPr lang="ru-RU" b="1" i="1" dirty="0" smtClean="0"/>
              <a:t>методы оценивания</a:t>
            </a:r>
            <a:r>
              <a:rPr lang="ru-RU" b="1" dirty="0" smtClean="0"/>
              <a:t>.</a:t>
            </a:r>
            <a:endParaRPr lang="ru-RU" dirty="0" smtClean="0"/>
          </a:p>
          <a:p>
            <a:r>
              <a:rPr lang="ru-RU" b="1" dirty="0" smtClean="0"/>
              <a:t> </a:t>
            </a:r>
            <a:endParaRPr lang="ru-RU" dirty="0" smtClean="0"/>
          </a:p>
          <a:p>
            <a:r>
              <a:rPr lang="ru-RU" dirty="0" smtClean="0"/>
              <a:t>	</a:t>
            </a:r>
            <a:r>
              <a:rPr lang="ru-RU" b="1" cap="small" dirty="0" smtClean="0"/>
              <a:t>Наблюдения</a:t>
            </a:r>
            <a:r>
              <a:rPr lang="ru-RU" dirty="0" smtClean="0"/>
              <a:t> – метод сбора первичной информации путем непосредственной регистрации учителем наличия заранее выделенных им показателей какого-либо аспекта деятельности всего класса или одного ученика. Для фиксации результатов наблюдения обычно используются специальные формы (</a:t>
            </a:r>
            <a:r>
              <a:rPr lang="ru-RU" i="1" dirty="0" smtClean="0"/>
              <a:t>листы наблюдений</a:t>
            </a:r>
            <a:r>
              <a:rPr lang="ru-RU" dirty="0" smtClean="0"/>
              <a:t>), в которых в процессе наблюдения необходимо поставить условный знак (например, «</a:t>
            </a:r>
            <a:r>
              <a:rPr lang="en-US" b="1" i="1" dirty="0" smtClean="0"/>
              <a:t>V</a:t>
            </a:r>
            <a:r>
              <a:rPr lang="ru-RU" dirty="0" smtClean="0"/>
              <a:t>»). В зависимости от педагогической задачи листы наблюдений могут быть </a:t>
            </a:r>
            <a:r>
              <a:rPr lang="ru-RU" i="1" dirty="0" smtClean="0"/>
              <a:t>именными</a:t>
            </a:r>
            <a:r>
              <a:rPr lang="ru-RU" dirty="0" smtClean="0"/>
              <a:t> (при наблюдении за деятельностью определенного ученика) или </a:t>
            </a:r>
            <a:r>
              <a:rPr lang="ru-RU" i="1" dirty="0" smtClean="0"/>
              <a:t>аспектными</a:t>
            </a:r>
            <a:r>
              <a:rPr lang="ru-RU" dirty="0" smtClean="0"/>
              <a:t> (при оценке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данного аспекта деятельности у всего класса).</a:t>
            </a:r>
          </a:p>
          <a:p>
            <a:r>
              <a:rPr lang="ru-RU" dirty="0" smtClean="0"/>
              <a:t>	Можно пользоваться и иными инструментами (линейками достижений, памятками и др.), описанными ниже.</a:t>
            </a:r>
          </a:p>
          <a:p>
            <a:r>
              <a:rPr lang="ru-RU" dirty="0" smtClean="0"/>
              <a:t>	Наблюдения проводятся достаточно часто и регулярно. В ходе наблюдений его фокус может перемещаться с наблюдения за всем классом на наблюдение за каким-либо одним ребенком или за каким-либо определенным видом деятельности. Наблюдение может вестись учителей как с позиций внешнего наблюдателя, так и с позиций непосредственного участника деятельности.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ru-RU" dirty="0" smtClean="0"/>
              <a:t>Так, например, для оценивания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и индивидуального прогресса в развитии многих </a:t>
            </a:r>
            <a:r>
              <a:rPr lang="ru-RU" b="1" dirty="0" smtClean="0"/>
              <a:t>навыков учения</a:t>
            </a:r>
            <a:r>
              <a:rPr lang="ru-RU" dirty="0" smtClean="0"/>
              <a:t>, можно использовать метод наблюдений для изучения и фиксации следующих аспектов.</a:t>
            </a:r>
          </a:p>
          <a:p>
            <a:pPr lvl="0"/>
            <a:r>
              <a:rPr lang="ru-RU" i="1" dirty="0" smtClean="0"/>
              <a:t>Приобретение знаний</a:t>
            </a:r>
            <a:r>
              <a:rPr lang="ru-RU" dirty="0" smtClean="0"/>
              <a:t> (фиксируется увеличение запаса фактов, идей, слов; умение узнавать знакомое).</a:t>
            </a:r>
          </a:p>
          <a:p>
            <a:pPr lvl="0"/>
            <a:r>
              <a:rPr lang="ru-RU" i="1" dirty="0" smtClean="0"/>
              <a:t>Понимание</a:t>
            </a:r>
            <a:r>
              <a:rPr lang="ru-RU" dirty="0" smtClean="0"/>
              <a:t> (фиксируется умение ухватывать смысл, обсуждать и интерпретировать изученное).</a:t>
            </a:r>
          </a:p>
          <a:p>
            <a:pPr lvl="0"/>
            <a:r>
              <a:rPr lang="ru-RU" i="1" dirty="0" smtClean="0"/>
              <a:t>Применение</a:t>
            </a:r>
            <a:r>
              <a:rPr lang="ru-RU" dirty="0" smtClean="0"/>
              <a:t> (фиксируется способность использовать изученное на практике или в иных целях).</a:t>
            </a:r>
          </a:p>
          <a:p>
            <a:pPr lvl="0"/>
            <a:r>
              <a:rPr lang="ru-RU" i="1" dirty="0" smtClean="0"/>
              <a:t>Анализ</a:t>
            </a:r>
            <a:r>
              <a:rPr lang="ru-RU" dirty="0" smtClean="0"/>
              <a:t> (фиксируется умение вычленять знания или идеи, выделять отдельные компоненты, видеть связи, искать уникальные черты).</a:t>
            </a:r>
          </a:p>
          <a:p>
            <a:pPr lvl="0"/>
            <a:r>
              <a:rPr lang="ru-RU" i="1" dirty="0" smtClean="0"/>
              <a:t>Синтез</a:t>
            </a:r>
            <a:r>
              <a:rPr lang="ru-RU" dirty="0" smtClean="0"/>
              <a:t> (фиксируется умение комбинировать, воссоздавать, развивать, создавать новое).</a:t>
            </a:r>
          </a:p>
          <a:p>
            <a:pPr lvl="0"/>
            <a:r>
              <a:rPr lang="ru-RU" i="1" dirty="0" smtClean="0"/>
              <a:t>Оценка</a:t>
            </a:r>
            <a:r>
              <a:rPr lang="ru-RU" dirty="0" smtClean="0"/>
              <a:t> (фиксируется умение выдвигать суждения или заключения на основе выбранных критериев, стандартов, условий).</a:t>
            </a:r>
          </a:p>
          <a:p>
            <a:pPr lvl="0"/>
            <a:r>
              <a:rPr lang="ru-RU" i="1" dirty="0" smtClean="0"/>
              <a:t>Диалектичность мышления</a:t>
            </a:r>
            <a:r>
              <a:rPr lang="ru-RU" dirty="0" smtClean="0"/>
              <a:t> (фиксируется умение рассматривать объект/явление/суждение и т.п. с разных точек зрения, понимать обе позиции, приводить аргументы, принимая возможность существование иной точки зрения).</a:t>
            </a:r>
          </a:p>
          <a:p>
            <a:pPr lvl="0"/>
            <a:r>
              <a:rPr lang="ru-RU" i="1" dirty="0" err="1" smtClean="0"/>
              <a:t>Метазнание</a:t>
            </a:r>
            <a:r>
              <a:rPr lang="ru-RU" dirty="0" smtClean="0"/>
              <a:t> (фиксируется умение анализировать свой и чужой мыслительный процесс, задумываться о процессе познания).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Результаты наблюдений (листы, линейки достижений, краткие записи на основе наблюдений и иные формы) систематизируются и хранятся учителем в удобной для него системе. Целесообразно в этих целях использовать различные имеющиеся ИКТ-средства и программное обеспечение</a:t>
            </a:r>
            <a:endParaRPr lang="ru-RU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/>
              <a:t>Еще одним рекомендуемым методом оценивания, близким к наблюдению, является </a:t>
            </a:r>
            <a:r>
              <a:rPr lang="ru-RU" b="1" cap="small" dirty="0" smtClean="0"/>
              <a:t>оценивание процесса выполнения</a:t>
            </a:r>
            <a:r>
              <a:rPr lang="ru-RU" dirty="0" smtClean="0"/>
              <a:t>, которое представляет собой целенаправленное оценивание на основе критериев, отражающих особенности </a:t>
            </a:r>
            <a:r>
              <a:rPr lang="ru-RU" dirty="0" err="1" smtClean="0"/>
              <a:t>целеполагания</a:t>
            </a:r>
            <a:r>
              <a:rPr lang="ru-RU" dirty="0" smtClean="0"/>
              <a:t> и реальных условий выполнения деятельности. Оценивание процесса выполнения – достаточно трудоемкий метод, который ведется с помощью аудио и видеозаписей, письменной фиксации фактов. Этот метод целесообразно использовать при оценивании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важнейших навыков совместной работы, исследовательских навыков и т.п.</a:t>
            </a:r>
          </a:p>
          <a:p>
            <a:r>
              <a:rPr lang="ru-RU" dirty="0" smtClean="0"/>
              <a:t>          В отличие от наблюдения, являющегося субъективным методом, основанном на экспертной оценке, этот метод более </a:t>
            </a:r>
            <a:r>
              <a:rPr lang="ru-RU" dirty="0" err="1" smtClean="0"/>
              <a:t>объективизирован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  Метод оценивания, основанный на </a:t>
            </a:r>
            <a:r>
              <a:rPr lang="ru-RU" cap="small" dirty="0" smtClean="0"/>
              <a:t>в</a:t>
            </a:r>
            <a:r>
              <a:rPr lang="ru-RU" b="1" cap="small" dirty="0" smtClean="0"/>
              <a:t>ыборе ответа</a:t>
            </a:r>
            <a:r>
              <a:rPr lang="ru-RU" b="1" i="1" dirty="0" smtClean="0"/>
              <a:t> </a:t>
            </a:r>
            <a:r>
              <a:rPr lang="ru-RU" dirty="0" smtClean="0"/>
              <a:t>или</a:t>
            </a:r>
            <a:r>
              <a:rPr lang="ru-RU" b="1" dirty="0" smtClean="0"/>
              <a:t> </a:t>
            </a:r>
            <a:r>
              <a:rPr lang="ru-RU" b="1" cap="small" dirty="0" smtClean="0"/>
              <a:t>кратком свободном ответе</a:t>
            </a:r>
            <a:r>
              <a:rPr lang="ru-RU" b="1" dirty="0" smtClean="0"/>
              <a:t>,</a:t>
            </a:r>
            <a:r>
              <a:rPr lang="ru-RU" dirty="0" smtClean="0"/>
              <a:t> представляет собой</a:t>
            </a:r>
            <a:r>
              <a:rPr lang="ru-RU" i="1" dirty="0" smtClean="0"/>
              <a:t> </a:t>
            </a:r>
            <a:r>
              <a:rPr lang="ru-RU" dirty="0" smtClean="0"/>
              <a:t>ситуативную, однонаправленную оценочную деятельность. Обычно он проводится в форме теста или устного опроса типа викторины. Используется для дифференцированной оценки достигаемых образовательных результатов.</a:t>
            </a:r>
          </a:p>
          <a:p>
            <a:r>
              <a:rPr lang="ru-RU" dirty="0" smtClean="0"/>
              <a:t>Еще одним рекомендуемым методом оценивания, близким к наблюдению, является </a:t>
            </a:r>
            <a:r>
              <a:rPr lang="ru-RU" b="1" cap="small" dirty="0" smtClean="0"/>
              <a:t>оценивание процесса выполнения</a:t>
            </a:r>
            <a:r>
              <a:rPr lang="ru-RU" dirty="0" smtClean="0"/>
              <a:t>, которое представляет собой целенаправленное оценивание на основе критериев, отражающих особенности </a:t>
            </a:r>
            <a:r>
              <a:rPr lang="ru-RU" dirty="0" err="1" smtClean="0"/>
              <a:t>целеполагания</a:t>
            </a:r>
            <a:r>
              <a:rPr lang="ru-RU" dirty="0" smtClean="0"/>
              <a:t> и реальных условий выполнения деятельности. Оценивание процесса выполнения – достаточно трудоемкий метод, который ведется с помощью аудио и видеозаписей, письменной фиксации фактов. Этот метод целесообразно использовать при оценивании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важнейших навыков совместной работы, исследовательских навыков и т.п.</a:t>
            </a:r>
          </a:p>
          <a:p>
            <a:r>
              <a:rPr lang="ru-RU" dirty="0" smtClean="0"/>
              <a:t>          В отличие от наблюдения, являющегося субъективным методом, основанном на экспертной оценке, этот метод более </a:t>
            </a:r>
            <a:r>
              <a:rPr lang="ru-RU" dirty="0" err="1" smtClean="0"/>
              <a:t>объективизирован</a:t>
            </a:r>
            <a:r>
              <a:rPr lang="ru-RU" dirty="0" smtClean="0"/>
              <a:t>.</a:t>
            </a:r>
          </a:p>
          <a:p>
            <a:r>
              <a:rPr lang="ru-RU" dirty="0" smtClean="0"/>
              <a:t>         Метод оценивания, основанный на </a:t>
            </a:r>
            <a:r>
              <a:rPr lang="ru-RU" cap="small" dirty="0" smtClean="0"/>
              <a:t>в</a:t>
            </a:r>
            <a:r>
              <a:rPr lang="ru-RU" b="1" cap="small" dirty="0" smtClean="0"/>
              <a:t>ыборе ответа</a:t>
            </a:r>
            <a:r>
              <a:rPr lang="ru-RU" b="1" i="1" dirty="0" smtClean="0"/>
              <a:t> </a:t>
            </a:r>
            <a:r>
              <a:rPr lang="ru-RU" dirty="0" smtClean="0"/>
              <a:t>или</a:t>
            </a:r>
            <a:r>
              <a:rPr lang="ru-RU" b="1" dirty="0" smtClean="0"/>
              <a:t> </a:t>
            </a:r>
            <a:r>
              <a:rPr lang="ru-RU" b="1" cap="small" dirty="0" smtClean="0"/>
              <a:t>кратком свободном ответе</a:t>
            </a:r>
            <a:r>
              <a:rPr lang="ru-RU" b="1" dirty="0" smtClean="0"/>
              <a:t>,</a:t>
            </a:r>
            <a:r>
              <a:rPr lang="ru-RU" dirty="0" smtClean="0"/>
              <a:t> представляет собой</a:t>
            </a:r>
            <a:r>
              <a:rPr lang="ru-RU" i="1" dirty="0" smtClean="0"/>
              <a:t> </a:t>
            </a:r>
            <a:r>
              <a:rPr lang="ru-RU" dirty="0" smtClean="0"/>
              <a:t>ситуативную, однонаправленную оценочную деятельность. Обычно он проводится в форме теста или устного опроса типа викторины. Используется для дифференцированной оценки достигаемых образовательных результатов.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dirty="0" smtClean="0"/>
              <a:t>Довольно распространен и достаточно надежен метод оценивания, который можно условно назвать как </a:t>
            </a:r>
            <a:r>
              <a:rPr lang="ru-RU" b="1" cap="small" dirty="0" smtClean="0"/>
              <a:t>Открытый ответ. </a:t>
            </a:r>
            <a:r>
              <a:rPr lang="ru-RU" dirty="0" smtClean="0"/>
              <a:t>Он представляет собой, как правило, письменный ответ, который дается в форме небольшого текста, рисунка, диаграммы или решения. Обычно этот метод также используется для дифференцированной оценки отдельных аспектов достигаемых образовательных результатов, однако иногда может быть использован и для интегральной оценки.</a:t>
            </a:r>
          </a:p>
          <a:p>
            <a:r>
              <a:rPr lang="ru-RU" b="1" i="1" dirty="0" smtClean="0"/>
              <a:t> </a:t>
            </a:r>
            <a:endParaRPr lang="ru-RU" dirty="0" smtClean="0"/>
          </a:p>
          <a:p>
            <a:r>
              <a:rPr lang="ru-RU" dirty="0" smtClean="0"/>
              <a:t>	Наиболее адекватным методом интегральной оценки является </a:t>
            </a:r>
            <a:r>
              <a:rPr lang="ru-RU" b="1" cap="small" dirty="0" err="1" smtClean="0"/>
              <a:t>Портфолио</a:t>
            </a:r>
            <a:r>
              <a:rPr lang="ru-RU" i="1" dirty="0" smtClean="0"/>
              <a:t> </a:t>
            </a:r>
            <a:r>
              <a:rPr lang="ru-RU" dirty="0" smtClean="0"/>
              <a:t>– такая подборка детских работ, которая демонстрирует нарастающие успешность, объем и глубину знаний, достижение более высоких уровней рассуждений, творчества, рефлексии. Используются для оценивания индивидуального прогресса в обучении.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	Для оценивания осознанности каждым обучающимся особенностей развития его собственного процесса обучения наиболее целесообразно использовать метод, основанный на </a:t>
            </a:r>
            <a:r>
              <a:rPr lang="ru-RU" b="1" cap="small" dirty="0" smtClean="0"/>
              <a:t>Вопросах для самоанализа</a:t>
            </a:r>
            <a:r>
              <a:rPr lang="ru-RU" dirty="0" smtClean="0"/>
              <a:t>. Этот метод рекомендуется использовать в ситуациях, требующих от учащихся строгого самоконтроля и </a:t>
            </a:r>
            <a:r>
              <a:rPr lang="ru-RU" dirty="0" err="1" smtClean="0"/>
              <a:t>саморегуляции</a:t>
            </a:r>
            <a:r>
              <a:rPr lang="ru-RU" dirty="0" smtClean="0"/>
              <a:t> </a:t>
            </a:r>
          </a:p>
          <a:p>
            <a:r>
              <a:rPr lang="ru-RU" dirty="0" smtClean="0"/>
              <a:t>своей учебной деятельности на разных этапах формирования ключевых предметных умений (типа техники и навыки письма и чтения, вычислительных навыков, основных экспериментальных умений и т.п.) и ключевых понятий курсов, а также</a:t>
            </a:r>
          </a:p>
          <a:p>
            <a:r>
              <a:rPr lang="ru-RU" dirty="0" smtClean="0"/>
              <a:t>своего поведения, строящегося на сознательном и целенаправленном применении изученного в реальных жизненных ситуациях (например, в отношении формирования навыков здорового образа жизни, навыков безопасного – для себя, окружающих людей, окружающей природы – поведения, навыков социализации и т.п.).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Для использования перечисленных выше методов оценивания рекомендуются следующие </a:t>
            </a:r>
            <a:r>
              <a:rPr lang="ru-RU" b="1" dirty="0" smtClean="0"/>
              <a:t>инструменты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</a:t>
            </a:r>
          </a:p>
          <a:p>
            <a:pPr lvl="0"/>
            <a:r>
              <a:rPr lang="ru-RU" dirty="0" err="1" smtClean="0"/>
              <a:t>Критериальные</a:t>
            </a:r>
            <a:r>
              <a:rPr lang="ru-RU" dirty="0" smtClean="0"/>
              <a:t> описания, или наборы критериев. Они указывают на определенные черты или ключевые знаки, которые следует отметить в работе, а также устанавливают правила количественной оценки работы по заранее установленной шкале. Такие описания могут предлагаться как учителем, так и детьми. Используются при подсчете или ранжировании детских работ (тестов, </a:t>
            </a:r>
            <a:r>
              <a:rPr lang="ru-RU" dirty="0" err="1" smtClean="0"/>
              <a:t>портфолио</a:t>
            </a:r>
            <a:r>
              <a:rPr lang="ru-RU" dirty="0" smtClean="0"/>
              <a:t>, процесса выполнения работы). Ниже приводится пример такого описания, разработанного для оценки созданного ребенком художественного текста (рассказа).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b="1" i="1" dirty="0" smtClean="0"/>
              <a:t>2. </a:t>
            </a:r>
            <a:r>
              <a:rPr lang="ru-RU" b="1" i="1" cap="small" dirty="0" smtClean="0"/>
              <a:t>Эталоны</a:t>
            </a:r>
            <a:r>
              <a:rPr lang="ru-RU" i="1" dirty="0" smtClean="0"/>
              <a:t>.</a:t>
            </a:r>
            <a:r>
              <a:rPr lang="ru-RU" dirty="0" smtClean="0"/>
              <a:t> Они представляют собой образцы детских работ, с которыми сравниваются оцениваемые работы. Обычно используются в связи с </a:t>
            </a:r>
            <a:r>
              <a:rPr lang="ru-RU" dirty="0" err="1" smtClean="0"/>
              <a:t>критериальными</a:t>
            </a:r>
            <a:r>
              <a:rPr lang="ru-RU" dirty="0" smtClean="0"/>
              <a:t> описаниями или текущими задачами оценивания.</a:t>
            </a:r>
          </a:p>
          <a:p>
            <a:r>
              <a:rPr lang="ru-RU" dirty="0" smtClean="0"/>
              <a:t> </a:t>
            </a:r>
          </a:p>
          <a:p>
            <a:r>
              <a:rPr lang="ru-RU" b="1" i="1" dirty="0" smtClean="0"/>
              <a:t>	</a:t>
            </a:r>
            <a:r>
              <a:rPr lang="ru-RU" dirty="0" smtClean="0"/>
              <a:t>3.</a:t>
            </a:r>
            <a:r>
              <a:rPr lang="ru-RU" b="1" i="1" dirty="0" smtClean="0"/>
              <a:t> </a:t>
            </a:r>
            <a:r>
              <a:rPr lang="ru-RU" b="1" i="1" cap="small" dirty="0" smtClean="0"/>
              <a:t>Памятки, </a:t>
            </a:r>
            <a:r>
              <a:rPr lang="ru-RU" dirty="0" smtClean="0"/>
              <a:t>или листы, содержащие перечни информации, данных, элементов, характерных признаков или свойств, которые должны быть отражены в работе или в процессе ее выполнения. Примером такой памятки может служить приводимая ниже маркированная схема последовательности выполнения письменной работы.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Памятка</a:t>
            </a:r>
          </a:p>
          <a:p>
            <a:r>
              <a:rPr lang="ru-RU" sz="5600" cap="small" dirty="0" smtClean="0">
                <a:latin typeface="Times New Roman" pitchFamily="18" charset="0"/>
                <a:cs typeface="Times New Roman" pitchFamily="18" charset="0"/>
              </a:rPr>
              <a:t>по подготовке и выполнению письменной работы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1. Начало работы:  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обсудить замысел в малой группе 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поделиться идеями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2. Подготовительный этап  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набросать и проговорить план работы в малой группе 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выбрать тип текста, основную идею и тему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изобразить схематически развитие сюжета (начало – середина – окончание)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подобрать материалы, информацию, идеи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создать банк слов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3. Основной этап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написать черновик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прочитать черновик в малой группе, отметить места, требующие правки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внести исправления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Подготовка окончательной версии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еще раз прочитать в малой группе, попросить прочитать товарищей или учителя, перечитать самому и внести окончательную правку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оформить работу: красиво разместить на страницах и проиллюстрировать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ru-RU" b="1" i="1" cap="small" dirty="0" smtClean="0"/>
              <a:t>Линейки достижений</a:t>
            </a:r>
            <a:r>
              <a:rPr lang="ru-RU" i="1" dirty="0" smtClean="0"/>
              <a:t> </a:t>
            </a:r>
            <a:r>
              <a:rPr lang="ru-RU" dirty="0" smtClean="0"/>
              <a:t>– наглядные свидетельства достижения какого-либо этапа обучения. Используются, чтобы продемонстрировать индивидуальный прогресс или определить этап, на котором находится ребенок в данный момент времени. Примеры некоторых возможных линеек</a:t>
            </a:r>
            <a:r>
              <a:rPr lang="ru-RU" b="1" i="1" dirty="0" smtClean="0"/>
              <a:t> </a:t>
            </a:r>
            <a:r>
              <a:rPr lang="ru-RU" dirty="0" smtClean="0"/>
              <a:t>достижений приводились выше.</a:t>
            </a:r>
          </a:p>
          <a:p>
            <a:r>
              <a:rPr lang="ru-RU" dirty="0" smtClean="0"/>
              <a:t> </a:t>
            </a:r>
          </a:p>
          <a:p>
            <a:r>
              <a:rPr lang="ru-RU" b="1" i="1" dirty="0" smtClean="0"/>
              <a:t>          </a:t>
            </a:r>
            <a:r>
              <a:rPr lang="ru-RU" dirty="0" smtClean="0"/>
              <a:t>Все названные инструменты допускают возможность использования как </a:t>
            </a:r>
            <a:r>
              <a:rPr lang="ru-RU" dirty="0" err="1" smtClean="0"/>
              <a:t>холистических</a:t>
            </a:r>
            <a:r>
              <a:rPr lang="ru-RU" dirty="0" smtClean="0"/>
              <a:t>, так и аналитических шкал.</a:t>
            </a:r>
          </a:p>
          <a:p>
            <a:r>
              <a:rPr lang="ru-RU" dirty="0" smtClean="0"/>
              <a:t>	</a:t>
            </a:r>
            <a:r>
              <a:rPr lang="ru-RU" b="1" i="1" dirty="0" err="1" smtClean="0"/>
              <a:t>Холистическая</a:t>
            </a:r>
            <a:r>
              <a:rPr lang="ru-RU" b="1" i="1" dirty="0" smtClean="0"/>
              <a:t> шкала</a:t>
            </a:r>
            <a:r>
              <a:rPr lang="ru-RU" dirty="0" smtClean="0"/>
              <a:t> представляет собой единственную шкалу, в которой отражается, как правило, от четырех до шести позиций. Так, в приводимом выше примере </a:t>
            </a:r>
            <a:r>
              <a:rPr lang="ru-RU" b="1" i="1" dirty="0" err="1" smtClean="0"/>
              <a:t>критериального</a:t>
            </a:r>
            <a:r>
              <a:rPr lang="ru-RU" b="1" i="1" dirty="0" smtClean="0"/>
              <a:t> описания</a:t>
            </a:r>
            <a:r>
              <a:rPr lang="ru-RU" dirty="0" smtClean="0"/>
              <a:t>, построенного на основе </a:t>
            </a:r>
            <a:r>
              <a:rPr lang="ru-RU" dirty="0" err="1" smtClean="0"/>
              <a:t>холистической</a:t>
            </a:r>
            <a:r>
              <a:rPr lang="ru-RU" dirty="0" smtClean="0"/>
              <a:t> шкалы, используются, как нетрудно заметить следующие основные шесть позиций:</a:t>
            </a:r>
          </a:p>
          <a:p>
            <a:pPr lvl="0"/>
            <a:r>
              <a:rPr lang="ru-RU" dirty="0" smtClean="0"/>
              <a:t>Соответствие содержания работы заглавию и теме.</a:t>
            </a:r>
          </a:p>
          <a:p>
            <a:pPr lvl="0"/>
            <a:r>
              <a:rPr lang="ru-RU" dirty="0" smtClean="0"/>
              <a:t>Последовательность и занимательность текста.</a:t>
            </a:r>
          </a:p>
          <a:p>
            <a:pPr lvl="0"/>
            <a:r>
              <a:rPr lang="ru-RU" dirty="0" smtClean="0"/>
              <a:t>Структурированность.</a:t>
            </a:r>
          </a:p>
          <a:p>
            <a:pPr lvl="0"/>
            <a:r>
              <a:rPr lang="ru-RU" dirty="0" smtClean="0"/>
              <a:t>Образность описания.</a:t>
            </a:r>
          </a:p>
          <a:p>
            <a:pPr lvl="0"/>
            <a:r>
              <a:rPr lang="ru-RU" dirty="0" smtClean="0"/>
              <a:t>Разнообразие лексики и грамматических структур.</a:t>
            </a:r>
          </a:p>
          <a:p>
            <a:pPr lvl="0"/>
            <a:r>
              <a:rPr lang="ru-RU" dirty="0" err="1" smtClean="0"/>
              <a:t>Сформированность</a:t>
            </a:r>
            <a:r>
              <a:rPr lang="ru-RU" dirty="0" smtClean="0"/>
              <a:t> технических навыков письма – орфографии, пунктуации, почерка.</a:t>
            </a:r>
          </a:p>
          <a:p>
            <a:r>
              <a:rPr lang="ru-RU" dirty="0" smtClean="0"/>
              <a:t>Кроме того, дополнительно фиксируется такая позиция, как </a:t>
            </a:r>
            <a:r>
              <a:rPr lang="ru-RU" u="sng" dirty="0" smtClean="0"/>
              <a:t>слог и стиль</a:t>
            </a:r>
            <a:r>
              <a:rPr lang="ru-RU" dirty="0" smtClean="0"/>
              <a:t>.</a:t>
            </a:r>
          </a:p>
          <a:p>
            <a:r>
              <a:rPr lang="ru-RU" dirty="0" smtClean="0"/>
              <a:t>	</a:t>
            </a:r>
            <a:r>
              <a:rPr lang="ru-RU" dirty="0" err="1" smtClean="0"/>
              <a:t>Холистические</a:t>
            </a:r>
            <a:r>
              <a:rPr lang="ru-RU" dirty="0" smtClean="0"/>
              <a:t> шкалы основаны на общем впечатлении от работы, рассматриваемой с определенной точки зрения в соответствии с выделенным критерием.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	</a:t>
            </a:r>
            <a:r>
              <a:rPr lang="ru-RU" b="1" i="1" dirty="0" smtClean="0"/>
              <a:t>Аналитические шкалы</a:t>
            </a:r>
            <a:r>
              <a:rPr lang="ru-RU" dirty="0" smtClean="0"/>
              <a:t> – это</a:t>
            </a:r>
            <a:r>
              <a:rPr lang="ru-RU" i="1" dirty="0" smtClean="0"/>
              <a:t> </a:t>
            </a:r>
            <a:r>
              <a:rPr lang="ru-RU" dirty="0" smtClean="0"/>
              <a:t>набор нескольких отдельных шкал, используемых для оценки отдельных аспектов работы. Аналитические шкалы более информативны, используются, как правило, в диагностических целях.</a:t>
            </a:r>
          </a:p>
          <a:p>
            <a:r>
              <a:rPr lang="ru-RU" smtClean="0"/>
              <a:t> 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Основные требования к системе оценивания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i="1" u="sng" dirty="0" smtClean="0"/>
              <a:t>цели и задачи</a:t>
            </a: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 -устанавливать, что знают и понимают учащиеся о мире, в котором живут;</a:t>
            </a:r>
          </a:p>
          <a:p>
            <a:pPr>
              <a:buNone/>
            </a:pPr>
            <a:r>
              <a:rPr lang="ru-RU" dirty="0" smtClean="0"/>
              <a:t>-давать общую и дифференцированную информацию о процессе преподавания и процессе учения;</a:t>
            </a:r>
          </a:p>
          <a:p>
            <a:pPr>
              <a:buNone/>
            </a:pPr>
            <a:r>
              <a:rPr lang="ru-RU" dirty="0" smtClean="0"/>
              <a:t>-отслеживать индивидуальный прогресс учащихся в достижении Требований стандарта и в частности, в достижении планируемых результатах освоения программ основного общего образования;</a:t>
            </a:r>
          </a:p>
          <a:p>
            <a:pPr>
              <a:buNone/>
            </a:pPr>
            <a:r>
              <a:rPr lang="ru-RU" dirty="0" smtClean="0"/>
              <a:t>-обеспечивать обратную связь для учителей, учащихся и родителей;</a:t>
            </a:r>
          </a:p>
          <a:p>
            <a:pPr>
              <a:buNone/>
            </a:pPr>
            <a:r>
              <a:rPr lang="ru-RU" dirty="0" smtClean="0"/>
              <a:t>-отслеживать эффективность реализуемой учебной программы.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b="1" dirty="0" smtClean="0"/>
              <a:t>Система оценивания направлена на получение информации, позволяющей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i="1" dirty="0" smtClean="0"/>
              <a:t>-учащимся</a:t>
            </a:r>
            <a:r>
              <a:rPr lang="ru-RU" dirty="0" smtClean="0"/>
              <a:t> – обрести уверенность в возможности успешного включения в систему непрерывного образования; </a:t>
            </a:r>
          </a:p>
          <a:p>
            <a:pPr>
              <a:buNone/>
            </a:pPr>
            <a:r>
              <a:rPr lang="ru-RU" b="1" i="1" dirty="0" smtClean="0"/>
              <a:t>-родителям</a:t>
            </a:r>
            <a:r>
              <a:rPr lang="ru-RU" i="1" dirty="0" smtClean="0"/>
              <a:t> </a:t>
            </a:r>
            <a:r>
              <a:rPr lang="ru-RU" dirty="0" smtClean="0"/>
              <a:t>– отслеживать процесс обучения и развития своего ребенка;</a:t>
            </a:r>
          </a:p>
          <a:p>
            <a:pPr>
              <a:buNone/>
            </a:pPr>
            <a:r>
              <a:rPr lang="ru-RU" b="1" i="1" dirty="0" smtClean="0"/>
              <a:t>-учителям</a:t>
            </a:r>
            <a:r>
              <a:rPr lang="ru-RU" i="1" dirty="0" smtClean="0"/>
              <a:t> </a:t>
            </a:r>
            <a:r>
              <a:rPr lang="ru-RU" dirty="0" smtClean="0"/>
              <a:t>– выносить суждения об эффективности программы обучения, об индивидуальном прогрессе и достижениях учащихся:</a:t>
            </a:r>
          </a:p>
          <a:p>
            <a:pPr>
              <a:buNone/>
            </a:pPr>
            <a:endParaRPr lang="ru-RU" dirty="0" smtClean="0"/>
          </a:p>
          <a:p>
            <a:pPr lvl="0">
              <a:buNone/>
            </a:pPr>
            <a:r>
              <a:rPr lang="ru-RU" dirty="0" smtClean="0"/>
              <a:t>происходит ли развитие образовательных запросов учащихся, стремятся ли они более к более глубоким и основательным знаниям,</a:t>
            </a:r>
          </a:p>
          <a:p>
            <a:pPr lvl="0">
              <a:buNone/>
            </a:pPr>
            <a:r>
              <a:rPr lang="ru-RU" dirty="0" smtClean="0"/>
              <a:t>начинают ли учащиеся осознавать, что реальные проблемы требуют интеграции знаний из разных предметных областей,</a:t>
            </a:r>
          </a:p>
          <a:p>
            <a:pPr lvl="0">
              <a:buNone/>
            </a:pPr>
            <a:r>
              <a:rPr lang="ru-RU" dirty="0" smtClean="0"/>
              <a:t>совершенствуют ли учащиеся полученные учебные умения и навыки, наращивают ли свои знания с тем, чтобы более успешно продвигаться в обучении, находить решения учебных задач,</a:t>
            </a:r>
          </a:p>
          <a:p>
            <a:pPr>
              <a:buNone/>
            </a:pPr>
            <a:r>
              <a:rPr lang="ru-RU" dirty="0" smtClean="0"/>
              <a:t>обнаруживают ли дети как умение работать индивидуально, так и способность к совместной учебной 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Объект контроля и оценивания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i="1" dirty="0" smtClean="0"/>
              <a:t>оценка исходного знания</a:t>
            </a:r>
            <a:r>
              <a:rPr lang="ru-RU" dirty="0" smtClean="0"/>
              <a:t> ребенка, того опыта, который он/она привнес в выполнение задания или в изучение темы;</a:t>
            </a:r>
          </a:p>
          <a:p>
            <a:pPr lvl="0"/>
            <a:r>
              <a:rPr lang="ru-RU" b="1" i="1" dirty="0" smtClean="0"/>
              <a:t>индивидуальные или групповые потребности</a:t>
            </a:r>
            <a:r>
              <a:rPr lang="ru-RU" dirty="0" smtClean="0"/>
              <a:t> в учебном процессе;</a:t>
            </a:r>
          </a:p>
          <a:p>
            <a:pPr lvl="0"/>
            <a:r>
              <a:rPr lang="ru-RU" dirty="0" smtClean="0"/>
              <a:t>особенности способов</a:t>
            </a:r>
            <a:r>
              <a:rPr lang="ru-RU" b="1" i="1" dirty="0" smtClean="0"/>
              <a:t> проявления понимания </a:t>
            </a:r>
            <a:r>
              <a:rPr lang="ru-RU" dirty="0" smtClean="0"/>
              <a:t>изученного на данном этапе учебного процесса и данным ребенком;</a:t>
            </a:r>
          </a:p>
          <a:p>
            <a:pPr lvl="0"/>
            <a:r>
              <a:rPr lang="ru-RU" b="1" i="1" dirty="0" smtClean="0"/>
              <a:t>умения детей размышлять</a:t>
            </a:r>
            <a:r>
              <a:rPr lang="ru-RU" i="1" dirty="0" smtClean="0"/>
              <a:t> </a:t>
            </a:r>
            <a:r>
              <a:rPr lang="ru-RU" b="1" i="1" dirty="0" smtClean="0"/>
              <a:t>о своем учении</a:t>
            </a:r>
            <a:r>
              <a:rPr lang="ru-RU" dirty="0" smtClean="0"/>
              <a:t>, об оценке их собственных работ и процесса их выполнения.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Принципы построения системы оценивания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ru-RU" dirty="0" smtClean="0"/>
              <a:t> </a:t>
            </a:r>
            <a:r>
              <a:rPr lang="ru-RU" b="1" i="1" dirty="0" smtClean="0"/>
              <a:t>постоянный процесс</a:t>
            </a:r>
            <a:r>
              <a:rPr lang="ru-RU" dirty="0" smtClean="0"/>
              <a:t>, интегрированный в образовательную практику; </a:t>
            </a:r>
          </a:p>
          <a:p>
            <a:pPr lvl="0"/>
            <a:r>
              <a:rPr lang="ru-RU" b="1" i="1" dirty="0" smtClean="0"/>
              <a:t>диагностическое (стартовое</a:t>
            </a:r>
            <a:r>
              <a:rPr lang="ru-RU" b="1" dirty="0" smtClean="0"/>
              <a:t>, </a:t>
            </a:r>
            <a:r>
              <a:rPr lang="ru-RU" b="1" i="1" dirty="0" smtClean="0"/>
              <a:t>текущее) </a:t>
            </a:r>
            <a:r>
              <a:rPr lang="ru-RU" b="1" dirty="0" smtClean="0"/>
              <a:t>и </a:t>
            </a:r>
            <a:r>
              <a:rPr lang="ru-RU" b="1" i="1" dirty="0" err="1" smtClean="0"/>
              <a:t>срезовое</a:t>
            </a:r>
            <a:r>
              <a:rPr lang="ru-RU" b="1" dirty="0" smtClean="0"/>
              <a:t> </a:t>
            </a:r>
            <a:r>
              <a:rPr lang="ru-RU" b="1" i="1" dirty="0" smtClean="0"/>
              <a:t>(тематическое, промежуточное, рубежное</a:t>
            </a:r>
            <a:r>
              <a:rPr lang="ru-RU" b="1" dirty="0" smtClean="0"/>
              <a:t>, </a:t>
            </a:r>
            <a:r>
              <a:rPr lang="ru-RU" b="1" i="1" dirty="0" smtClean="0"/>
              <a:t>итоговое)</a:t>
            </a:r>
            <a:r>
              <a:rPr lang="ru-RU" dirty="0" smtClean="0"/>
              <a:t> оценивание; </a:t>
            </a:r>
          </a:p>
          <a:p>
            <a:pPr lvl="0"/>
            <a:r>
              <a:rPr lang="ru-RU" dirty="0" smtClean="0"/>
              <a:t>оценивание может быть только </a:t>
            </a:r>
            <a:r>
              <a:rPr lang="ru-RU" b="1" i="1" dirty="0" err="1" smtClean="0"/>
              <a:t>критериальным</a:t>
            </a:r>
            <a:r>
              <a:rPr lang="ru-RU" b="1" i="1" dirty="0" smtClean="0"/>
              <a:t>.</a:t>
            </a:r>
            <a:r>
              <a:rPr lang="ru-RU" i="1" dirty="0" smtClean="0"/>
              <a:t> </a:t>
            </a:r>
            <a:r>
              <a:rPr lang="ru-RU" dirty="0" smtClean="0"/>
              <a:t>Основными критериями оценивания выступают ожидаемые результаты, соответствующие учебным целям.</a:t>
            </a:r>
          </a:p>
          <a:p>
            <a:pPr lvl="0"/>
            <a:r>
              <a:rPr lang="ru-RU" dirty="0" smtClean="0"/>
              <a:t>оцениваться с помощью отметки могут </a:t>
            </a:r>
            <a:r>
              <a:rPr lang="ru-RU" b="1" i="1" dirty="0" smtClean="0"/>
              <a:t>только результаты деятельности</a:t>
            </a:r>
            <a:r>
              <a:rPr lang="ru-RU" b="1" dirty="0" smtClean="0"/>
              <a:t> </a:t>
            </a:r>
            <a:r>
              <a:rPr lang="ru-RU" dirty="0" smtClean="0"/>
              <a:t>ученика, но не его личные качества.</a:t>
            </a:r>
          </a:p>
          <a:p>
            <a:pPr lvl="0"/>
            <a:r>
              <a:rPr lang="ru-RU" dirty="0" smtClean="0"/>
              <a:t>оценивать можно </a:t>
            </a:r>
            <a:r>
              <a:rPr lang="ru-RU" b="1" i="1" dirty="0" smtClean="0"/>
              <a:t>только то, чему учат</a:t>
            </a:r>
            <a:r>
              <a:rPr lang="ru-RU" b="1" dirty="0" smtClean="0"/>
              <a:t>.</a:t>
            </a:r>
            <a:endParaRPr lang="ru-RU" dirty="0" smtClean="0"/>
          </a:p>
          <a:p>
            <a:pPr lvl="0"/>
            <a:r>
              <a:rPr lang="ru-RU" dirty="0" smtClean="0"/>
              <a:t>критерии оценивания и алгоритм выставления отметки </a:t>
            </a:r>
            <a:r>
              <a:rPr lang="ru-RU" b="1" i="1" dirty="0" smtClean="0"/>
              <a:t>заранее известны</a:t>
            </a:r>
            <a:r>
              <a:rPr lang="ru-RU" b="1" dirty="0" smtClean="0"/>
              <a:t> </a:t>
            </a:r>
            <a:r>
              <a:rPr lang="ru-RU" dirty="0" smtClean="0"/>
              <a:t>и педагогам, и учащимся. Они могут вырабатываться ими совместно.</a:t>
            </a:r>
          </a:p>
          <a:p>
            <a:pPr lvl="0"/>
            <a:r>
              <a:rPr lang="ru-RU" dirty="0" smtClean="0"/>
              <a:t>система оценивания выстраивается таким образом, чтобы </a:t>
            </a:r>
            <a:r>
              <a:rPr lang="ru-RU" b="1" i="1" dirty="0" smtClean="0"/>
              <a:t>учащиеся включались в контрольно-оценочную деятельность</a:t>
            </a:r>
            <a:r>
              <a:rPr lang="ru-RU" dirty="0" smtClean="0"/>
              <a:t>, приобретая навыки и привычку к </a:t>
            </a:r>
            <a:r>
              <a:rPr lang="ru-RU" b="1" i="1" dirty="0" smtClean="0"/>
              <a:t>самооценке</a:t>
            </a:r>
            <a:r>
              <a:rPr lang="ru-RU" b="1" dirty="0" smtClean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700" b="1" dirty="0" smtClean="0"/>
              <a:t>Планируемые результаты как основа оценки достижений стандарта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85860"/>
            <a:ext cx="8258204" cy="528641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/>
              <a:t>объект оценки личностных результатов</a:t>
            </a:r>
            <a:r>
              <a:rPr lang="ru-RU" dirty="0" smtClean="0"/>
              <a:t> -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универсальных действий, включающих три следующих блока:</a:t>
            </a:r>
          </a:p>
          <a:p>
            <a:pPr lvl="0"/>
            <a:r>
              <a:rPr lang="ru-RU" b="1" i="1" dirty="0" smtClean="0"/>
              <a:t>Самоопределение</a:t>
            </a:r>
            <a:r>
              <a:rPr lang="ru-RU" dirty="0" smtClean="0"/>
              <a:t> – </a:t>
            </a:r>
            <a:r>
              <a:rPr lang="ru-RU" dirty="0" err="1" smtClean="0"/>
              <a:t>сформированность</a:t>
            </a:r>
            <a:r>
              <a:rPr lang="ru-RU" dirty="0" smtClean="0"/>
              <a:t> внутренней позиции школьника – принятие  и освоение новой социальной роли ученика; становление основ гражданской идентичности личности как чувства гордости за свою Родину. народ, историю и осознание своей этнической принадлежности, развитие самоуважения и способности адекватно оценивать себя и свои достижения, видеть сильные и слабые стороны своей личности;</a:t>
            </a:r>
          </a:p>
          <a:p>
            <a:pPr lvl="0"/>
            <a:r>
              <a:rPr lang="ru-RU" b="1" i="1" dirty="0" err="1" smtClean="0"/>
              <a:t>Смыслообразование</a:t>
            </a:r>
            <a:r>
              <a:rPr lang="ru-RU" b="1" i="1" dirty="0" smtClean="0"/>
              <a:t> </a:t>
            </a:r>
            <a:r>
              <a:rPr lang="ru-RU" dirty="0" smtClean="0"/>
              <a:t>– поиск и установление личностного смысла ( т.е. «значение для себя») учения на основе устойчивой системы учебно-познавательных и социальных мотивов; понимания границ того, «что я знаю», и того «что я не знаю» и стремления к преодолению этого разрыва;</a:t>
            </a:r>
          </a:p>
          <a:p>
            <a:pPr lvl="0"/>
            <a:r>
              <a:rPr lang="ru-RU" b="1" i="1" dirty="0" smtClean="0"/>
              <a:t>Морально</a:t>
            </a:r>
            <a:r>
              <a:rPr lang="ru-RU" dirty="0" smtClean="0"/>
              <a:t>-</a:t>
            </a:r>
            <a:r>
              <a:rPr lang="ru-RU" b="1" i="1" dirty="0" smtClean="0"/>
              <a:t>этическая</a:t>
            </a:r>
            <a:r>
              <a:rPr lang="ru-RU" dirty="0" smtClean="0"/>
              <a:t> ориентация  - знание основных моральных норм и ориентация на выполнение норм на основе понимания их социальной необходимости; способность к моральной </a:t>
            </a:r>
            <a:r>
              <a:rPr lang="ru-RU" dirty="0" err="1" smtClean="0"/>
              <a:t>децентрации</a:t>
            </a:r>
            <a:r>
              <a:rPr lang="ru-RU" dirty="0" smtClean="0"/>
              <a:t> – учёту мотивов, позиций и интересов участников моральной дилеммы при её разрешении; развитие этических чувств – стыда, вины, совести, как регуляторов морального поведения.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401080" cy="5697559"/>
          </a:xfrm>
        </p:spPr>
        <p:txBody>
          <a:bodyPr>
            <a:normAutofit fontScale="85000" lnSpcReduction="10000"/>
          </a:bodyPr>
          <a:lstStyle/>
          <a:p>
            <a:r>
              <a:rPr lang="ru-RU" b="1" i="1" dirty="0" smtClean="0"/>
              <a:t>Личностные результаты выпускников начальной школы</a:t>
            </a:r>
            <a:r>
              <a:rPr lang="ru-RU" dirty="0" smtClean="0"/>
              <a:t> в полной мере с требованиями стандартов </a:t>
            </a:r>
            <a:r>
              <a:rPr lang="ru-RU" b="1" i="1" dirty="0" smtClean="0"/>
              <a:t>не подлежат итоговой оценке.</a:t>
            </a:r>
            <a:endParaRPr lang="ru-RU" dirty="0" smtClean="0"/>
          </a:p>
          <a:p>
            <a:r>
              <a:rPr lang="ru-RU" dirty="0" smtClean="0"/>
              <a:t>Цель этих исследований – принятие управленческих решений в результате оценки эффективности воспитательно-образовательной деятельности образовательного учреждения.</a:t>
            </a:r>
          </a:p>
          <a:p>
            <a:r>
              <a:rPr lang="ru-RU" dirty="0" smtClean="0"/>
              <a:t>внутренняя оценка - </a:t>
            </a:r>
            <a:r>
              <a:rPr lang="ru-RU" u="sng" dirty="0" smtClean="0"/>
              <a:t>ограниченная оценка </a:t>
            </a:r>
            <a:r>
              <a:rPr lang="ru-RU" u="sng" dirty="0" err="1" smtClean="0"/>
              <a:t>сформированности</a:t>
            </a:r>
            <a:r>
              <a:rPr lang="ru-RU" u="sng" dirty="0" smtClean="0"/>
              <a:t> отдельных личностных результатов</a:t>
            </a:r>
            <a:r>
              <a:rPr lang="ru-RU" dirty="0" smtClean="0"/>
              <a:t> отдельных учащихся, полностью отвечающая этическим принципам охраны и защиты интересов ребёнка и  </a:t>
            </a:r>
            <a:r>
              <a:rPr lang="ru-RU" dirty="0" err="1" smtClean="0"/>
              <a:t>конфедициальности</a:t>
            </a:r>
            <a:r>
              <a:rPr lang="ru-RU" dirty="0" smtClean="0"/>
              <a:t>,  </a:t>
            </a:r>
            <a:r>
              <a:rPr lang="ru-RU" u="sng" dirty="0" smtClean="0"/>
              <a:t>в  форме не представляющей угрозы, психологической безопасности и эмоциональному статусу учащегося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 smtClean="0"/>
              <a:t>Оценка </a:t>
            </a:r>
            <a:r>
              <a:rPr lang="ru-RU" sz="2800" b="1" dirty="0" err="1" smtClean="0"/>
              <a:t>метапредметных</a:t>
            </a:r>
            <a:r>
              <a:rPr lang="ru-RU" sz="2800" b="1" dirty="0" smtClean="0"/>
              <a:t> результатов</a:t>
            </a:r>
            <a:r>
              <a:rPr lang="ru-RU" sz="2800" dirty="0" smtClean="0"/>
              <a:t> описана как оценка планируемых результатов представленных в разделах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«Регулятивные учебные действия»;</a:t>
            </a:r>
          </a:p>
          <a:p>
            <a:r>
              <a:rPr lang="ru-RU" dirty="0" smtClean="0"/>
              <a:t>«Коммуникативные учебные действия»;</a:t>
            </a:r>
          </a:p>
          <a:p>
            <a:r>
              <a:rPr lang="ru-RU" dirty="0" smtClean="0"/>
              <a:t>«Познавательные учебные действия»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2260</Words>
  <Application>Microsoft Office PowerPoint</Application>
  <PresentationFormat>Экран (4:3)</PresentationFormat>
  <Paragraphs>170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Тема Office</vt:lpstr>
      <vt:lpstr>Проектирование системы оценивания новых образовательных результатов </vt:lpstr>
      <vt:lpstr>Система оценки достижения планируемых результатов </vt:lpstr>
      <vt:lpstr>Основные требования к системе оценивания</vt:lpstr>
      <vt:lpstr>Система оценивания направлена на получение информации, позволяющей</vt:lpstr>
      <vt:lpstr>Объект контроля и оценивания</vt:lpstr>
      <vt:lpstr>Принципы построения системы оценивания</vt:lpstr>
      <vt:lpstr>Планируемые результаты как основа оценки достижений стандарта</vt:lpstr>
      <vt:lpstr>Слайд 8</vt:lpstr>
      <vt:lpstr>Оценка метапредметных результатов описана как оценка планируемых результатов представленных в разделах</vt:lpstr>
      <vt:lpstr>«Познавательные учебные действия»</vt:lpstr>
      <vt:lpstr>Средства оценивания 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12</cp:lastModifiedBy>
  <cp:revision>20</cp:revision>
  <dcterms:modified xsi:type="dcterms:W3CDTF">2015-01-30T15:51:21Z</dcterms:modified>
</cp:coreProperties>
</file>