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F5E247-10BB-4887-B9D6-CFBE0BE0B1A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38F166-EB09-40BE-B39D-8E78D34CC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F5E247-10BB-4887-B9D6-CFBE0BE0B1A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8F166-EB09-40BE-B39D-8E78D34CC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F5E247-10BB-4887-B9D6-CFBE0BE0B1A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8F166-EB09-40BE-B39D-8E78D34CC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F5E247-10BB-4887-B9D6-CFBE0BE0B1A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8F166-EB09-40BE-B39D-8E78D34CC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F5E247-10BB-4887-B9D6-CFBE0BE0B1A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8F166-EB09-40BE-B39D-8E78D34CC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F5E247-10BB-4887-B9D6-CFBE0BE0B1A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8F166-EB09-40BE-B39D-8E78D34CC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F5E247-10BB-4887-B9D6-CFBE0BE0B1A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8F166-EB09-40BE-B39D-8E78D34CC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F5E247-10BB-4887-B9D6-CFBE0BE0B1A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8F166-EB09-40BE-B39D-8E78D34CC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F5E247-10BB-4887-B9D6-CFBE0BE0B1A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8F166-EB09-40BE-B39D-8E78D34CC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CF5E247-10BB-4887-B9D6-CFBE0BE0B1A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8F166-EB09-40BE-B39D-8E78D34CC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CF5E247-10BB-4887-B9D6-CFBE0BE0B1A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38F166-EB09-40BE-B39D-8E78D34CC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CF5E247-10BB-4887-B9D6-CFBE0BE0B1A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938F166-EB09-40BE-B39D-8E78D34CC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Социальный статус семьи, её функции. Компоненты социальной адаптации.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r>
              <a:rPr lang="ru-RU" dirty="0" err="1" smtClean="0">
                <a:solidFill>
                  <a:schemeClr val="tx1"/>
                </a:solidFill>
              </a:rPr>
              <a:t>Падалкина</a:t>
            </a:r>
            <a:r>
              <a:rPr lang="ru-RU" dirty="0" smtClean="0">
                <a:solidFill>
                  <a:schemeClr val="tx1"/>
                </a:solidFill>
              </a:rPr>
              <a:t> Е.М.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b="1" dirty="0" smtClean="0"/>
              <a:t>Советник </a:t>
            </a:r>
            <a:r>
              <a:rPr lang="ru-RU" dirty="0" smtClean="0"/>
              <a:t>(информирует, рассказывает, даёт советы)</a:t>
            </a:r>
            <a:r>
              <a:rPr lang="ru-RU" b="1" dirty="0" smtClean="0"/>
              <a:t>;</a:t>
            </a:r>
          </a:p>
          <a:p>
            <a:pPr>
              <a:buFont typeface="Wingdings" pitchFamily="2" charset="2"/>
              <a:buChar char="ü"/>
            </a:pPr>
            <a:endParaRPr lang="ru-RU" b="1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Консультант </a:t>
            </a:r>
            <a:r>
              <a:rPr lang="ru-RU" dirty="0" smtClean="0"/>
              <a:t>(консультирует по вопросам семейного законодательства)</a:t>
            </a:r>
            <a:r>
              <a:rPr lang="ru-RU" b="1" dirty="0" smtClean="0"/>
              <a:t>;</a:t>
            </a:r>
          </a:p>
          <a:p>
            <a:pPr>
              <a:buFont typeface="Wingdings" pitchFamily="2" charset="2"/>
              <a:buChar char="ü"/>
            </a:pPr>
            <a:endParaRPr lang="ru-RU" b="1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Посредник </a:t>
            </a:r>
            <a:r>
              <a:rPr lang="ru-RU" dirty="0" smtClean="0"/>
              <a:t>(защищает права ребёнка)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Роли классного руководителя: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000" b="1" dirty="0" smtClean="0">
              <a:latin typeface="Cambria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latin typeface="Cambria" pitchFamily="18" charset="0"/>
              </a:rPr>
              <a:t>Спасибо за внимание!</a:t>
            </a:r>
            <a:endParaRPr lang="ru-RU" sz="40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Репродуктивная;</a:t>
            </a:r>
          </a:p>
          <a:p>
            <a:r>
              <a:rPr lang="ru-RU" dirty="0" smtClean="0"/>
              <a:t>Воспитательная;</a:t>
            </a:r>
          </a:p>
          <a:p>
            <a:r>
              <a:rPr lang="ru-RU" dirty="0" smtClean="0"/>
              <a:t>Хозяйственно-бытовая;</a:t>
            </a:r>
          </a:p>
          <a:p>
            <a:r>
              <a:rPr lang="ru-RU" dirty="0" smtClean="0"/>
              <a:t>Экономическо-материальная;</a:t>
            </a:r>
          </a:p>
          <a:p>
            <a:r>
              <a:rPr lang="ru-RU" dirty="0" smtClean="0"/>
              <a:t>Функция организации досуга;</a:t>
            </a:r>
          </a:p>
          <a:p>
            <a:r>
              <a:rPr lang="ru-RU" dirty="0" smtClean="0"/>
              <a:t>Функция социального контроля.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   Функции семьи: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Социальный статус семьи – </a:t>
            </a:r>
          </a:p>
          <a:p>
            <a:pPr>
              <a:buNone/>
            </a:pPr>
            <a:r>
              <a:rPr lang="ru-RU" sz="4400" b="1" dirty="0"/>
              <a:t>с</a:t>
            </a:r>
            <a:r>
              <a:rPr lang="ru-RU" sz="4400" b="1" dirty="0" smtClean="0"/>
              <a:t>остояние семьи в процессе её адаптации в обществе.</a:t>
            </a:r>
            <a:endParaRPr lang="ru-RU" sz="4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• наличие брачных партнеров (полная, формально полная, неполная</a:t>
            </a:r>
            <a:r>
              <a:rPr lang="ru-RU" dirty="0" smtClean="0"/>
              <a:t>);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/>
              <a:t>стадия жизненного цикла семьи (молодая, зрелая, пожилая</a:t>
            </a:r>
            <a:r>
              <a:rPr lang="ru-RU" dirty="0" smtClean="0"/>
              <a:t>);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/>
              <a:t>порядок заключения брака (первичный, повторный);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/>
              <a:t>количество поколений в семье (одно или несколько поколений</a:t>
            </a:r>
            <a:r>
              <a:rPr lang="ru-RU" dirty="0" smtClean="0"/>
              <a:t>);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/>
              <a:t>количество детей (многодетная, </a:t>
            </a:r>
            <a:r>
              <a:rPr lang="ru-RU" dirty="0" err="1"/>
              <a:t>малодетная</a:t>
            </a:r>
            <a:r>
              <a:rPr lang="ru-RU" dirty="0"/>
              <a:t>).</a:t>
            </a:r>
            <a:br>
              <a:rPr lang="ru-RU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Структурные характеристики семьи: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ru-RU" dirty="0" smtClean="0"/>
              <a:t>социально-демографические, физиологические</a:t>
            </a:r>
            <a:r>
              <a:rPr lang="ru-RU" dirty="0"/>
              <a:t>, психологические, патологические привычки взрослых членов </a:t>
            </a:r>
            <a:r>
              <a:rPr lang="ru-RU" dirty="0" smtClean="0"/>
              <a:t>семьи</a:t>
            </a:r>
            <a:r>
              <a:rPr lang="ru-RU" dirty="0"/>
              <a:t>;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/>
              <a:t>характеристики ребенка: возраст, уровень физического, психического, речевого развития в соответствии с возрастом ребенка; интересы, способности; образовательное учреждение, которое он посещает; успешность общения и обучения; наличие поведенческих отклонений, патологических привычек, речевых и психических нарушений.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Индивидуальные особенности членов семьи: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571480"/>
          <a:ext cx="8229600" cy="594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12872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Социальные</a:t>
                      </a:r>
                      <a:r>
                        <a:rPr lang="ru-RU" sz="2800" baseline="0" dirty="0" smtClean="0"/>
                        <a:t> статусы семьи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Компоненты социальной адаптации</a:t>
                      </a:r>
                      <a:endParaRPr lang="ru-RU" sz="2800" dirty="0"/>
                    </a:p>
                  </a:txBody>
                  <a:tcPr/>
                </a:tc>
              </a:tr>
              <a:tr h="112872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1. Социально-экономический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Материальное положение</a:t>
                      </a:r>
                      <a:endParaRPr lang="ru-RU" sz="2400" dirty="0"/>
                    </a:p>
                  </a:txBody>
                  <a:tcPr/>
                </a:tc>
              </a:tr>
              <a:tr h="112872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2.</a:t>
                      </a:r>
                      <a:r>
                        <a:rPr lang="ru-RU" sz="2400" baseline="0" dirty="0" smtClean="0"/>
                        <a:t> Социально-психологический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Психологический климат</a:t>
                      </a:r>
                      <a:endParaRPr lang="ru-RU" sz="2400" dirty="0"/>
                    </a:p>
                  </a:txBody>
                  <a:tcPr/>
                </a:tc>
              </a:tr>
              <a:tr h="112872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3. </a:t>
                      </a:r>
                      <a:r>
                        <a:rPr lang="ru-RU" sz="2400" dirty="0" err="1" smtClean="0"/>
                        <a:t>Социокультурный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Культурный</a:t>
                      </a:r>
                      <a:r>
                        <a:rPr lang="ru-RU" sz="2400" baseline="0" dirty="0" smtClean="0"/>
                        <a:t> уровень семьи, уровень </a:t>
                      </a:r>
                      <a:r>
                        <a:rPr lang="ru-RU" sz="2400" baseline="0" smtClean="0"/>
                        <a:t>образования взрослых</a:t>
                      </a:r>
                      <a:endParaRPr lang="ru-RU" sz="2400" dirty="0"/>
                    </a:p>
                  </a:txBody>
                  <a:tcPr/>
                </a:tc>
              </a:tr>
              <a:tr h="112872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4. Ситуационно-ролевой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Ситуационно-ролевая адаптация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Благополучные;</a:t>
            </a:r>
          </a:p>
          <a:p>
            <a:pPr>
              <a:buNone/>
            </a:pPr>
            <a:endParaRPr lang="ru-RU" sz="3600" b="1" dirty="0" smtClean="0"/>
          </a:p>
          <a:p>
            <a:r>
              <a:rPr lang="ru-RU" sz="3600" b="1" dirty="0" smtClean="0"/>
              <a:t>Неблагополучные:</a:t>
            </a:r>
          </a:p>
          <a:p>
            <a:pPr>
              <a:buNone/>
            </a:pPr>
            <a:r>
              <a:rPr lang="ru-RU" sz="3600" b="1" dirty="0" smtClean="0"/>
              <a:t>                        -конфликтные;</a:t>
            </a:r>
          </a:p>
          <a:p>
            <a:pPr>
              <a:buNone/>
            </a:pPr>
            <a:r>
              <a:rPr lang="ru-RU" sz="3600" b="1" dirty="0" smtClean="0"/>
              <a:t>                        -кризисные;</a:t>
            </a:r>
          </a:p>
          <a:p>
            <a:pPr>
              <a:buNone/>
            </a:pPr>
            <a:r>
              <a:rPr lang="ru-RU" sz="3600" b="1" dirty="0" smtClean="0"/>
              <a:t>                        -проблемные.</a:t>
            </a:r>
          </a:p>
          <a:p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</a:t>
            </a:r>
            <a:r>
              <a:rPr lang="ru-RU" dirty="0" smtClean="0">
                <a:solidFill>
                  <a:schemeClr val="tx1"/>
                </a:solidFill>
              </a:rPr>
              <a:t>Типы семей: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u="sng" dirty="0" smtClean="0"/>
              <a:t>  </a:t>
            </a:r>
            <a:r>
              <a:rPr lang="ru-RU" b="1" u="sng" dirty="0" smtClean="0"/>
              <a:t>Социально-педагогическая помощь: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 </a:t>
            </a:r>
            <a:r>
              <a:rPr lang="ru-RU" b="1" dirty="0" smtClean="0"/>
              <a:t>Образовательная </a:t>
            </a:r>
            <a:r>
              <a:rPr lang="ru-RU" dirty="0" smtClean="0"/>
              <a:t>(</a:t>
            </a:r>
            <a:r>
              <a:rPr lang="ru-RU" dirty="0"/>
              <a:t>предотвращение возникающих семейных проблем и формирование педагогической культуры </a:t>
            </a:r>
            <a:r>
              <a:rPr lang="ru-RU" dirty="0" smtClean="0"/>
              <a:t>родителей);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Психологическая</a:t>
            </a:r>
            <a:r>
              <a:rPr lang="ru-RU" dirty="0" smtClean="0"/>
              <a:t> (социально-психологическую поддержку и коррекцию);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Посредническая </a:t>
            </a:r>
            <a:r>
              <a:rPr lang="ru-RU" dirty="0" smtClean="0"/>
              <a:t>(помощь в организации, координация, информирование).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Деятельность классного руководителя: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Понимание родителем объективной ситуации и ошибок в семейном воспитании и социализации подростка;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Принятие на себя ответственности за аномалии детско-родительских отношений и ответственности за выход из кризиса;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Создание мотивации к </a:t>
            </a:r>
            <a:r>
              <a:rPr lang="ru-RU" dirty="0" err="1" smtClean="0"/>
              <a:t>самоизменению</a:t>
            </a:r>
            <a:r>
              <a:rPr lang="ru-RU" dirty="0" smtClean="0"/>
              <a:t>, коррекции отношений.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работе с родителями решаются три задачи:</a:t>
            </a:r>
            <a:endParaRPr lang="ru-RU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</TotalTime>
  <Words>328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Социальный статус семьи, её функции. Компоненты социальной адаптации.</vt:lpstr>
      <vt:lpstr>    Функции семьи:</vt:lpstr>
      <vt:lpstr>Слайд 3</vt:lpstr>
      <vt:lpstr>Структурные характеристики семьи:</vt:lpstr>
      <vt:lpstr>Индивидуальные особенности членов семьи:</vt:lpstr>
      <vt:lpstr>Слайд 6</vt:lpstr>
      <vt:lpstr>             Типы семей:</vt:lpstr>
      <vt:lpstr>Деятельность классного руководителя:</vt:lpstr>
      <vt:lpstr>В работе с родителями решаются три задачи:</vt:lpstr>
      <vt:lpstr>Роли классного руководителя: 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статус семьи, её функции. Компоненты социальной адаптации.</dc:title>
  <dc:creator>qwe</dc:creator>
  <cp:lastModifiedBy>qwe</cp:lastModifiedBy>
  <cp:revision>13</cp:revision>
  <dcterms:created xsi:type="dcterms:W3CDTF">2015-01-25T11:26:13Z</dcterms:created>
  <dcterms:modified xsi:type="dcterms:W3CDTF">2015-01-26T12:47:17Z</dcterms:modified>
</cp:coreProperties>
</file>