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62" r:id="rId3"/>
    <p:sldId id="257" r:id="rId4"/>
    <p:sldId id="264" r:id="rId5"/>
    <p:sldId id="263" r:id="rId6"/>
    <p:sldId id="261" r:id="rId7"/>
    <p:sldId id="265" r:id="rId8"/>
    <p:sldId id="259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398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010400" y="152399"/>
            <a:ext cx="1981200" cy="65562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52400" y="153923"/>
            <a:ext cx="6705600" cy="65532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010400" y="2052960"/>
            <a:ext cx="1981200" cy="1828800"/>
          </a:xfrm>
        </p:spPr>
        <p:txBody>
          <a:bodyPr anchor="ctr">
            <a:normAutofit/>
          </a:bodyPr>
          <a:lstStyle>
            <a:lvl1pPr marL="0" indent="0" algn="l">
              <a:buNone/>
              <a:defRPr sz="19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A506778-3DC9-468F-8C9A-91F28C2BD174}" type="datetimeFigureOut">
              <a:rPr lang="ru-RU" smtClean="0"/>
              <a:t>30.01.2015</a:t>
            </a:fld>
            <a:endParaRPr lang="ru-RU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ECAAC94-537B-47A2-8595-96216386AC48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ru-RU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457200" y="2052960"/>
            <a:ext cx="6324600" cy="1828800"/>
          </a:xfrm>
        </p:spPr>
        <p:txBody>
          <a:bodyPr/>
          <a:lstStyle>
            <a:lvl1pPr algn="r">
              <a:defRPr sz="4200" spc="15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506778-3DC9-468F-8C9A-91F28C2BD174}" type="datetimeFigureOut">
              <a:rPr lang="ru-RU" smtClean="0"/>
              <a:t>30.01.2015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CAAC94-537B-47A2-8595-96216386AC4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52400" y="147319"/>
            <a:ext cx="6705600" cy="655624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010400" y="147319"/>
            <a:ext cx="1956046" cy="655624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62800" y="274638"/>
            <a:ext cx="1676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506778-3DC9-468F-8C9A-91F28C2BD174}" type="datetimeFigureOut">
              <a:rPr lang="ru-RU" smtClean="0"/>
              <a:t>30.01.2015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4ECAAC94-537B-47A2-8595-96216386AC4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506778-3DC9-468F-8C9A-91F28C2BD174}" type="datetimeFigureOut">
              <a:rPr lang="ru-RU" smtClean="0"/>
              <a:t>30.01.2015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CAAC94-537B-47A2-8595-96216386AC48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010400" y="152399"/>
            <a:ext cx="1981200" cy="655624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52400" y="153923"/>
            <a:ext cx="6705600" cy="6553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62799" y="2892277"/>
            <a:ext cx="1600201" cy="1645920"/>
          </a:xfrm>
        </p:spPr>
        <p:txBody>
          <a:bodyPr anchor="ctr"/>
          <a:lstStyle>
            <a:lvl1pPr marL="0" indent="0">
              <a:buNone/>
              <a:defRPr sz="2000">
                <a:solidFill>
                  <a:schemeClr val="bg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8A506778-3DC9-468F-8C9A-91F28C2BD174}" type="datetimeFigureOut">
              <a:rPr lang="ru-RU" smtClean="0"/>
              <a:t>30.01.2015</a:t>
            </a:fld>
            <a:endParaRPr lang="ru-RU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4ECAAC94-537B-47A2-8595-96216386AC48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381000" y="2892277"/>
            <a:ext cx="6324600" cy="1645920"/>
          </a:xfrm>
        </p:spPr>
        <p:txBody>
          <a:bodyPr/>
          <a:lstStyle>
            <a:lvl1pPr algn="r">
              <a:defRPr sz="4200" spc="15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19072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2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506778-3DC9-468F-8C9A-91F28C2BD174}" type="datetimeFigureOut">
              <a:rPr lang="ru-RU" smtClean="0"/>
              <a:t>30.01.2015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CAAC94-537B-47A2-8595-96216386AC48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22438"/>
            <a:ext cx="4040188" cy="639762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399"/>
            <a:ext cx="4040188" cy="3687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399"/>
            <a:ext cx="4041775" cy="3687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506778-3DC9-468F-8C9A-91F28C2BD174}" type="datetimeFigureOut">
              <a:rPr lang="ru-RU" smtClean="0"/>
              <a:t>30.01.2015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CAAC94-537B-47A2-8595-96216386AC48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506778-3DC9-468F-8C9A-91F28C2BD174}" type="datetimeFigureOut">
              <a:rPr lang="ru-RU" smtClean="0"/>
              <a:t>30.01.2015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CAAC94-537B-47A2-8595-96216386AC48}" type="slidenum">
              <a:rPr lang="ru-RU" smtClean="0"/>
              <a:t>‹#›</a:t>
            </a:fld>
            <a:endParaRPr lang="ru-RU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52400" y="150919"/>
            <a:ext cx="8831802" cy="655624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506778-3DC9-468F-8C9A-91F28C2BD174}" type="datetimeFigureOut">
              <a:rPr lang="ru-RU" smtClean="0"/>
              <a:t>30.01.2015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CAAC94-537B-47A2-8595-96216386AC4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010400" y="150876"/>
            <a:ext cx="1981200" cy="65562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ectangle 8"/>
          <p:cNvSpPr/>
          <p:nvPr/>
        </p:nvSpPr>
        <p:spPr>
          <a:xfrm>
            <a:off x="152400" y="152400"/>
            <a:ext cx="6705600" cy="65532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304800"/>
            <a:ext cx="58674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59752" y="2130552"/>
            <a:ext cx="1673352" cy="2816352"/>
          </a:xfrm>
        </p:spPr>
        <p:txBody>
          <a:bodyPr tIns="0"/>
          <a:lstStyle>
            <a:lvl1pPr marL="0" indent="0"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506778-3DC9-468F-8C9A-91F28C2BD174}" type="datetimeFigureOut">
              <a:rPr lang="ru-RU" smtClean="0"/>
              <a:t>30.01.2015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noFill/>
          </a:ln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ECAAC94-537B-47A2-8595-96216386AC48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7159752" y="457200"/>
            <a:ext cx="1675660" cy="1673352"/>
          </a:xfrm>
        </p:spPr>
        <p:txBody>
          <a:bodyPr anchor="b"/>
          <a:lstStyle>
            <a:lvl1pPr algn="l">
              <a:defRPr sz="2000" spc="15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ectangle 8"/>
          <p:cNvSpPr/>
          <p:nvPr/>
        </p:nvSpPr>
        <p:spPr>
          <a:xfrm>
            <a:off x="7010400" y="150876"/>
            <a:ext cx="1981200" cy="655624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400" y="152400"/>
            <a:ext cx="6705600" cy="6553200"/>
          </a:xfrm>
        </p:spPr>
        <p:txBody>
          <a:bodyPr anchor="ctr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62800" y="2133600"/>
            <a:ext cx="1676400" cy="2971800"/>
          </a:xfrm>
        </p:spPr>
        <p:txBody>
          <a:bodyPr tIns="0"/>
          <a:lstStyle>
            <a:lvl1pPr marL="0" indent="0"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506778-3DC9-468F-8C9A-91F28C2BD174}" type="datetimeFigureOut">
              <a:rPr lang="ru-RU" smtClean="0"/>
              <a:t>30.01.2015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CAAC94-537B-47A2-8595-96216386AC48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7162800" y="460248"/>
            <a:ext cx="1676400" cy="1673352"/>
          </a:xfrm>
        </p:spPr>
        <p:txBody>
          <a:bodyPr anchor="b"/>
          <a:lstStyle>
            <a:lvl1pPr algn="l">
              <a:defRPr sz="2000" spc="150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152400" y="1634971"/>
            <a:ext cx="8831802" cy="504547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52399" y="152400"/>
            <a:ext cx="8814047" cy="1346447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81000" y="355847"/>
            <a:ext cx="8381260" cy="105439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0999" y="1719071"/>
            <a:ext cx="8407893" cy="44074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70888" y="6356350"/>
            <a:ext cx="21336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fld id="{8A506778-3DC9-468F-8C9A-91F28C2BD174}" type="datetimeFigureOut">
              <a:rPr lang="ru-RU" smtClean="0"/>
              <a:t>30.01.2015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48000" y="6356350"/>
            <a:ext cx="33528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34680" y="6355080"/>
            <a:ext cx="582966" cy="274320"/>
          </a:xfrm>
          <a:prstGeom prst="rect">
            <a:avLst/>
          </a:prstGeom>
          <a:ln w="19050">
            <a:noFill/>
          </a:ln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2"/>
                </a:solidFill>
              </a:defRPr>
            </a:lvl1pPr>
          </a:lstStyle>
          <a:p>
            <a:fld id="{4ECAAC94-537B-47A2-8595-96216386AC48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200" kern="1200" cap="all" spc="200" baseline="0">
          <a:ln>
            <a:noFill/>
          </a:ln>
          <a:solidFill>
            <a:schemeClr val="bg1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28600" algn="l" defTabSz="914400" rtl="0" eaLnBrk="1" latinLnBrk="0" hangingPunct="1">
        <a:spcBef>
          <a:spcPct val="20000"/>
        </a:spcBef>
        <a:buClr>
          <a:schemeClr val="accent1"/>
        </a:buClr>
        <a:buFont typeface="Wingdings 2" pitchFamily="18" charset="2"/>
        <a:buChar char=""/>
        <a:defRPr sz="2000" kern="1200" spc="150" baseline="0">
          <a:solidFill>
            <a:schemeClr val="tx2"/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buClr>
          <a:schemeClr val="accent2"/>
        </a:buClr>
        <a:buFont typeface="Wingdings" pitchFamily="2" charset="2"/>
        <a:buChar char="§"/>
        <a:defRPr sz="1800" kern="1200" spc="100" baseline="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buClr>
          <a:schemeClr val="accent3"/>
        </a:buClr>
        <a:buFont typeface="Wingdings" pitchFamily="2" charset="2"/>
        <a:buChar char="§"/>
        <a:defRPr sz="1600" kern="1200" spc="100" baseline="0">
          <a:solidFill>
            <a:schemeClr val="tx2"/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buClr>
          <a:schemeClr val="accent4"/>
        </a:buClr>
        <a:buFont typeface="Wingdings" pitchFamily="2" charset="2"/>
        <a:buChar char="§"/>
        <a:defRPr sz="1400" kern="1200">
          <a:solidFill>
            <a:schemeClr val="tx2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spcBef>
          <a:spcPct val="20000"/>
        </a:spcBef>
        <a:buClr>
          <a:schemeClr val="accent6"/>
        </a:buClr>
        <a:buFont typeface="Wingdings" pitchFamily="2" charset="2"/>
        <a:buChar char="§"/>
        <a:defRPr sz="1300" kern="1200" spc="100" baseline="0">
          <a:solidFill>
            <a:schemeClr val="tx2"/>
          </a:solidFill>
          <a:latin typeface="+mn-lt"/>
          <a:ea typeface="+mn-ea"/>
          <a:cs typeface="+mn-cs"/>
        </a:defRPr>
      </a:lvl5pPr>
      <a:lvl6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1828800" indent="-182880" algn="l" defTabSz="914400" rtl="0" eaLnBrk="1" latinLnBrk="0" hangingPunct="1">
        <a:spcBef>
          <a:spcPct val="20000"/>
        </a:spcBef>
        <a:buClr>
          <a:schemeClr val="accent2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5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1332656" y="2060848"/>
            <a:ext cx="7776864" cy="1368152"/>
          </a:xfrm>
        </p:spPr>
        <p:txBody>
          <a:bodyPr>
            <a:normAutofit fontScale="90000"/>
          </a:bodyPr>
          <a:lstStyle/>
          <a:p>
            <a:r>
              <a:rPr lang="ru-RU" sz="3100" i="1" dirty="0"/>
              <a:t>Учебная презентация . </a:t>
            </a:r>
            <a:br>
              <a:rPr lang="ru-RU" sz="3100" i="1" dirty="0"/>
            </a:br>
            <a:r>
              <a:rPr lang="ru-RU" sz="3100" i="1" dirty="0"/>
              <a:t>История швейной машины.</a:t>
            </a:r>
            <a:br>
              <a:rPr lang="ru-RU" sz="3100" i="1" dirty="0"/>
            </a:br>
            <a:r>
              <a:rPr lang="ru-RU" sz="3100" i="1" dirty="0"/>
              <a:t>5 класс</a:t>
            </a:r>
            <a:br>
              <a:rPr lang="ru-RU" sz="3100" i="1" dirty="0"/>
            </a:br>
            <a:r>
              <a:rPr lang="ru-RU" sz="2200" i="1" dirty="0" smtClean="0"/>
              <a:t>ГБОУ </a:t>
            </a:r>
            <a:r>
              <a:rPr lang="ru-RU" sz="2200" i="1" dirty="0"/>
              <a:t>СОШ № 657 ЮАО</a:t>
            </a:r>
            <a:br>
              <a:rPr lang="ru-RU" sz="2200" i="1" dirty="0"/>
            </a:br>
            <a:r>
              <a:rPr lang="ru-RU" sz="2200" i="1" dirty="0"/>
              <a:t>г. Москва</a:t>
            </a:r>
            <a:br>
              <a:rPr lang="ru-RU" sz="2200" i="1" dirty="0"/>
            </a:br>
            <a:r>
              <a:rPr lang="ru-RU" sz="2200" i="1" dirty="0"/>
              <a:t>Учитель технологии:</a:t>
            </a:r>
            <a:br>
              <a:rPr lang="ru-RU" sz="2200" i="1" dirty="0"/>
            </a:br>
            <a:r>
              <a:rPr lang="ru-RU" sz="2200" i="1" dirty="0"/>
              <a:t>Лихонина О.П</a:t>
            </a:r>
            <a:r>
              <a:rPr lang="ru-RU" sz="2200" i="1" dirty="0" smtClean="0"/>
              <a:t>.</a:t>
            </a:r>
            <a:br>
              <a:rPr lang="ru-RU" sz="2200" i="1" dirty="0" smtClean="0"/>
            </a:br>
            <a:endParaRPr lang="ru-RU" sz="2200" i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4293096"/>
            <a:ext cx="3528392" cy="1994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81166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8" y="4919092"/>
            <a:ext cx="8265240" cy="3877815"/>
          </a:xfrm>
        </p:spPr>
        <p:txBody>
          <a:bodyPr/>
          <a:lstStyle/>
          <a:p>
            <a:r>
              <a:rPr lang="ru-RU" sz="3200" dirty="0" smtClean="0"/>
              <a:t>Знакомство с историей швейной машины.</a:t>
            </a:r>
          </a:p>
          <a:p>
            <a:pPr marL="0" indent="0">
              <a:buNone/>
            </a:pPr>
            <a:endParaRPr lang="ru-RU" dirty="0" smtClean="0"/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476672"/>
            <a:ext cx="7756263" cy="1054250"/>
          </a:xfrm>
        </p:spPr>
        <p:txBody>
          <a:bodyPr>
            <a:normAutofit fontScale="90000"/>
          </a:bodyPr>
          <a:lstStyle/>
          <a:p>
            <a:r>
              <a:rPr lang="ru-RU" sz="3600" dirty="0"/>
              <a:t>Цели и задачи: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1916832"/>
            <a:ext cx="5050389" cy="26558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487027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01184" y="2276872"/>
            <a:ext cx="8640960" cy="413732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000" dirty="0" smtClean="0"/>
              <a:t>Первый проект машины для пошива одежды предложил Леонардо да Винчи в конце18века.</a:t>
            </a:r>
          </a:p>
          <a:p>
            <a:pPr marL="0" indent="0">
              <a:buNone/>
            </a:pPr>
            <a:r>
              <a:rPr lang="ru-RU" sz="2000" dirty="0" smtClean="0"/>
              <a:t>В 1755г.немец Карл </a:t>
            </a:r>
            <a:r>
              <a:rPr lang="ru-RU" sz="2000" dirty="0" err="1" smtClean="0"/>
              <a:t>Вейзенталь</a:t>
            </a:r>
            <a:r>
              <a:rPr lang="ru-RU" sz="2000" dirty="0" smtClean="0"/>
              <a:t> изобрел швейную машину, в которой использовалась игла с ушком посередине.</a:t>
            </a:r>
          </a:p>
          <a:p>
            <a:pPr marL="0" indent="0">
              <a:buNone/>
            </a:pPr>
            <a:r>
              <a:rPr lang="ru-RU" sz="2000" dirty="0" smtClean="0"/>
              <a:t>В 1808 г. англичанин Д. </a:t>
            </a:r>
            <a:r>
              <a:rPr lang="ru-RU" sz="2000" dirty="0" err="1" smtClean="0"/>
              <a:t>Пири</a:t>
            </a:r>
            <a:r>
              <a:rPr lang="ru-RU" sz="2000" dirty="0" smtClean="0"/>
              <a:t> изобрел машину, в основе которой лежал принцип получения однониточного цепного стежка.</a:t>
            </a:r>
          </a:p>
          <a:p>
            <a:pPr marL="0" indent="0">
              <a:buNone/>
            </a:pPr>
            <a:r>
              <a:rPr lang="ru-RU" sz="2000" dirty="0" smtClean="0"/>
              <a:t>В 1834 г. американец </a:t>
            </a:r>
            <a:r>
              <a:rPr lang="ru-RU" sz="2000" dirty="0" err="1" smtClean="0"/>
              <a:t>Уолтер</a:t>
            </a:r>
            <a:r>
              <a:rPr lang="ru-RU" sz="2000" dirty="0" smtClean="0"/>
              <a:t> Хант  изобрел иглу с ушком на заостренном конце и челночное устройство.</a:t>
            </a:r>
          </a:p>
          <a:p>
            <a:pPr marL="0" indent="0">
              <a:buNone/>
            </a:pPr>
            <a:r>
              <a:rPr lang="ru-RU" sz="2000" dirty="0" smtClean="0"/>
              <a:t>В 1850г. </a:t>
            </a:r>
            <a:r>
              <a:rPr lang="ru-RU" sz="2000" dirty="0" err="1" smtClean="0"/>
              <a:t>Иссаак</a:t>
            </a:r>
            <a:r>
              <a:rPr lang="ru-RU" sz="2000" dirty="0" smtClean="0"/>
              <a:t> Зингер практически довел машину до современного вида.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23528" y="491162"/>
            <a:ext cx="8305119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/>
              <a:t>Сейчас в каждой семье есть швейная машина, мы пользуемся ей и не задумываемся: «Кто изобрел это чудо, настолько облегчающее шитье?»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42619671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8" y="4293096"/>
            <a:ext cx="7745505" cy="3877815"/>
          </a:xfrm>
        </p:spPr>
        <p:txBody>
          <a:bodyPr/>
          <a:lstStyle/>
          <a:p>
            <a:pPr lvl="0">
              <a:buClr>
                <a:srgbClr val="FE8637"/>
              </a:buClr>
            </a:pPr>
            <a:r>
              <a:rPr lang="ru-RU" sz="2000" dirty="0">
                <a:solidFill>
                  <a:prstClr val="black"/>
                </a:solidFill>
              </a:rPr>
              <a:t>В 1900г.в подмосковном </a:t>
            </a:r>
            <a:r>
              <a:rPr lang="ru-RU" sz="2000" dirty="0" smtClean="0">
                <a:solidFill>
                  <a:prstClr val="black"/>
                </a:solidFill>
              </a:rPr>
              <a:t>городе, в Подольске, фирма «Зингер</a:t>
            </a:r>
            <a:r>
              <a:rPr lang="ru-RU" sz="2000" dirty="0">
                <a:solidFill>
                  <a:prstClr val="black"/>
                </a:solidFill>
              </a:rPr>
              <a:t>» основала завод , который осуществлял сборку швейных машин из деталей, доставляемых из за границы. Создатели швейных машин старались их причудливо украсить рисунками и резьбой.</a:t>
            </a:r>
          </a:p>
          <a:p>
            <a:pPr lvl="0">
              <a:buClr>
                <a:srgbClr val="FE8637"/>
              </a:buClr>
            </a:pPr>
            <a:endParaRPr lang="ru-RU" dirty="0">
              <a:solidFill>
                <a:prstClr val="black"/>
              </a:solidFill>
            </a:endParaRP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 rot="21300580">
            <a:off x="1466137" y="2013414"/>
            <a:ext cx="2346687" cy="1728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678676">
            <a:off x="5319001" y="1157265"/>
            <a:ext cx="2040269" cy="2679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097217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1354" y="1988840"/>
            <a:ext cx="7745505" cy="3877815"/>
          </a:xfrm>
        </p:spPr>
        <p:txBody>
          <a:bodyPr/>
          <a:lstStyle/>
          <a:p>
            <a:pPr lvl="0">
              <a:buClr>
                <a:srgbClr val="FE8637"/>
              </a:buClr>
            </a:pPr>
            <a:r>
              <a:rPr lang="ru-RU" sz="2000" dirty="0">
                <a:solidFill>
                  <a:prstClr val="black"/>
                </a:solidFill>
              </a:rPr>
              <a:t>Основав свою фирму </a:t>
            </a:r>
            <a:r>
              <a:rPr lang="ru-RU" sz="2000" dirty="0" smtClean="0">
                <a:solidFill>
                  <a:prstClr val="black"/>
                </a:solidFill>
              </a:rPr>
              <a:t>«Зингер»  </a:t>
            </a:r>
            <a:r>
              <a:rPr lang="ru-RU" sz="2000" dirty="0">
                <a:solidFill>
                  <a:prstClr val="black"/>
                </a:solidFill>
              </a:rPr>
              <a:t>стал выпускать швейные машины в больших количествах, и везде они пользовались </a:t>
            </a:r>
            <a:r>
              <a:rPr lang="ru-RU" sz="2000" dirty="0" smtClean="0">
                <a:solidFill>
                  <a:prstClr val="black"/>
                </a:solidFill>
              </a:rPr>
              <a:t>спросом. Машина считалась красивой, если она была богато украшена, оформлена литым орнаментом и имела композиционное решение с центром в середине этого орнамента.</a:t>
            </a:r>
            <a:endParaRPr lang="ru-RU" sz="2000" dirty="0">
              <a:solidFill>
                <a:prstClr val="black"/>
              </a:solidFill>
            </a:endParaRP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4040911"/>
            <a:ext cx="3600400" cy="22669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5498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7584" y="4149080"/>
            <a:ext cx="7745505" cy="3877815"/>
          </a:xfrm>
        </p:spPr>
        <p:txBody>
          <a:bodyPr>
            <a:normAutofit/>
          </a:bodyPr>
          <a:lstStyle/>
          <a:p>
            <a:r>
              <a:rPr lang="ru-RU" sz="2000" dirty="0" smtClean="0"/>
              <a:t>ХХ</a:t>
            </a:r>
            <a:r>
              <a:rPr lang="en-US" sz="2000" dirty="0" smtClean="0"/>
              <a:t>I</a:t>
            </a:r>
            <a:r>
              <a:rPr lang="ru-RU" sz="2000" dirty="0" smtClean="0"/>
              <a:t> век ставит перед швейными машинами сверхвысокие требования. Больше всех этим требованиям отвечают новые машины с программным управлением. Фактически это не просто швейная машина, а машина – компьютер, которая шьет, вышивает, составляет рисунки, помогает пользователю управлять ею.</a:t>
            </a:r>
            <a:endParaRPr lang="ru-RU" sz="20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626489"/>
            <a:ext cx="3393567" cy="20296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2132856"/>
            <a:ext cx="2880320" cy="18707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162735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15616" y="2348880"/>
            <a:ext cx="7745505" cy="3877815"/>
          </a:xfrm>
        </p:spPr>
        <p:txBody>
          <a:bodyPr>
            <a:normAutofit/>
          </a:bodyPr>
          <a:lstStyle/>
          <a:p>
            <a:r>
              <a:rPr lang="ru-RU" sz="2000" dirty="0" smtClean="0"/>
              <a:t>1.Назовите первого изобретателя швейной машины?</a:t>
            </a:r>
          </a:p>
          <a:p>
            <a:r>
              <a:rPr lang="ru-RU" sz="2000" dirty="0" smtClean="0"/>
              <a:t>2.Назовите фирму , которая в России основала завод .</a:t>
            </a:r>
          </a:p>
          <a:p>
            <a:r>
              <a:rPr lang="ru-RU" sz="2000" dirty="0" smtClean="0"/>
              <a:t>3.Какие швейные машины считались красивыми?</a:t>
            </a:r>
          </a:p>
          <a:p>
            <a:r>
              <a:rPr lang="ru-RU" sz="2000" dirty="0" smtClean="0"/>
              <a:t>4.Назовите задачи современных швейных машин?</a:t>
            </a:r>
            <a:endParaRPr lang="ru-RU" sz="20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dirty="0" smtClean="0"/>
              <a:t>Итоговые вопросы  для проверки усвоения материала.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376656789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99592" y="2060848"/>
            <a:ext cx="7745505" cy="3877815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4000" dirty="0" smtClean="0"/>
              <a:t>Источники информации:</a:t>
            </a:r>
          </a:p>
          <a:p>
            <a:pPr marL="0" indent="0">
              <a:buNone/>
            </a:pPr>
            <a:endParaRPr lang="ru-RU" sz="4000" dirty="0" smtClean="0"/>
          </a:p>
          <a:p>
            <a:r>
              <a:rPr lang="ru-RU" dirty="0" smtClean="0"/>
              <a:t>1.»Технология» Учебник для учащихся 5 класса общеобразовательных учреждений.( вариант для девочек).Под редакцией В .Д . Симоненко. Москва. Издательский центр  «</a:t>
            </a:r>
            <a:r>
              <a:rPr lang="ru-RU" dirty="0" err="1" smtClean="0"/>
              <a:t>Вентана</a:t>
            </a:r>
            <a:r>
              <a:rPr lang="ru-RU" dirty="0" smtClean="0"/>
              <a:t> Граф» 2007.</a:t>
            </a:r>
          </a:p>
          <a:p>
            <a:r>
              <a:rPr lang="ru-RU" dirty="0" smtClean="0"/>
              <a:t>«Технология»5класс.Учебник для учащихся общеобразовательных учреждений под редакцией </a:t>
            </a:r>
            <a:r>
              <a:rPr lang="ru-RU" dirty="0" err="1" smtClean="0"/>
              <a:t>И.А.Сасовой</a:t>
            </a:r>
            <a:r>
              <a:rPr lang="ru-RU" dirty="0" smtClean="0"/>
              <a:t>( часть третья)</a:t>
            </a:r>
            <a:r>
              <a:rPr lang="ru-RU" dirty="0" err="1" smtClean="0"/>
              <a:t>Москва,Издательский</a:t>
            </a:r>
            <a:r>
              <a:rPr lang="ru-RU" dirty="0" smtClean="0"/>
              <a:t> центр « </a:t>
            </a:r>
            <a:r>
              <a:rPr lang="ru-RU" dirty="0" err="1" smtClean="0"/>
              <a:t>Вентана</a:t>
            </a:r>
            <a:r>
              <a:rPr lang="ru-RU" dirty="0" smtClean="0"/>
              <a:t> –Граф» 2008г.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3456286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етка">
  <a:themeElements>
    <a:clrScheme name="Сетка">
      <a:dk1>
        <a:sysClr val="windowText" lastClr="000000"/>
      </a:dk1>
      <a:lt1>
        <a:sysClr val="window" lastClr="FFFFFF"/>
      </a:lt1>
      <a:dk2>
        <a:srgbClr val="534949"/>
      </a:dk2>
      <a:lt2>
        <a:srgbClr val="CCD1B9"/>
      </a:lt2>
      <a:accent1>
        <a:srgbClr val="C66951"/>
      </a:accent1>
      <a:accent2>
        <a:srgbClr val="BF974D"/>
      </a:accent2>
      <a:accent3>
        <a:srgbClr val="928B70"/>
      </a:accent3>
      <a:accent4>
        <a:srgbClr val="87706B"/>
      </a:accent4>
      <a:accent5>
        <a:srgbClr val="94734E"/>
      </a:accent5>
      <a:accent6>
        <a:srgbClr val="6F777D"/>
      </a:accent6>
      <a:hlink>
        <a:srgbClr val="CC9900"/>
      </a:hlink>
      <a:folHlink>
        <a:srgbClr val="C0C0C0"/>
      </a:folHlink>
    </a:clrScheme>
    <a:fontScheme name="Сетка">
      <a:maj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ajorFont>
      <a:min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inorFont>
    </a:fontScheme>
    <a:fmtScheme name="Сетка">
      <a:fillStyleLst>
        <a:solidFill>
          <a:schemeClr val="phClr"/>
        </a:solidFill>
        <a:solidFill>
          <a:schemeClr val="phClr">
            <a:tint val="5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175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3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3000"/>
                <a:satMod val="11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Grid</Template>
  <TotalTime>247</TotalTime>
  <Words>338</Words>
  <Application>Microsoft Office PowerPoint</Application>
  <PresentationFormat>Экран (4:3)</PresentationFormat>
  <Paragraphs>24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Сетка</vt:lpstr>
      <vt:lpstr>Учебная презентация .  История швейной машины. 5 класс ГБОУ СОШ № 657 ЮАО г. Москва Учитель технологии: Лихонина О.П. </vt:lpstr>
      <vt:lpstr>Цели и задачи: </vt:lpstr>
      <vt:lpstr>Презентация PowerPoint</vt:lpstr>
      <vt:lpstr>Презентация PowerPoint</vt:lpstr>
      <vt:lpstr>Презентация PowerPoint</vt:lpstr>
      <vt:lpstr>Презентация PowerPoint</vt:lpstr>
      <vt:lpstr>Итоговые вопросы  для проверки усвоения материала.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История швейной машины. 5 класс</dc:title>
  <dc:creator>Лихонина</dc:creator>
  <cp:lastModifiedBy>Лихонина</cp:lastModifiedBy>
  <cp:revision>18</cp:revision>
  <dcterms:created xsi:type="dcterms:W3CDTF">2015-01-30T11:57:30Z</dcterms:created>
  <dcterms:modified xsi:type="dcterms:W3CDTF">2015-01-30T16:13:25Z</dcterms:modified>
</cp:coreProperties>
</file>