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7"/>
  </p:notes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5" r:id="rId20"/>
    <p:sldId id="276" r:id="rId21"/>
    <p:sldId id="279" r:id="rId22"/>
    <p:sldId id="280" r:id="rId23"/>
    <p:sldId id="274" r:id="rId24"/>
    <p:sldId id="277" r:id="rId25"/>
    <p:sldId id="278" r:id="rId2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1" d="100"/>
          <a:sy n="71" d="100"/>
        </p:scale>
        <p:origin x="-1356" y="1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1C35FD6-B1B4-40FC-83F6-BAF1AD5AB334}" type="datetimeFigureOut">
              <a:rPr lang="ru-RU" smtClean="0"/>
              <a:pPr/>
              <a:t>31.01.2015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8C7904-D7F1-401C-8F76-586D126EE1F7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8609751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8C7904-D7F1-401C-8F76-586D126EE1F7}" type="slidenum">
              <a:rPr lang="ru-RU" smtClean="0"/>
              <a:pPr/>
              <a:t>14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3700041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DEA76-629F-46EB-9756-A2A94DB1504D}" type="datetimeFigureOut">
              <a:rPr lang="ru-RU" smtClean="0"/>
              <a:pPr/>
              <a:t>31.01.2015</a:t>
            </a:fld>
            <a:endParaRPr lang="ru-RU" dirty="0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1802F35-CA60-4EA5-839D-7BB7298B91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DEA76-629F-46EB-9756-A2A94DB1504D}" type="datetimeFigureOut">
              <a:rPr lang="ru-RU" smtClean="0"/>
              <a:pPr/>
              <a:t>31.01.2015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02F35-CA60-4EA5-839D-7BB7298B91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DEA76-629F-46EB-9756-A2A94DB1504D}" type="datetimeFigureOut">
              <a:rPr lang="ru-RU" smtClean="0"/>
              <a:pPr/>
              <a:t>31.01.2015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02F35-CA60-4EA5-839D-7BB7298B91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DEA76-629F-46EB-9756-A2A94DB1504D}" type="datetimeFigureOut">
              <a:rPr lang="ru-RU" smtClean="0"/>
              <a:pPr/>
              <a:t>31.01.2015</a:t>
            </a:fld>
            <a:endParaRPr lang="ru-RU" dirty="0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81802F35-CA60-4EA5-839D-7BB7298B91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DEA76-629F-46EB-9756-A2A94DB1504D}" type="datetimeFigureOut">
              <a:rPr lang="ru-RU" smtClean="0"/>
              <a:pPr/>
              <a:t>31.01.2015</a:t>
            </a:fld>
            <a:endParaRPr lang="ru-RU" dirty="0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02F35-CA60-4EA5-839D-7BB7298B91F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DEA76-629F-46EB-9756-A2A94DB1504D}" type="datetimeFigureOut">
              <a:rPr lang="ru-RU" smtClean="0"/>
              <a:pPr/>
              <a:t>31.01.2015</a:t>
            </a:fld>
            <a:endParaRPr lang="ru-RU" dirty="0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02F35-CA60-4EA5-839D-7BB7298B91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DEA76-629F-46EB-9756-A2A94DB1504D}" type="datetimeFigureOut">
              <a:rPr lang="ru-RU" smtClean="0"/>
              <a:pPr/>
              <a:t>31.01.2015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81802F35-CA60-4EA5-839D-7BB7298B91F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DEA76-629F-46EB-9756-A2A94DB1504D}" type="datetimeFigureOut">
              <a:rPr lang="ru-RU" smtClean="0"/>
              <a:pPr/>
              <a:t>31.01.2015</a:t>
            </a:fld>
            <a:endParaRPr lang="ru-RU" dirty="0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02F35-CA60-4EA5-839D-7BB7298B91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DEA76-629F-46EB-9756-A2A94DB1504D}" type="datetimeFigureOut">
              <a:rPr lang="ru-RU" smtClean="0"/>
              <a:pPr/>
              <a:t>31.01.2015</a:t>
            </a:fld>
            <a:endParaRPr lang="ru-RU" dirty="0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02F35-CA60-4EA5-839D-7BB7298B91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DEA76-629F-46EB-9756-A2A94DB1504D}" type="datetimeFigureOut">
              <a:rPr lang="ru-RU" smtClean="0"/>
              <a:pPr/>
              <a:t>31.01.2015</a:t>
            </a:fld>
            <a:endParaRPr lang="ru-RU" dirty="0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02F35-CA60-4EA5-839D-7BB7298B91FA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3DEA76-629F-46EB-9756-A2A94DB1504D}" type="datetimeFigureOut">
              <a:rPr lang="ru-RU" smtClean="0"/>
              <a:pPr/>
              <a:t>31.01.2015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02F35-CA60-4EA5-839D-7BB7298B91F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A3DEA76-629F-46EB-9756-A2A94DB1504D}" type="datetimeFigureOut">
              <a:rPr lang="ru-RU" smtClean="0"/>
              <a:pPr/>
              <a:t>31.01.2015</a:t>
            </a:fld>
            <a:endParaRPr lang="ru-RU" dirty="0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81802F35-CA60-4EA5-839D-7BB7298B91FA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966044" y="1226369"/>
            <a:ext cx="5211911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5400" b="1" dirty="0" smtClean="0">
                <a:ln w="12700">
                  <a:solidFill>
                    <a:srgbClr val="1F497D">
                      <a:satMod val="155000"/>
                    </a:srgbClr>
                  </a:solidFill>
                  <a:prstDash val="solid"/>
                </a:ln>
                <a:solidFill>
                  <a:srgbClr val="EEECE1">
                    <a:tint val="85000"/>
                    <a:satMod val="155000"/>
                  </a:srgb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Тема урока:</a:t>
            </a:r>
            <a:endParaRPr lang="ru-RU" sz="5400" b="1" dirty="0">
              <a:ln w="12700">
                <a:solidFill>
                  <a:srgbClr val="1F497D">
                    <a:satMod val="155000"/>
                  </a:srgbClr>
                </a:solidFill>
                <a:prstDash val="solid"/>
              </a:ln>
              <a:solidFill>
                <a:srgbClr val="EEECE1">
                  <a:tint val="85000"/>
                  <a:satMod val="155000"/>
                </a:srgb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763688" y="3212976"/>
            <a:ext cx="5301323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Я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зык словами </a:t>
            </a:r>
          </a:p>
          <a:p>
            <a:pPr algn="ctr"/>
            <a:r>
              <a:rPr lang="ru-RU" sz="5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силён</a:t>
            </a:r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8296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30171"/>
            <a:ext cx="473084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2.ИСПЫТАНИЕ.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1556792"/>
            <a:ext cx="914400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rightRoom" dir="t"/>
            </a:scene3d>
            <a:sp3d contourW="6350" prstMaterial="plastic">
              <a:bevelT w="20320" h="20320" prst="angle"/>
              <a:contourClr>
                <a:schemeClr val="accent1">
                  <a:tint val="100000"/>
                  <a:shade val="100000"/>
                  <a:hueMod val="100000"/>
                  <a:satMod val="100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/>
                <a:solidFill>
                  <a:schemeClr val="accent1"/>
                </a:solidFill>
                <a:effectLst>
                  <a:outerShdw blurRad="19685" dist="12700" dir="5400000" algn="tl" rotWithShape="0">
                    <a:schemeClr val="accent1">
                      <a:satMod val="130000"/>
                      <a:alpha val="60000"/>
                    </a:schemeClr>
                  </a:outerShdw>
                  <a:reflection blurRad="10000" stA="55000" endPos="48000" dist="500" dir="5400000" sy="-100000" algn="bl" rotWithShape="0"/>
                </a:effectLst>
              </a:rPr>
              <a:t>Рассказать  об  образовании  настоящего,   прошедшего времени.</a:t>
            </a:r>
            <a:endParaRPr lang="ru-RU" sz="5400" b="1" cap="all" spc="0" dirty="0">
              <a:ln/>
              <a:solidFill>
                <a:schemeClr val="accent1"/>
              </a:solidFill>
              <a:effectLst>
                <a:outerShdw blurRad="19685" dist="12700" dir="5400000" algn="tl" rotWithShape="0">
                  <a:schemeClr val="accent1">
                    <a:satMod val="130000"/>
                    <a:alpha val="60000"/>
                  </a:schemeClr>
                </a:outerShdw>
                <a:reflection blurRad="10000" stA="55000" endPos="48000" dist="5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680066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407343" y="0"/>
            <a:ext cx="625748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Игра «Узнай в лицо.»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971106"/>
            <a:ext cx="9144000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1 СТОЛБИК  -действительные причастия.                             2 СТОЛБИК   -страдательные причастия.  </a:t>
            </a:r>
          </a:p>
          <a:p>
            <a:r>
              <a:rPr lang="ru-RU" sz="2800" dirty="0" smtClean="0"/>
              <a:t>Выдели суффиксы, объясни графически  выбор пропущенных  букв. </a:t>
            </a:r>
          </a:p>
          <a:p>
            <a:endParaRPr lang="ru-RU" sz="2800" dirty="0" smtClean="0"/>
          </a:p>
          <a:p>
            <a:r>
              <a:rPr lang="ru-RU" sz="2800" dirty="0" smtClean="0"/>
              <a:t>Раста…вший лёд; кле…щий  обои; волну…мый  воспоминаниями; разорва…ые клочья тумана; постро…вший  дом; стел…щийся  туман; засе…ые поля; изуча…мый предмет; зан…тые делом.</a:t>
            </a:r>
          </a:p>
          <a:p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3931057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02160" y="-118902"/>
            <a:ext cx="880568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Экскурсоводы.           2Стенд.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40106" y="586372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ДЕЙСТВИТЕЛЬНЫЕ </a:t>
            </a:r>
            <a:r>
              <a:rPr lang="ru-RU" sz="3600" dirty="0" smtClean="0">
                <a:solidFill>
                  <a:srgbClr val="00B0F0"/>
                </a:solidFill>
              </a:rPr>
              <a:t>И СТРАДАТЕЛЬНЫЕ  </a:t>
            </a:r>
          </a:p>
          <a:p>
            <a:r>
              <a:rPr lang="ru-RU" sz="3600" dirty="0">
                <a:solidFill>
                  <a:srgbClr val="00B0F0"/>
                </a:solidFill>
              </a:rPr>
              <a:t> </a:t>
            </a:r>
            <a:r>
              <a:rPr lang="ru-RU" sz="3600" dirty="0" smtClean="0">
                <a:solidFill>
                  <a:srgbClr val="00B0F0"/>
                </a:solidFill>
              </a:rPr>
              <a:t>                          </a:t>
            </a:r>
            <a:r>
              <a:rPr lang="ru-RU" sz="3600" dirty="0" smtClean="0">
                <a:solidFill>
                  <a:srgbClr val="92D050"/>
                </a:solidFill>
              </a:rPr>
              <a:t>ПРИЧАСТИЯ</a:t>
            </a:r>
            <a:r>
              <a:rPr lang="ru-RU" sz="3600" dirty="0" smtClean="0">
                <a:solidFill>
                  <a:srgbClr val="00B0F0"/>
                </a:solidFill>
              </a:rPr>
              <a:t>                                                                                                                                                                         </a:t>
            </a:r>
            <a:r>
              <a:rPr lang="ru-RU" sz="3600" dirty="0" smtClean="0">
                <a:solidFill>
                  <a:srgbClr val="92D050"/>
                </a:solidFill>
              </a:rPr>
              <a:t> 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4351" y="1556792"/>
            <a:ext cx="48965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ДЕЙСТВИТЕЛЬНЫЕ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5001054" y="1556792"/>
            <a:ext cx="3779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СТРАДАТЕЛЬНЫЕ</a:t>
            </a:r>
            <a:endParaRPr lang="ru-RU" sz="3600" dirty="0"/>
          </a:p>
        </p:txBody>
      </p:sp>
      <p:sp>
        <p:nvSpPr>
          <p:cNvPr id="9" name="TextBox 8"/>
          <p:cNvSpPr txBox="1"/>
          <p:nvPr/>
        </p:nvSpPr>
        <p:spPr>
          <a:xfrm>
            <a:off x="33000" y="2042614"/>
            <a:ext cx="9144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СУФФИКСЫ НАСТОЯЩЕГО ВРЕМЕНИ.</a:t>
            </a:r>
            <a:endParaRPr lang="ru-RU" sz="3600" dirty="0"/>
          </a:p>
        </p:txBody>
      </p:sp>
      <p:sp>
        <p:nvSpPr>
          <p:cNvPr id="19" name="TextBox 18"/>
          <p:cNvSpPr txBox="1"/>
          <p:nvPr/>
        </p:nvSpPr>
        <p:spPr>
          <a:xfrm>
            <a:off x="3262797" y="2482933"/>
            <a:ext cx="223224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1 СПРЯЖЕНИЕ</a:t>
            </a:r>
            <a:endParaRPr lang="ru-RU" sz="2800" dirty="0"/>
          </a:p>
        </p:txBody>
      </p:sp>
      <p:sp>
        <p:nvSpPr>
          <p:cNvPr id="21" name="TextBox 20"/>
          <p:cNvSpPr txBox="1"/>
          <p:nvPr/>
        </p:nvSpPr>
        <p:spPr>
          <a:xfrm>
            <a:off x="140106" y="2627389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 </a:t>
            </a:r>
            <a:r>
              <a:rPr lang="ru-RU" sz="2800" dirty="0" smtClean="0"/>
              <a:t>УЩ, ЮЩ</a:t>
            </a:r>
            <a:endParaRPr lang="ru-RU" sz="2800" dirty="0"/>
          </a:p>
        </p:txBody>
      </p:sp>
      <p:sp>
        <p:nvSpPr>
          <p:cNvPr id="22" name="TextBox 21"/>
          <p:cNvSpPr txBox="1"/>
          <p:nvPr/>
        </p:nvSpPr>
        <p:spPr>
          <a:xfrm>
            <a:off x="3149689" y="3462097"/>
            <a:ext cx="23453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2</a:t>
            </a:r>
          </a:p>
          <a:p>
            <a:r>
              <a:rPr lang="ru-RU" sz="2800" dirty="0" smtClean="0"/>
              <a:t>СПРЯЖЕНИЕ</a:t>
            </a:r>
            <a:endParaRPr lang="ru-RU" sz="2800" dirty="0"/>
          </a:p>
        </p:txBody>
      </p:sp>
      <p:sp>
        <p:nvSpPr>
          <p:cNvPr id="23" name="TextBox 22"/>
          <p:cNvSpPr txBox="1"/>
          <p:nvPr/>
        </p:nvSpPr>
        <p:spPr>
          <a:xfrm>
            <a:off x="164351" y="3677540"/>
            <a:ext cx="163353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АЩ, ЯЩ</a:t>
            </a:r>
            <a:endParaRPr lang="ru-RU" sz="2800" dirty="0"/>
          </a:p>
        </p:txBody>
      </p:sp>
      <p:sp>
        <p:nvSpPr>
          <p:cNvPr id="24" name="TextBox 23"/>
          <p:cNvSpPr txBox="1"/>
          <p:nvPr/>
        </p:nvSpPr>
        <p:spPr>
          <a:xfrm>
            <a:off x="6367400" y="2688945"/>
            <a:ext cx="19442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ЕМ, ОМ</a:t>
            </a:r>
            <a:endParaRPr lang="ru-RU" sz="2800" dirty="0"/>
          </a:p>
        </p:txBody>
      </p:sp>
      <p:sp>
        <p:nvSpPr>
          <p:cNvPr id="25" name="TextBox 24"/>
          <p:cNvSpPr txBox="1"/>
          <p:nvPr/>
        </p:nvSpPr>
        <p:spPr>
          <a:xfrm>
            <a:off x="5666874" y="3677540"/>
            <a:ext cx="244827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        ИМ</a:t>
            </a:r>
            <a:endParaRPr lang="ru-RU" sz="2800" dirty="0"/>
          </a:p>
        </p:txBody>
      </p:sp>
      <p:sp>
        <p:nvSpPr>
          <p:cNvPr id="26" name="TextBox 25"/>
          <p:cNvSpPr txBox="1"/>
          <p:nvPr/>
        </p:nvSpPr>
        <p:spPr>
          <a:xfrm>
            <a:off x="1478051" y="4345323"/>
            <a:ext cx="568863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  СУФФИКСЫ ПРОШЕДШЕГО ВРЕМЕНИ</a:t>
            </a:r>
            <a:endParaRPr lang="ru-RU" sz="3200" dirty="0"/>
          </a:p>
        </p:txBody>
      </p:sp>
      <p:sp>
        <p:nvSpPr>
          <p:cNvPr id="27" name="TextBox 26"/>
          <p:cNvSpPr txBox="1"/>
          <p:nvPr/>
        </p:nvSpPr>
        <p:spPr>
          <a:xfrm>
            <a:off x="208266" y="5449363"/>
            <a:ext cx="2018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ВШ, Ш</a:t>
            </a:r>
            <a:endParaRPr lang="ru-RU" sz="3200" dirty="0"/>
          </a:p>
        </p:txBody>
      </p:sp>
      <p:sp>
        <p:nvSpPr>
          <p:cNvPr id="28" name="TextBox 27"/>
          <p:cNvSpPr txBox="1"/>
          <p:nvPr/>
        </p:nvSpPr>
        <p:spPr>
          <a:xfrm>
            <a:off x="6444208" y="5422541"/>
            <a:ext cx="25636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ЕНН, НН ,Т.</a:t>
            </a:r>
            <a:endParaRPr lang="ru-RU" sz="3200" dirty="0"/>
          </a:p>
        </p:txBody>
      </p:sp>
      <p:cxnSp>
        <p:nvCxnSpPr>
          <p:cNvPr id="32" name="Прямая соединительная линия 31"/>
          <p:cNvCxnSpPr/>
          <p:nvPr/>
        </p:nvCxnSpPr>
        <p:spPr>
          <a:xfrm flipH="1">
            <a:off x="1478051" y="5741750"/>
            <a:ext cx="141621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>
            <a:off x="981119" y="5741750"/>
            <a:ext cx="16709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>
            <a:stCxn id="27" idx="1"/>
            <a:endCxn id="27" idx="1"/>
          </p:cNvCxnSpPr>
          <p:nvPr/>
        </p:nvCxnSpPr>
        <p:spPr>
          <a:xfrm>
            <a:off x="208266" y="5741751"/>
            <a:ext cx="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4209987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3180" y="44026"/>
            <a:ext cx="415209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3-Испытание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967356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Употребление причастий  в   речи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-22238" y="3164485"/>
            <a:ext cx="914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2800" dirty="0" smtClean="0"/>
          </a:p>
          <a:p>
            <a:r>
              <a:rPr lang="ru-RU" sz="2800" dirty="0" smtClean="0"/>
              <a:t>А. С. Пушкин говорил: «Причастия…обыкновенно избегают в разговоре .Мы не   говорим: карета, скачущая по мосту; слуга, метущий комнату;  мы говорим: которая скачет; который метёт, заменяя выразительную краткость причастия вялым оборотом».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xmlns="" val="4214063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" y="27856"/>
            <a:ext cx="914400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-Что вы можете рассказать об этом?</a:t>
            </a:r>
            <a:endParaRPr lang="ru-RU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24128" y="1110512"/>
            <a:ext cx="30744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Экскурсоводы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2105" y="3068960"/>
            <a:ext cx="9059788" cy="17543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/>
            </a:r>
            <a:br>
              <a:rPr lang="ru-RU" sz="3600" dirty="0" smtClean="0"/>
            </a:br>
            <a:r>
              <a:rPr lang="ru-RU" sz="3600" dirty="0" smtClean="0"/>
              <a:t>Практическая  работа. Работает  весь класс.</a:t>
            </a:r>
            <a:endParaRPr lang="ru-RU" sz="36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827584" y="5934670"/>
            <a:ext cx="59216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54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Игра «Разведчик.»</a:t>
            </a:r>
            <a:endParaRPr lang="ru-RU" sz="54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11596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16632"/>
            <a:ext cx="6602413" cy="15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51520" y="1178967"/>
            <a:ext cx="36488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1.Задание</a:t>
            </a:r>
            <a:r>
              <a:rPr lang="ru-RU" sz="5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. 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07904" y="1317466"/>
            <a:ext cx="54360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Расшифруйте запись.  В каком смысле употреблены причастия?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3645024"/>
            <a:ext cx="91440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1.Распущенный ребёнок.</a:t>
            </a:r>
          </a:p>
          <a:p>
            <a:r>
              <a:rPr lang="ru-RU" sz="3600" dirty="0"/>
              <a:t>2.Запущенный  дом.</a:t>
            </a:r>
          </a:p>
          <a:p>
            <a:r>
              <a:rPr lang="ru-RU" sz="3600" dirty="0"/>
              <a:t>3.Эта глухая деревня тиха и </a:t>
            </a:r>
            <a:r>
              <a:rPr lang="ru-RU" sz="3600" dirty="0" smtClean="0"/>
              <a:t>заброшена</a:t>
            </a:r>
            <a:r>
              <a:rPr lang="ru-RU" sz="3600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xmlns="" val="2887616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" y="49323"/>
            <a:ext cx="9144001" cy="258532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 2.задание. Разгадайте фразеологизмы. Запишите их по-другому.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1" y="2708920"/>
            <a:ext cx="9252521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1.Лишён свободы действий.-…</a:t>
            </a:r>
          </a:p>
          <a:p>
            <a:endParaRPr lang="ru-RU" sz="4000" dirty="0"/>
          </a:p>
          <a:p>
            <a:r>
              <a:rPr lang="ru-RU" sz="4000" dirty="0"/>
              <a:t>2.Суждено,предопределено.-…</a:t>
            </a:r>
          </a:p>
          <a:p>
            <a:endParaRPr lang="ru-RU" sz="4000" dirty="0"/>
          </a:p>
          <a:p>
            <a:r>
              <a:rPr lang="ru-RU" sz="4000" dirty="0"/>
              <a:t>3.Умеет хорошо говорить.-…</a:t>
            </a:r>
          </a:p>
          <a:p>
            <a:endParaRPr lang="ru-RU" sz="4000" dirty="0"/>
          </a:p>
        </p:txBody>
      </p:sp>
    </p:spTree>
    <p:extLst>
      <p:ext uri="{BB962C8B-B14F-4D97-AF65-F5344CB8AC3E}">
        <p14:creationId xmlns:p14="http://schemas.microsoft.com/office/powerpoint/2010/main" xmlns="" val="231096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" y="0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3. ЗАДАНИЕ. Разгадайте </a:t>
            </a:r>
            <a:r>
              <a:rPr lang="ru-RU" sz="5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фразеологизм по рисунку.</a:t>
            </a:r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66902"/>
            <a:ext cx="3816424" cy="32462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754326"/>
            <a:ext cx="3744416" cy="325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81218" y="5079847"/>
            <a:ext cx="4138337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Собака, лопата</a:t>
            </a:r>
            <a:endParaRPr lang="ru-RU" sz="5400" b="1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46514" y="5033680"/>
            <a:ext cx="356990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Бабка, корыто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554199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" y="-17912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4.Отгадай ,что это?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1" y="1052736"/>
            <a:ext cx="9144001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1. Поле (не)меряно, овцы (не)считаны, пастух рогат.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" y="2347575"/>
            <a:ext cx="9143999" cy="4498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2888029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0"/>
            <a:ext cx="9144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/>
              <a:t>2.Сито свито, золотом покрыто. Кто взглянет всяк заплачет.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1323722"/>
            <a:ext cx="9395520" cy="55342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6905713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754327"/>
            <a:ext cx="2691761" cy="954594"/>
          </a:xfrm>
        </p:spPr>
        <p:txBody>
          <a:bodyPr/>
          <a:lstStyle/>
          <a:p>
            <a:r>
              <a:rPr lang="ru-RU" dirty="0" smtClean="0"/>
              <a:t>Цель урока: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971600" y="0"/>
            <a:ext cx="668285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УРОК-ЭКСКУРСИЯ  по</a:t>
            </a:r>
          </a:p>
          <a:p>
            <a:pPr algn="ctr"/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теме «Причастие.»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79512" y="2708920"/>
            <a:ext cx="896448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1.Обобщить и систематизировать знания о причастии как части речи и образовании действительных и страдательных причастий</a:t>
            </a:r>
            <a:r>
              <a:rPr lang="ru-RU" sz="3600" dirty="0" smtClean="0"/>
              <a:t>.</a:t>
            </a:r>
            <a:endParaRPr lang="ru-RU" sz="3600" smtClean="0"/>
          </a:p>
          <a:p>
            <a:endParaRPr lang="ru-RU" sz="3600" dirty="0" smtClean="0"/>
          </a:p>
          <a:p>
            <a:r>
              <a:rPr lang="ru-RU" sz="3600" dirty="0" smtClean="0"/>
              <a:t>2.Наблюдать за употреблением причастий в речи.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3182182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0" y="15007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5.Игра. «Кто быстрее?».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938337"/>
            <a:ext cx="9144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Придумай синонимы к данным существительным</a:t>
            </a:r>
            <a:r>
              <a:rPr lang="ru-RU" sz="3600" dirty="0" smtClean="0"/>
              <a:t>, включив </a:t>
            </a:r>
            <a:r>
              <a:rPr lang="ru-RU" sz="3600" dirty="0"/>
              <a:t>причастия: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0" y="1988840"/>
            <a:ext cx="2142766" cy="92333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5400" dirty="0"/>
              <a:t>туча… 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2780928"/>
            <a:ext cx="9144000" cy="4077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102883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4355" y="0"/>
            <a:ext cx="22322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dirty="0" smtClean="0"/>
              <a:t>Снег…</a:t>
            </a:r>
            <a:endParaRPr lang="ru-RU" sz="4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4355" y="980728"/>
            <a:ext cx="9148355" cy="58772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57991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16632"/>
            <a:ext cx="222920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dirty="0"/>
              <a:t>солнце…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824518"/>
            <a:ext cx="9144000" cy="6033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32251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-1" y="0"/>
            <a:ext cx="914400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6.Прочитай текст. Какова роль причастий?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9545" y="1805010"/>
            <a:ext cx="9144001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dirty="0"/>
              <a:t>Чёрное небо над  бесконечными снегами России мерцало переливающимися крещенскими звёздами. И я, живший до сих пор только на юге ,был очарован никогда ещё мною не виданной красотой северной морозной ночи. </a:t>
            </a:r>
          </a:p>
        </p:txBody>
      </p:sp>
    </p:spTree>
    <p:extLst>
      <p:ext uri="{BB962C8B-B14F-4D97-AF65-F5344CB8AC3E}">
        <p14:creationId xmlns:p14="http://schemas.microsoft.com/office/powerpoint/2010/main" xmlns="" val="417966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1754326"/>
            <a:ext cx="9144000" cy="5103674"/>
          </a:xfrm>
        </p:spPr>
        <p:txBody>
          <a:bodyPr>
            <a:normAutofit fontScale="77500" lnSpcReduction="20000"/>
          </a:bodyPr>
          <a:lstStyle/>
          <a:p>
            <a:r>
              <a:rPr lang="ru-RU" dirty="0"/>
              <a:t>1Причастие в переносном значении,переходит в разряд качественных </a:t>
            </a:r>
            <a:r>
              <a:rPr lang="ru-RU" dirty="0" smtClean="0"/>
              <a:t>прилагательных (распущенный </a:t>
            </a:r>
            <a:r>
              <a:rPr lang="ru-RU" dirty="0"/>
              <a:t>ребёнок, запущенный сад).</a:t>
            </a:r>
          </a:p>
          <a:p>
            <a:endParaRPr lang="ru-RU" dirty="0" smtClean="0"/>
          </a:p>
          <a:p>
            <a:endParaRPr lang="ru-RU" dirty="0"/>
          </a:p>
          <a:p>
            <a:r>
              <a:rPr lang="ru-RU" dirty="0" smtClean="0"/>
              <a:t>2.Фразеологизмы(на   </a:t>
            </a:r>
            <a:r>
              <a:rPr lang="ru-RU" dirty="0"/>
              <a:t>роду написано).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3.Синонимы(</a:t>
            </a:r>
            <a:r>
              <a:rPr lang="ru-RU" dirty="0" err="1" smtClean="0"/>
              <a:t>блестящий,сверкающий</a:t>
            </a:r>
            <a:r>
              <a:rPr lang="ru-RU" dirty="0" smtClean="0"/>
              <a:t>, </a:t>
            </a:r>
            <a:r>
              <a:rPr lang="ru-RU" dirty="0"/>
              <a:t>снег).</a:t>
            </a:r>
          </a:p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-1" y="0"/>
            <a:ext cx="9144001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5400" b="1" dirty="0">
                <a:ln w="50800"/>
                <a:solidFill>
                  <a:schemeClr val="bg1">
                    <a:shade val="50000"/>
                  </a:schemeClr>
                </a:solidFill>
              </a:rPr>
              <a:t>3СТЕНД. Употребление  причастий  в речи.</a:t>
            </a:r>
            <a:endParaRPr lang="ru-RU" sz="54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628779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79058" y="0"/>
            <a:ext cx="8637494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Итог  урока.</a:t>
            </a:r>
          </a:p>
          <a:p>
            <a:pPr algn="ctr"/>
            <a:r>
              <a:rPr lang="ru-RU" sz="54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Кто же стал экскурсоводом?</a:t>
            </a:r>
          </a:p>
        </p:txBody>
      </p:sp>
    </p:spTree>
    <p:extLst>
      <p:ext uri="{BB962C8B-B14F-4D97-AF65-F5344CB8AC3E}">
        <p14:creationId xmlns:p14="http://schemas.microsoft.com/office/powerpoint/2010/main" xmlns="" val="2377823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0" y="188640"/>
            <a:ext cx="455297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1.ИСПЫТАНИЕ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51619" y="1111970"/>
            <a:ext cx="8505755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4000" dirty="0" smtClean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  <a:p>
            <a:r>
              <a:rPr lang="ru-RU" sz="4000" dirty="0" smtClean="0">
                <a:solidFill>
                  <a:schemeClr val="accent1">
                    <a:lumMod val="75000"/>
                  </a:schemeClr>
                </a:solidFill>
              </a:rPr>
              <a:t>Отобрать карточки с морфологическими  признаками   причастий.</a:t>
            </a:r>
            <a:endParaRPr lang="ru-RU" sz="40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757914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30171"/>
            <a:ext cx="914400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«Чем богаче язык выражениями и оборотами, тем лучше для искусного писателя.»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980424" y="3446491"/>
            <a:ext cx="416357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А.С. Пушкин.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162276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692696"/>
            <a:ext cx="23453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КЛАСС.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35204" y="980728"/>
            <a:ext cx="658822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1.Задание:</a:t>
            </a:r>
          </a:p>
          <a:p>
            <a:r>
              <a:rPr lang="ru-RU" sz="2800" dirty="0" smtClean="0"/>
              <a:t>записать словосочетания и выделить в них главное слово,  найти причастие ,</a:t>
            </a:r>
          </a:p>
          <a:p>
            <a:r>
              <a:rPr lang="ru-RU" sz="2800" dirty="0" smtClean="0"/>
              <a:t>укажите их  суффиксы.</a:t>
            </a:r>
          </a:p>
          <a:p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0" y="2540657"/>
            <a:ext cx="91440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3600" dirty="0" smtClean="0"/>
          </a:p>
          <a:p>
            <a:endParaRPr lang="ru-RU" sz="3600" dirty="0"/>
          </a:p>
          <a:p>
            <a:r>
              <a:rPr lang="ru-RU" sz="3600" dirty="0" smtClean="0"/>
              <a:t>Мокнувший  под  дождём;  плакучая ива;  бушующее  море;  посаженное дерево; прочитанное мной; занятый делом; путаный ответ; любящая дочь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xmlns="" val="685195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116632"/>
            <a:ext cx="37609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2. ЗАДАНИЕ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1070133"/>
            <a:ext cx="75872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Игра.*Третий лишний*. 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0" y="1997839"/>
            <a:ext cx="9144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1.Занимающий, летящий, движимый.</a:t>
            </a:r>
          </a:p>
          <a:p>
            <a:r>
              <a:rPr lang="ru-RU" sz="3200" dirty="0" smtClean="0"/>
              <a:t>2.Незатихающая,неоконченная,не выраскрыта.</a:t>
            </a:r>
          </a:p>
          <a:p>
            <a:r>
              <a:rPr lang="ru-RU" sz="3200" dirty="0" smtClean="0"/>
              <a:t>2.Борющаяся, бегущий, синеющее.</a:t>
            </a:r>
          </a:p>
          <a:p>
            <a:r>
              <a:rPr lang="ru-RU" sz="3200" dirty="0" smtClean="0"/>
              <a:t>3.Избираемый, гонимый, любящий.</a:t>
            </a:r>
          </a:p>
          <a:p>
            <a:r>
              <a:rPr lang="ru-RU" sz="3200" dirty="0" smtClean="0"/>
              <a:t>4.Песчаный, вязаный,  путаный. 5.Построенный, обиженный, рассеянный.</a:t>
            </a:r>
          </a:p>
          <a:p>
            <a:r>
              <a:rPr lang="ru-RU" sz="3200" dirty="0" smtClean="0"/>
              <a:t>6.Синеющий, белеющий, краснеющей.</a:t>
            </a:r>
          </a:p>
          <a:p>
            <a:r>
              <a:rPr lang="ru-RU" sz="3200" dirty="0" smtClean="0"/>
              <a:t>7.Поклеенный, слышавший, вспаханный.</a:t>
            </a:r>
          </a:p>
          <a:p>
            <a:r>
              <a:rPr lang="ru-RU" sz="3200" dirty="0" smtClean="0"/>
              <a:t>8.Вспаханный,засеянный,собрано.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27287079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0" y="0"/>
            <a:ext cx="9144000" cy="590931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Экскурсоводы об особенностях причастий.</a:t>
            </a:r>
          </a:p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endParaRPr lang="ru-RU" sz="5400" b="1" cap="none" spc="0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/>
            </a:r>
            <a:br>
              <a:rPr lang="ru-RU" sz="54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Скажите: «Что такое причастие?»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319868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131840" y="953501"/>
            <a:ext cx="274184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1.	СТЕНД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2132856"/>
            <a:ext cx="914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Морфологические признаки причастия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83747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4206" y="55326"/>
            <a:ext cx="368306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/>
              <a:t>Признаки глагола</a:t>
            </a:r>
            <a:endParaRPr lang="ru-RU" sz="3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228328" y="1772816"/>
            <a:ext cx="2736304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Время: </a:t>
            </a:r>
          </a:p>
          <a:p>
            <a:r>
              <a:rPr lang="ru-RU" sz="2800" dirty="0" smtClean="0"/>
              <a:t>Настоящее,</a:t>
            </a:r>
          </a:p>
          <a:p>
            <a:r>
              <a:rPr lang="ru-RU" sz="2800" dirty="0" smtClean="0"/>
              <a:t>Прошедшее.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4509120"/>
            <a:ext cx="3934580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Способность иметь при себе зависимые слова. Причастный оборот</a:t>
            </a:r>
            <a:endParaRPr lang="ru-RU" sz="28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2673819" y="1622410"/>
            <a:ext cx="3373724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Вид:</a:t>
            </a:r>
          </a:p>
          <a:p>
            <a:r>
              <a:rPr lang="ru-RU" sz="2800" dirty="0" smtClean="0"/>
              <a:t>Совершенный,</a:t>
            </a:r>
          </a:p>
          <a:p>
            <a:r>
              <a:rPr lang="ru-RU" sz="2800" dirty="0" smtClean="0"/>
              <a:t>Несовершенный</a:t>
            </a:r>
            <a:r>
              <a:rPr lang="ru-RU" sz="3200" dirty="0" smtClean="0"/>
              <a:t>.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644008" y="-131916"/>
            <a:ext cx="449999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Признаки прилагательного</a:t>
            </a:r>
            <a:endParaRPr lang="ru-RU" sz="3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6019386" y="1622410"/>
            <a:ext cx="311066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Изменяется по родам, числам и падежам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019387" y="4293676"/>
            <a:ext cx="3110661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В предложении  бывает определением и  сказуемым.</a:t>
            </a:r>
            <a:endParaRPr lang="ru-RU" sz="2800" dirty="0"/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971600" y="717974"/>
            <a:ext cx="1224136" cy="10548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2673819" y="717974"/>
            <a:ext cx="1106093" cy="105484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2411760" y="717974"/>
            <a:ext cx="0" cy="400717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>
            <a:off x="6516216" y="1068413"/>
            <a:ext cx="216024" cy="70440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5652120" y="1068413"/>
            <a:ext cx="395423" cy="3225263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2383454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425</TotalTime>
  <Words>575</Words>
  <Application>Microsoft Office PowerPoint</Application>
  <PresentationFormat>Экран (4:3)</PresentationFormat>
  <Paragraphs>116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sch0841</dc:creator>
  <cp:lastModifiedBy>Irina</cp:lastModifiedBy>
  <cp:revision>27</cp:revision>
  <dcterms:created xsi:type="dcterms:W3CDTF">2013-02-19T08:13:34Z</dcterms:created>
  <dcterms:modified xsi:type="dcterms:W3CDTF">2015-01-30T21:11:19Z</dcterms:modified>
</cp:coreProperties>
</file>