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64" r:id="rId3"/>
    <p:sldId id="258" r:id="rId4"/>
    <p:sldId id="266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14.08.2014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428604"/>
            <a:ext cx="3929090" cy="5429288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Тема урока: «Дж. Гершвин «</a:t>
            </a:r>
            <a:r>
              <a:rPr lang="ru-RU" sz="4000" dirty="0" err="1" smtClean="0">
                <a:solidFill>
                  <a:srgbClr val="FFFF00"/>
                </a:solidFill>
              </a:rPr>
              <a:t>Порги</a:t>
            </a:r>
            <a:r>
              <a:rPr lang="ru-RU" sz="4000" dirty="0" smtClean="0">
                <a:solidFill>
                  <a:srgbClr val="FFFF00"/>
                </a:solidFill>
              </a:rPr>
              <a:t> и </a:t>
            </a:r>
            <a:r>
              <a:rPr lang="ru-RU" sz="4000" dirty="0" err="1" smtClean="0">
                <a:solidFill>
                  <a:srgbClr val="FFFF00"/>
                </a:solidFill>
              </a:rPr>
              <a:t>бесс</a:t>
            </a:r>
            <a:r>
              <a:rPr lang="ru-RU" sz="4000" dirty="0" smtClean="0">
                <a:solidFill>
                  <a:srgbClr val="FFFF00"/>
                </a:solidFill>
              </a:rPr>
              <a:t>» первая национальная американская опера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5214950"/>
            <a:ext cx="8072494" cy="1643050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072066" y="285728"/>
            <a:ext cx="3815335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sx="104000" sy="104000" algn="ctr" rotWithShape="0">
              <a:schemeClr val="tx1">
                <a:lumMod val="50000"/>
                <a:lumOff val="50000"/>
              </a:scheme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1500174"/>
            <a:ext cx="707236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Дж.Гершвин </a:t>
            </a:r>
          </a:p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(1898 - 1937) – </a:t>
            </a:r>
          </a:p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создатель американской национальной классики XX века. 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14422"/>
            <a:ext cx="8229600" cy="632666"/>
          </a:xfrm>
        </p:spPr>
        <p:txBody>
          <a:bodyPr>
            <a:normAutofit fontScale="90000"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                </a:t>
            </a:r>
            <a:br>
              <a:rPr lang="ru-RU" sz="5400" b="1" dirty="0" smtClean="0">
                <a:solidFill>
                  <a:srgbClr val="FF0000"/>
                </a:solidFill>
              </a:rPr>
            </a:br>
            <a:r>
              <a:rPr lang="ru-RU" sz="5400" b="1" dirty="0" smtClean="0">
                <a:solidFill>
                  <a:srgbClr val="FF0000"/>
                </a:solidFill>
              </a:rPr>
              <a:t/>
            </a:r>
            <a:br>
              <a:rPr lang="ru-RU" sz="5400" b="1" dirty="0" smtClean="0">
                <a:solidFill>
                  <a:srgbClr val="FF0000"/>
                </a:solidFill>
              </a:rPr>
            </a:br>
            <a:r>
              <a:rPr lang="ru-RU" sz="5400" b="1" dirty="0" smtClean="0">
                <a:solidFill>
                  <a:srgbClr val="FF0000"/>
                </a:solidFill>
              </a:rPr>
              <a:t/>
            </a:r>
            <a:br>
              <a:rPr lang="ru-RU" sz="5400" b="1" dirty="0" smtClean="0">
                <a:solidFill>
                  <a:srgbClr val="FF0000"/>
                </a:solidFill>
              </a:rPr>
            </a:br>
            <a:r>
              <a:rPr lang="ru-RU" sz="5400" b="1" dirty="0" smtClean="0">
                <a:solidFill>
                  <a:srgbClr val="FF0000"/>
                </a:solidFill>
              </a:rPr>
              <a:t/>
            </a:r>
            <a:br>
              <a:rPr lang="ru-RU" sz="5400" b="1" dirty="0" smtClean="0">
                <a:solidFill>
                  <a:srgbClr val="FF0000"/>
                </a:solidFill>
              </a:rPr>
            </a:br>
            <a:r>
              <a:rPr lang="ru-RU" sz="5400" b="1" dirty="0" smtClean="0">
                <a:solidFill>
                  <a:srgbClr val="FF0000"/>
                </a:solidFill>
              </a:rPr>
              <a:t/>
            </a:r>
            <a:br>
              <a:rPr lang="ru-RU" sz="5400" b="1" dirty="0" smtClean="0">
                <a:solidFill>
                  <a:srgbClr val="FF0000"/>
                </a:solidFill>
              </a:rPr>
            </a:br>
            <a:r>
              <a:rPr lang="ru-RU" sz="5400" b="1" dirty="0" smtClean="0">
                <a:solidFill>
                  <a:srgbClr val="FF0000"/>
                </a:solidFill>
              </a:rPr>
              <a:t>                Дж.Гершвин </a:t>
            </a:r>
            <a:br>
              <a:rPr lang="ru-RU" sz="5400" b="1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/>
              <a:t>является основоположником американской музыки.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928670"/>
            <a:ext cx="721523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Джаз (англ. </a:t>
            </a:r>
            <a:r>
              <a:rPr lang="ru-RU" sz="4000" b="1" dirty="0" err="1" smtClean="0">
                <a:solidFill>
                  <a:srgbClr val="FF0000"/>
                </a:solidFill>
              </a:rPr>
              <a:t>Jazz</a:t>
            </a:r>
            <a:r>
              <a:rPr lang="ru-RU" sz="4000" b="1" dirty="0" smtClean="0">
                <a:solidFill>
                  <a:srgbClr val="FF0000"/>
                </a:solidFill>
              </a:rPr>
              <a:t>) — форма музыкального искусства, возникшая в конце XIX — начале XX века в США в результате синтеза африканской и европейской культур.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7148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Характерные черты джаза:   </a:t>
            </a:r>
            <a:br>
              <a:rPr lang="ru-RU" b="1" dirty="0" smtClean="0">
                <a:solidFill>
                  <a:srgbClr val="C00000"/>
                </a:solidFill>
              </a:rPr>
            </a:b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Импровизация – основа джаза.</a:t>
            </a:r>
          </a:p>
          <a:p>
            <a:r>
              <a:rPr lang="ru-RU" sz="3200" b="1" dirty="0" smtClean="0"/>
              <a:t>Полиритмия (балансирование между акцентами, что дает впечатление «раскачивания»)</a:t>
            </a:r>
          </a:p>
          <a:p>
            <a:r>
              <a:rPr lang="ru-RU" sz="3200" b="1" dirty="0" smtClean="0"/>
              <a:t>Главные инструменты в джазовом оркестре – духовые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Современный джаз 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труба, тромбон, кларнет, рояль, контрабас, саксофон, виброфон, гитара (банджо).</a:t>
            </a:r>
          </a:p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3071810"/>
            <a:ext cx="1714512" cy="1374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12" y="3000372"/>
            <a:ext cx="142875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4" y="2786058"/>
            <a:ext cx="1390650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58016" y="2714621"/>
            <a:ext cx="1357322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19127652">
            <a:off x="1169480" y="4184357"/>
            <a:ext cx="1214446" cy="2631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143240" y="4643446"/>
            <a:ext cx="1643074" cy="15006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072066" y="4572008"/>
            <a:ext cx="1688089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929454" y="4572008"/>
            <a:ext cx="1910630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«</a:t>
            </a:r>
            <a:r>
              <a:rPr lang="ru-RU" b="1" dirty="0" err="1" smtClean="0">
                <a:solidFill>
                  <a:srgbClr val="C00000"/>
                </a:solidFill>
              </a:rPr>
              <a:t>Порги</a:t>
            </a:r>
            <a:r>
              <a:rPr lang="ru-RU" b="1" dirty="0" smtClean="0">
                <a:solidFill>
                  <a:srgbClr val="C00000"/>
                </a:solidFill>
              </a:rPr>
              <a:t> и </a:t>
            </a:r>
            <a:r>
              <a:rPr lang="ru-RU" b="1" dirty="0" err="1" smtClean="0">
                <a:solidFill>
                  <a:srgbClr val="C00000"/>
                </a:solidFill>
              </a:rPr>
              <a:t>бесс</a:t>
            </a:r>
            <a:r>
              <a:rPr lang="ru-RU" b="1" dirty="0" smtClean="0">
                <a:solidFill>
                  <a:srgbClr val="C00000"/>
                </a:solidFill>
              </a:rPr>
              <a:t>»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2428868"/>
            <a:ext cx="3000396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51046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Главным принципом сценической драматургии оперы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ru-RU" dirty="0" smtClean="0"/>
          </a:p>
          <a:p>
            <a:pPr algn="ctr"/>
            <a:endParaRPr lang="ru-RU" sz="4000" b="1" dirty="0" smtClean="0"/>
          </a:p>
          <a:p>
            <a:pPr algn="ctr"/>
            <a:r>
              <a:rPr lang="ru-RU" sz="4000" b="1" dirty="0" smtClean="0"/>
              <a:t>является контраст </a:t>
            </a:r>
          </a:p>
          <a:p>
            <a:pPr algn="ctr"/>
            <a:r>
              <a:rPr lang="ru-RU" sz="4000" b="1" dirty="0" smtClean="0"/>
              <a:t>Два центральных образа олицетворяют собой две стороны драматического конфликта.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41</TotalTime>
  <Words>130</Words>
  <PresentationFormat>Экран (4:3)</PresentationFormat>
  <Paragraphs>19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Тема урока: «Дж. Гершвин «Порги и бесс» первая национальная американская опера</vt:lpstr>
      <vt:lpstr>Слайд 2</vt:lpstr>
      <vt:lpstr>                                     Дж.Гершвин  </vt:lpstr>
      <vt:lpstr>Слайд 4</vt:lpstr>
      <vt:lpstr>Характерные черты джаза:    </vt:lpstr>
      <vt:lpstr>Современный джаз </vt:lpstr>
      <vt:lpstr>«Порги и бесс»</vt:lpstr>
      <vt:lpstr>  Главным принципом сценической драматургии оперы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урока: «Дж. Гершвин «Порги и бесс» первая национальная американская опера</dc:title>
  <cp:lastModifiedBy>2</cp:lastModifiedBy>
  <cp:revision>7</cp:revision>
  <dcterms:modified xsi:type="dcterms:W3CDTF">2014-08-14T04:26:37Z</dcterms:modified>
</cp:coreProperties>
</file>