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34589" autoAdjust="0"/>
    <p:restoredTop sz="86456" autoAdjust="0"/>
  </p:normalViewPr>
  <p:slideViewPr>
    <p:cSldViewPr>
      <p:cViewPr varScale="1">
        <p:scale>
          <a:sx n="63" d="100"/>
          <a:sy n="63" d="100"/>
        </p:scale>
        <p:origin x="-1362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F05EE10-751E-4FD9-A5F4-517EBF442CB7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0BD08EE-FA4B-4C72-A1F9-E07BC3AFB5B9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155010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D08EE-FA4B-4C72-A1F9-E07BC3AFB5B9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D08EE-FA4B-4C72-A1F9-E07BC3AFB5B9}" type="slidenum">
              <a:rPr lang="ru-RU" smtClean="0"/>
              <a:pPr/>
              <a:t>3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D08EE-FA4B-4C72-A1F9-E07BC3AFB5B9}" type="slidenum">
              <a:rPr lang="ru-RU" smtClean="0"/>
              <a:pPr/>
              <a:t>7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D08EE-FA4B-4C72-A1F9-E07BC3AFB5B9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0BD08EE-FA4B-4C72-A1F9-E07BC3AFB5B9}" type="slidenum">
              <a:rPr lang="ru-RU" smtClean="0"/>
              <a:pPr/>
              <a:t>12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4281B24-7A59-4D3A-8030-8436B23E611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94281B24-7A59-4D3A-8030-8436B23E6113}" type="datetimeFigureOut">
              <a:rPr lang="ru-RU" smtClean="0"/>
              <a:pPr/>
              <a:t>31.01.2015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37E82363-9F30-4F75-8442-BF5BCDA6B96D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gif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gif"/><Relationship Id="rId3" Type="http://schemas.openxmlformats.org/officeDocument/2006/relationships/image" Target="../media/image22.jpeg"/><Relationship Id="rId7" Type="http://schemas.openxmlformats.org/officeDocument/2006/relationships/image" Target="../media/image26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5.gif"/><Relationship Id="rId5" Type="http://schemas.openxmlformats.org/officeDocument/2006/relationships/image" Target="../media/image24.gif"/><Relationship Id="rId4" Type="http://schemas.openxmlformats.org/officeDocument/2006/relationships/image" Target="../media/image23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.gif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6" name="Picture 6" descr="http://alamandi-club.com/upload/blogs/38eb71c5442c6e750698b51b0f48d570.jpg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28921" y="19820"/>
            <a:ext cx="9144000" cy="6858000"/>
          </a:xfrm>
          <a:prstGeom prst="rect">
            <a:avLst/>
          </a:prstGeom>
          <a:ln>
            <a:noFill/>
          </a:ln>
          <a:effectLst>
            <a:glow rad="139700">
              <a:schemeClr val="accent3">
                <a:satMod val="175000"/>
                <a:alpha val="40000"/>
              </a:schemeClr>
            </a:glow>
            <a:outerShdw blurRad="50800" dist="38100" dir="10800000" algn="r" rotWithShape="0">
              <a:prstClr val="black">
                <a:alpha val="40000"/>
              </a:prstClr>
            </a:outerShdw>
          </a:effec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071538" y="-4286304"/>
            <a:ext cx="7851648" cy="7072362"/>
          </a:xfrm>
        </p:spPr>
        <p:txBody>
          <a:bodyPr>
            <a:normAutofit/>
          </a:bodyPr>
          <a:lstStyle/>
          <a:p>
            <a:r>
              <a:rPr lang="ru-RU" dirty="0" smtClean="0"/>
              <a:t>«Как встречают Новый год, люди всех земных широт»</a:t>
            </a: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611561" y="3244334"/>
            <a:ext cx="5904655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Презентацию подготовила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воспитатель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МАДОУ </a:t>
            </a:r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22</a:t>
            </a:r>
          </a:p>
          <a:p>
            <a:r>
              <a:rPr lang="ru-RU" sz="2800" dirty="0" smtClean="0">
                <a:solidFill>
                  <a:schemeClr val="bg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Остренко Ольга Сергеевна</a:t>
            </a:r>
            <a:endParaRPr lang="ru-RU" sz="2800" dirty="0" smtClean="0">
              <a:solidFill>
                <a:schemeClr val="bg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 advTm="30000"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2560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51520" y="354234"/>
            <a:ext cx="2880320" cy="600164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sz="24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Фазер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Кристмас</a:t>
            </a:r>
            <a:r>
              <a:rPr lang="ru-RU" sz="24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— еще один чудесный старец в костюме красного цвета, с роскошной белой бородой. Он радует детей в Англии а те, как и наша малышня, тоже рассказывают ему стихи и поют веселые зимние песенки. Известный перевод имени английского Деда — Отец Рождества</a:t>
            </a:r>
            <a:r>
              <a:rPr lang="ru-RU" sz="2400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 descr="http://www.toptenz.net/wp-content/uploads/2009/12/father-Christma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0"/>
            <a:ext cx="6013332" cy="6858000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078" name="Picture 6" descr="http://all4tur.ru/upload/medialibrary/8fd/sneg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700118" cy="785818"/>
          </a:xfrm>
          <a:prstGeom prst="rect">
            <a:avLst/>
          </a:prstGeom>
          <a:noFill/>
        </p:spPr>
      </p:pic>
      <p:pic>
        <p:nvPicPr>
          <p:cNvPr id="8" name="Picture 6" descr="http://all4tur.ru/upload/medialibrary/8fd/sneg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357166"/>
            <a:ext cx="785818" cy="700087"/>
          </a:xfrm>
          <a:prstGeom prst="rect">
            <a:avLst/>
          </a:prstGeom>
          <a:noFill/>
        </p:spPr>
      </p:pic>
      <p:pic>
        <p:nvPicPr>
          <p:cNvPr id="9" name="Picture 6" descr="http://all4tur.ru/upload/medialibrary/8fd/sneg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143513"/>
            <a:ext cx="857224" cy="785818"/>
          </a:xfrm>
          <a:prstGeom prst="rect">
            <a:avLst/>
          </a:prstGeom>
          <a:noFill/>
        </p:spPr>
      </p:pic>
      <p:pic>
        <p:nvPicPr>
          <p:cNvPr id="10" name="Picture 6" descr="http://all4tur.ru/upload/medialibrary/8fd/sneg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143240" y="5786454"/>
            <a:ext cx="771524" cy="785818"/>
          </a:xfrm>
          <a:prstGeom prst="rect">
            <a:avLst/>
          </a:prstGeom>
          <a:noFill/>
        </p:spPr>
      </p:pic>
      <p:pic>
        <p:nvPicPr>
          <p:cNvPr id="11" name="Picture 6" descr="http://all4tur.ru/upload/medialibrary/8fd/sneg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2214554"/>
            <a:ext cx="714380" cy="714380"/>
          </a:xfrm>
          <a:prstGeom prst="rect">
            <a:avLst/>
          </a:prstGeom>
          <a:noFill/>
        </p:spPr>
      </p:pic>
      <p:pic>
        <p:nvPicPr>
          <p:cNvPr id="12" name="Picture 6" descr="http://all4tur.ru/upload/medialibrary/8fd/sneg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48264" y="188640"/>
            <a:ext cx="700118" cy="785818"/>
          </a:xfrm>
          <a:prstGeom prst="rect">
            <a:avLst/>
          </a:prstGeom>
          <a:noFill/>
        </p:spPr>
      </p:pic>
      <p:pic>
        <p:nvPicPr>
          <p:cNvPr id="13" name="Picture 6" descr="http://all4tur.ru/upload/medialibrary/8fd/sneg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214290"/>
            <a:ext cx="771524" cy="700111"/>
          </a:xfrm>
          <a:prstGeom prst="rect">
            <a:avLst/>
          </a:prstGeom>
          <a:noFill/>
        </p:spPr>
      </p:pic>
      <p:pic>
        <p:nvPicPr>
          <p:cNvPr id="14" name="Picture 6" descr="http://all4tur.ru/upload/medialibrary/8fd/sneg.jpg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858148" y="5572140"/>
            <a:ext cx="785786" cy="785818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5000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307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25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68144" y="188641"/>
            <a:ext cx="3275856" cy="67403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Японского Деда Мороза зовут </a:t>
            </a:r>
            <a:r>
              <a:rPr lang="ru-RU" sz="2400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Сегацу-сан</a:t>
            </a:r>
            <a:r>
              <a:rPr lang="ru-RU" sz="2400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 Господин Новый год. Любимое новогоднее развлечение девочек - игра в волан, а мальчишки в дни праздника запускают традиционного воздушного змея. Самый популярный новогодний аксессуар - грабли. Каждый японец считает, что иметь их необходимо, чтобы на Новый год было чем загребать счастье.</a:t>
            </a:r>
            <a:endParaRPr lang="ru-RU" sz="2400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www.kavicom.ru/uploads/images/7e4fe171a60fc8b718c23564e019c605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5581284" cy="6572296"/>
          </a:xfrm>
          <a:prstGeom prst="rect">
            <a:avLst/>
          </a:prstGeom>
          <a:noFill/>
          <a:ln>
            <a:solidFill>
              <a:schemeClr val="accent5">
                <a:lumMod val="75000"/>
              </a:schemeClr>
            </a:solidFill>
          </a:ln>
        </p:spPr>
      </p:pic>
      <p:pic>
        <p:nvPicPr>
          <p:cNvPr id="2056" name="Picture 8" descr="http://groningen-russischeschool.nl/russisch/images/snezh1.gif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915816" y="4149080"/>
            <a:ext cx="857256" cy="928694"/>
          </a:xfrm>
          <a:prstGeom prst="rect">
            <a:avLst/>
          </a:prstGeom>
          <a:noFill/>
        </p:spPr>
      </p:pic>
      <p:pic>
        <p:nvPicPr>
          <p:cNvPr id="8" name="Picture 8" descr="http://groningen-russischeschool.nl/russisch/images/snezh1.gif"/>
          <p:cNvPicPr>
            <a:picLocks noChangeAspect="1" noChangeArrowheads="1" noCrop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14282" y="5572140"/>
            <a:ext cx="857256" cy="1000132"/>
          </a:xfrm>
          <a:prstGeom prst="rect">
            <a:avLst/>
          </a:prstGeom>
          <a:noFill/>
        </p:spPr>
      </p:pic>
      <p:pic>
        <p:nvPicPr>
          <p:cNvPr id="9" name="Picture 8" descr="http://groningen-russischeschool.nl/russisch/images/snezh1.gif"/>
          <p:cNvPicPr>
            <a:picLocks noChangeAspect="1" noChangeArrowheads="1" noCrop="1"/>
          </p:cNvPicPr>
          <p:nvPr/>
        </p:nvPicPr>
        <p:blipFill>
          <a:blip r:embed="rId6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5072066" y="4929198"/>
            <a:ext cx="857256" cy="1071570"/>
          </a:xfrm>
          <a:prstGeom prst="rect">
            <a:avLst/>
          </a:prstGeom>
          <a:noFill/>
        </p:spPr>
      </p:pic>
      <p:pic>
        <p:nvPicPr>
          <p:cNvPr id="10" name="Picture 8" descr="http://groningen-russischeschool.nl/russisch/images/snezh1.gif"/>
          <p:cNvPicPr>
            <a:picLocks noChangeAspect="1" noChangeArrowheads="1" noCrop="1"/>
          </p:cNvPicPr>
          <p:nvPr/>
        </p:nvPicPr>
        <p:blipFill>
          <a:blip r:embed="rId7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8596" y="2143116"/>
            <a:ext cx="928694" cy="928694"/>
          </a:xfrm>
          <a:prstGeom prst="rect">
            <a:avLst/>
          </a:prstGeom>
          <a:noFill/>
        </p:spPr>
      </p:pic>
      <p:pic>
        <p:nvPicPr>
          <p:cNvPr id="11" name="Picture 8" descr="http://groningen-russischeschool.nl/russisch/images/snezh1.gif"/>
          <p:cNvPicPr>
            <a:picLocks noChangeAspect="1" noChangeArrowheads="1" noCrop="1"/>
          </p:cNvPicPr>
          <p:nvPr/>
        </p:nvPicPr>
        <p:blipFill>
          <a:blip r:embed="rId8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86248" y="500042"/>
            <a:ext cx="928694" cy="857256"/>
          </a:xfrm>
          <a:prstGeom prst="rect">
            <a:avLst/>
          </a:prstGeom>
          <a:noFill/>
        </p:spPr>
      </p:pic>
      <p:pic>
        <p:nvPicPr>
          <p:cNvPr id="12" name="Picture 8" descr="http://groningen-russischeschool.nl/russisch/images/snezh1.gif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143868" y="500042"/>
            <a:ext cx="857288" cy="928694"/>
          </a:xfrm>
          <a:prstGeom prst="rect">
            <a:avLst/>
          </a:prstGeom>
          <a:noFill/>
        </p:spPr>
      </p:pic>
      <p:pic>
        <p:nvPicPr>
          <p:cNvPr id="13" name="Picture 8" descr="http://groningen-russischeschool.nl/russisch/images/snezh1.gif"/>
          <p:cNvPicPr>
            <a:picLocks noChangeAspect="1" noChangeArrowheads="1" noCrop="1"/>
          </p:cNvPicPr>
          <p:nvPr/>
        </p:nvPicPr>
        <p:blipFill>
          <a:blip r:embed="rId5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286776" y="2996952"/>
            <a:ext cx="857224" cy="100013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5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0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2000" fill="hold"/>
                                        <p:tgtEl>
                                          <p:spTgt spid="256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0" name="Picture 6" descr="http://www.evpatori.ru/wp-content/uploads/2012/01/Weihnachtsman-%D0%92%D0%B0%D0%B9%D0%BD%D0%B0%D1%85%D1%82%D1%81%D0%BC%D0%B0%D0%BD.jpe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07904" y="20495"/>
            <a:ext cx="5221814" cy="6837505"/>
          </a:xfrm>
          <a:prstGeom prst="rect">
            <a:avLst/>
          </a:prstGeom>
          <a:noFill/>
          <a:effectLst>
            <a:glow rad="101600">
              <a:schemeClr val="accent4">
                <a:satMod val="175000"/>
                <a:alpha val="40000"/>
              </a:schemeClr>
            </a:glow>
          </a:effectLst>
        </p:spPr>
      </p:pic>
      <p:sp>
        <p:nvSpPr>
          <p:cNvPr id="9" name="Прямоугольник 8"/>
          <p:cNvSpPr/>
          <p:nvPr/>
        </p:nvSpPr>
        <p:spPr>
          <a:xfrm>
            <a:off x="357158" y="548680"/>
            <a:ext cx="3062714" cy="59400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Вечером 24 декабря, когда уже украшена елка, зажжены свечи, к немецким детям по традиции приходят 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Вайнахтсман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(Рождественский дед) и 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Кристкинд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. Рождественский дед представляется как дружелюбный старик с длинной белой бородой, синей шубе с белым мехом, мешком с подарками и розгой. В рождественскую ночь он одаривает «хороших» детей и наказывает «плохих»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4" name="Picture 10" descr="http://img.ii4.ru/images/2011/12/08/165340_snezhinka_20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643174" y="-214338"/>
            <a:ext cx="1071570" cy="1071570"/>
          </a:xfrm>
          <a:prstGeom prst="rect">
            <a:avLst/>
          </a:prstGeom>
          <a:noFill/>
        </p:spPr>
      </p:pic>
      <p:pic>
        <p:nvPicPr>
          <p:cNvPr id="12" name="Picture 10" descr="http://img.ii4.ru/images/2011/12/08/165340_snezhinka_20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627784" y="2564904"/>
            <a:ext cx="1071570" cy="1071570"/>
          </a:xfrm>
          <a:prstGeom prst="rect">
            <a:avLst/>
          </a:prstGeom>
          <a:noFill/>
        </p:spPr>
      </p:pic>
      <p:pic>
        <p:nvPicPr>
          <p:cNvPr id="13" name="Picture 10" descr="http://img.ii4.ru/images/2011/12/08/165340_snezhinka_20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786050" y="5286388"/>
            <a:ext cx="1071570" cy="1071570"/>
          </a:xfrm>
          <a:prstGeom prst="rect">
            <a:avLst/>
          </a:prstGeom>
          <a:noFill/>
        </p:spPr>
      </p:pic>
      <p:pic>
        <p:nvPicPr>
          <p:cNvPr id="14" name="Picture 10" descr="http://img.ii4.ru/images/2011/12/08/165340_snezhinka_20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142844" y="-142900"/>
            <a:ext cx="1071570" cy="1071570"/>
          </a:xfrm>
          <a:prstGeom prst="rect">
            <a:avLst/>
          </a:prstGeom>
          <a:noFill/>
        </p:spPr>
      </p:pic>
      <p:pic>
        <p:nvPicPr>
          <p:cNvPr id="15" name="Picture 10" descr="http://img.ii4.ru/images/2011/12/08/165340_snezhinka_20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7858148" y="1785926"/>
            <a:ext cx="1071570" cy="1071570"/>
          </a:xfrm>
          <a:prstGeom prst="rect">
            <a:avLst/>
          </a:prstGeom>
          <a:noFill/>
        </p:spPr>
      </p:pic>
      <p:pic>
        <p:nvPicPr>
          <p:cNvPr id="16" name="Picture 10" descr="http://img.ii4.ru/images/2011/12/08/165340_snezhinka_20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2428860" y="1643050"/>
            <a:ext cx="1071570" cy="1071570"/>
          </a:xfrm>
          <a:prstGeom prst="rect">
            <a:avLst/>
          </a:prstGeom>
          <a:noFill/>
        </p:spPr>
      </p:pic>
      <p:pic>
        <p:nvPicPr>
          <p:cNvPr id="17" name="Picture 10" descr="http://img.ii4.ru/images/2011/12/08/165340_snezhinka_20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3643306" y="3000372"/>
            <a:ext cx="1071570" cy="1071570"/>
          </a:xfrm>
          <a:prstGeom prst="rect">
            <a:avLst/>
          </a:prstGeom>
          <a:noFill/>
        </p:spPr>
      </p:pic>
      <p:pic>
        <p:nvPicPr>
          <p:cNvPr id="18" name="Picture 10" descr="http://img.ii4.ru/images/2011/12/08/165340_snezhinka_20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4286248" y="285728"/>
            <a:ext cx="1071570" cy="1071570"/>
          </a:xfrm>
          <a:prstGeom prst="rect">
            <a:avLst/>
          </a:prstGeom>
          <a:noFill/>
        </p:spPr>
      </p:pic>
      <p:pic>
        <p:nvPicPr>
          <p:cNvPr id="19" name="Picture 10" descr="http://img.ii4.ru/images/2011/12/08/165340_snezhinka_20.png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357686" y="5786430"/>
            <a:ext cx="1071570" cy="1071570"/>
          </a:xfrm>
          <a:prstGeom prst="rect">
            <a:avLst/>
          </a:prstGeom>
          <a:noFill/>
        </p:spPr>
      </p:pic>
      <p:pic>
        <p:nvPicPr>
          <p:cNvPr id="20" name="Picture 10" descr="http://img.ii4.ru/images/2011/12/08/165340_snezhinka_20.png"/>
          <p:cNvPicPr>
            <a:picLocks noChangeAspect="1" noChangeArrowheads="1"/>
          </p:cNvPicPr>
          <p:nvPr/>
        </p:nvPicPr>
        <p:blipFill>
          <a:blip r:embed="rId4" cstate="print">
            <a:lum bright="70000" contrast="-70000"/>
          </a:blip>
          <a:srcRect/>
          <a:stretch>
            <a:fillRect/>
          </a:stretch>
        </p:blipFill>
        <p:spPr bwMode="auto">
          <a:xfrm>
            <a:off x="7715272" y="5786430"/>
            <a:ext cx="1071570" cy="107157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5000">
    <p:zo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0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2" dur="2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6" dur="2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1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0" dur="20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1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3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5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6" dur="2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7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8" dur="2000" fill="hold"/>
                                        <p:tgtEl>
                                          <p:spTgt spid="103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  <p:par>
                                <p:cTn id="29" presetID="8" presetClass="emph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30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nn.ru/data/forum/images/2012-12/60414453-48fb7baf0435ef3aad309595f9191f83_7f7d3268af4832b59ea01db122f95cdc.jpeg"/>
          <p:cNvPicPr>
            <a:picLocks noChangeAspect="1" noChangeArrowheads="1"/>
          </p:cNvPicPr>
          <p:nvPr/>
        </p:nvPicPr>
        <p:blipFill>
          <a:blip r:embed="rId2" cstate="print">
            <a:lum contrast="20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Прямоугольник 1"/>
          <p:cNvSpPr/>
          <p:nvPr/>
        </p:nvSpPr>
        <p:spPr>
          <a:xfrm>
            <a:off x="285720" y="4572008"/>
            <a:ext cx="81439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1">
                    <a:lumMod val="20000"/>
                    <a:lumOff val="80000"/>
                  </a:schemeClr>
                </a:solidFill>
                <a:latin typeface="Times New Roman" pitchFamily="18" charset="0"/>
                <a:cs typeface="Times New Roman" pitchFamily="18" charset="0"/>
              </a:rPr>
              <a:t>Где бы вы не были, в Швеции, США, Финляндии или России, всех детишек на планете объединяет одно – они не перестают смотреть в окно, в надежде, что та мерцающая в ночи звездочка, это спешащий к ребятам дедушка Мороз.</a:t>
            </a:r>
            <a:r>
              <a:rPr lang="ru-RU" sz="2400" dirty="0" smtClean="0">
                <a:solidFill>
                  <a:schemeClr val="bg1"/>
                </a:solidFill>
              </a:rPr>
              <a:t/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 spd="med" advTm="35000">
    <p:strip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http://polezznocti.ru/wp-content/uploads/2013/12/51897509_650.jpg"/>
          <p:cNvPicPr>
            <a:picLocks noChangeAspect="1" noChangeArrowheads="1"/>
          </p:cNvPicPr>
          <p:nvPr/>
        </p:nvPicPr>
        <p:blipFill>
          <a:blip r:embed="rId3" cstate="print">
            <a:lum bright="-10000"/>
          </a:blip>
          <a:srcRect/>
          <a:stretch>
            <a:fillRect/>
          </a:stretch>
        </p:blipFill>
        <p:spPr bwMode="auto">
          <a:xfrm>
            <a:off x="3000364" y="142852"/>
            <a:ext cx="6000792" cy="65722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214282" y="191372"/>
            <a:ext cx="2857520" cy="62478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none" strike="noStrike" cap="none" normalizeH="0" baseline="0" dirty="0" smtClean="0">
                <a:ln>
                  <a:noFill/>
                </a:ln>
                <a:solidFill>
                  <a:srgbClr val="7030A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Новый год самый любимый праздник ребят. Еще до прихода Нового года повсюду открываются новогодние базары, зажигаются огни на ёлках. В каждом доме к его приходу готовятся и дети и взрослые. В полночь 31 декабря с последним ударом часов наступает Новый год. Утром под ёлкой дети находят подарки оставленные Дедом Морозом и Снегурочкой. Так бывает в России. А в других странах? </a:t>
            </a:r>
            <a:endParaRPr kumimoji="0" lang="ru-RU" sz="2000" b="1" i="1" u="none" strike="noStrike" cap="none" normalizeH="0" baseline="0" dirty="0" smtClean="0">
              <a:ln>
                <a:noFill/>
              </a:ln>
              <a:solidFill>
                <a:srgbClr val="7030A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7653" name="Picture 5" descr="http://www.beautylife.ru/images/30.gif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3357554" y="0"/>
            <a:ext cx="952500" cy="952500"/>
          </a:xfrm>
          <a:prstGeom prst="rect">
            <a:avLst/>
          </a:prstGeom>
          <a:noFill/>
        </p:spPr>
      </p:pic>
      <p:pic>
        <p:nvPicPr>
          <p:cNvPr id="27655" name="Picture 7" descr="http://www.beautylife.ru/images/30.gif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987824" y="1484784"/>
            <a:ext cx="952500" cy="952500"/>
          </a:xfrm>
          <a:prstGeom prst="rect">
            <a:avLst/>
          </a:prstGeom>
          <a:noFill/>
        </p:spPr>
      </p:pic>
      <p:pic>
        <p:nvPicPr>
          <p:cNvPr id="27657" name="Picture 9" descr="http://www.beautylife.ru/images/30.gif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072330" y="500042"/>
            <a:ext cx="952500" cy="952500"/>
          </a:xfrm>
          <a:prstGeom prst="rect">
            <a:avLst/>
          </a:prstGeom>
          <a:noFill/>
        </p:spPr>
      </p:pic>
      <p:pic>
        <p:nvPicPr>
          <p:cNvPr id="27659" name="Picture 11" descr="http://www.beautylife.ru/images/30.gif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191500" y="5715016"/>
            <a:ext cx="952500" cy="952500"/>
          </a:xfrm>
          <a:prstGeom prst="rect">
            <a:avLst/>
          </a:prstGeom>
          <a:noFill/>
        </p:spPr>
      </p:pic>
      <p:pic>
        <p:nvPicPr>
          <p:cNvPr id="27661" name="Picture 13" descr="http://www.beautylife.ru/images/30.gif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191500" y="2285992"/>
            <a:ext cx="952500" cy="952500"/>
          </a:xfrm>
          <a:prstGeom prst="rect">
            <a:avLst/>
          </a:prstGeom>
          <a:noFill/>
        </p:spPr>
      </p:pic>
      <p:pic>
        <p:nvPicPr>
          <p:cNvPr id="27663" name="Picture 15" descr="http://www.beautylife.ru/images/30.gif"/>
          <p:cNvPicPr>
            <a:picLocks noChangeAspect="1" noChangeArrowheads="1" noCrop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571736" y="5572140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 spd="slow" advTm="45000"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76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276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76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276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76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214942" y="727486"/>
            <a:ext cx="3571900" cy="5078313"/>
          </a:xfrm>
          <a:prstGeom prst="rect">
            <a:avLst/>
          </a:prstGeom>
        </p:spPr>
        <p:txBody>
          <a:bodyPr wrap="square" anchor="ctr">
            <a:spAutoFit/>
          </a:bodyPr>
          <a:lstStyle/>
          <a:p>
            <a:r>
              <a:rPr lang="ru-RU" i="1" dirty="0" smtClean="0">
                <a:solidFill>
                  <a:srgbClr val="7030A0"/>
                </a:solidFill>
                <a:latin typeface="Bookman Old Style" pitchFamily="18" charset="0"/>
              </a:rPr>
              <a:t>В Италии на Новый год дети с удовольствием ждали фею </a:t>
            </a:r>
            <a:r>
              <a:rPr lang="ru-RU" i="1" dirty="0" err="1" smtClean="0">
                <a:solidFill>
                  <a:srgbClr val="7030A0"/>
                </a:solidFill>
                <a:latin typeface="Bookman Old Style" pitchFamily="18" charset="0"/>
              </a:rPr>
              <a:t>Бефану</a:t>
            </a:r>
            <a:r>
              <a:rPr lang="ru-RU" i="1" dirty="0" smtClean="0">
                <a:solidFill>
                  <a:srgbClr val="7030A0"/>
                </a:solidFill>
                <a:latin typeface="Bookman Old Style" pitchFamily="18" charset="0"/>
              </a:rPr>
              <a:t>, именно она заботилась о празднике в этой стране: приносила хорошим детям сладости, игрушки, разные вещи. Правда, с плохими она бывала злой и суровой, "награждала" их лишь потухшими угольками. Итальянцы верили, что </a:t>
            </a:r>
            <a:r>
              <a:rPr lang="ru-RU" i="1" dirty="0" err="1" smtClean="0">
                <a:solidFill>
                  <a:srgbClr val="7030A0"/>
                </a:solidFill>
                <a:latin typeface="Bookman Old Style" pitchFamily="18" charset="0"/>
              </a:rPr>
              <a:t>Бефану</a:t>
            </a:r>
            <a:r>
              <a:rPr lang="ru-RU" i="1" dirty="0" smtClean="0">
                <a:solidFill>
                  <a:srgbClr val="7030A0"/>
                </a:solidFill>
                <a:latin typeface="Bookman Old Style" pitchFamily="18" charset="0"/>
              </a:rPr>
              <a:t> приносят звезды, она проникает в дома через печную трубу и кладет подарки в чулочки, подвешенные к вытяжным колпакам очагов. </a:t>
            </a:r>
            <a:endParaRPr lang="ru-RU" i="1" dirty="0">
              <a:solidFill>
                <a:srgbClr val="7030A0"/>
              </a:solidFill>
              <a:latin typeface="Bookman Old Style" pitchFamily="18" charset="0"/>
            </a:endParaRPr>
          </a:p>
        </p:txBody>
      </p:sp>
      <p:pic>
        <p:nvPicPr>
          <p:cNvPr id="34826" name="Picture 10" descr="http://bargello.files.wordpress.com/2007/12/befana1520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42852"/>
            <a:ext cx="5214942" cy="65722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34830" name="Picture 14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285728"/>
            <a:ext cx="657225" cy="752476"/>
          </a:xfrm>
          <a:prstGeom prst="rect">
            <a:avLst/>
          </a:prstGeom>
          <a:noFill/>
        </p:spPr>
      </p:pic>
      <p:pic>
        <p:nvPicPr>
          <p:cNvPr id="34832" name="Picture 16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00562" y="142852"/>
            <a:ext cx="657225" cy="752476"/>
          </a:xfrm>
          <a:prstGeom prst="rect">
            <a:avLst/>
          </a:prstGeom>
          <a:noFill/>
        </p:spPr>
      </p:pic>
      <p:pic>
        <p:nvPicPr>
          <p:cNvPr id="34834" name="Picture 18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0"/>
            <a:ext cx="642941" cy="752476"/>
          </a:xfrm>
          <a:prstGeom prst="rect">
            <a:avLst/>
          </a:prstGeom>
          <a:noFill/>
        </p:spPr>
      </p:pic>
      <p:pic>
        <p:nvPicPr>
          <p:cNvPr id="34836" name="Picture 20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286776" y="1928802"/>
            <a:ext cx="657225" cy="752476"/>
          </a:xfrm>
          <a:prstGeom prst="rect">
            <a:avLst/>
          </a:prstGeom>
          <a:noFill/>
        </p:spPr>
      </p:pic>
      <p:pic>
        <p:nvPicPr>
          <p:cNvPr id="34838" name="Picture 22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143900" y="4572008"/>
            <a:ext cx="657225" cy="752476"/>
          </a:xfrm>
          <a:prstGeom prst="rect">
            <a:avLst/>
          </a:prstGeom>
          <a:noFill/>
        </p:spPr>
      </p:pic>
      <p:pic>
        <p:nvPicPr>
          <p:cNvPr id="34840" name="Picture 24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5143512"/>
            <a:ext cx="657225" cy="752476"/>
          </a:xfrm>
          <a:prstGeom prst="rect">
            <a:avLst/>
          </a:prstGeom>
          <a:noFill/>
        </p:spPr>
      </p:pic>
      <p:pic>
        <p:nvPicPr>
          <p:cNvPr id="34842" name="Picture 26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43702" y="5786454"/>
            <a:ext cx="657225" cy="752476"/>
          </a:xfrm>
          <a:prstGeom prst="rect">
            <a:avLst/>
          </a:prstGeom>
          <a:noFill/>
        </p:spPr>
      </p:pic>
      <p:pic>
        <p:nvPicPr>
          <p:cNvPr id="34" name="Picture 16" descr="http://s2.rimg.info/f0b68593d5b4e31345c57c6b55ef2249.gif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42844" y="5286388"/>
            <a:ext cx="657225" cy="752476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48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48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48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48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48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48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48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57158" y="142852"/>
            <a:ext cx="4286280" cy="721030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 </a:t>
            </a:r>
            <a:r>
              <a:rPr lang="ru-RU" i="1" dirty="0" smtClean="0">
                <a:solidFill>
                  <a:srgbClr val="002060"/>
                </a:solidFill>
              </a:rPr>
              <a:t>В </a:t>
            </a:r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Финляндии Дед Мороз имеет очень смешное название, </a:t>
            </a:r>
            <a:r>
              <a:rPr lang="ru-RU" i="1" dirty="0" err="1" smtClean="0">
                <a:solidFill>
                  <a:srgbClr val="002060"/>
                </a:solidFill>
                <a:latin typeface="Calibri" pitchFamily="34" charset="0"/>
              </a:rPr>
              <a:t>Йоулупукки</a:t>
            </a:r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. В переводе, это название означает рождественский козел. А такое название дали деду морозу лишь потому, что в рождество он разъезжает на повозке, впряженную козлом.</a:t>
            </a:r>
          </a:p>
          <a:p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   Выглядит </a:t>
            </a:r>
            <a:r>
              <a:rPr lang="ru-RU" i="1" dirty="0" err="1">
                <a:solidFill>
                  <a:srgbClr val="002060"/>
                </a:solidFill>
                <a:latin typeface="Calibri" pitchFamily="34" charset="0"/>
              </a:rPr>
              <a:t>Й</a:t>
            </a:r>
            <a:r>
              <a:rPr lang="ru-RU" i="1" dirty="0" err="1" smtClean="0">
                <a:solidFill>
                  <a:srgbClr val="002060"/>
                </a:solidFill>
                <a:latin typeface="Calibri" pitchFamily="34" charset="0"/>
              </a:rPr>
              <a:t>оулупукки</a:t>
            </a:r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 тоже очень интересно, он одет короткую красную шубу и конусообразную красную шапку. Всегда с ним рядом его помощники гномы, да и сам </a:t>
            </a:r>
            <a:r>
              <a:rPr lang="ru-RU" i="1" dirty="0" err="1">
                <a:solidFill>
                  <a:srgbClr val="002060"/>
                </a:solidFill>
                <a:latin typeface="Calibri" pitchFamily="34" charset="0"/>
              </a:rPr>
              <a:t>Й</a:t>
            </a:r>
            <a:r>
              <a:rPr lang="ru-RU" i="1" dirty="0" err="1" smtClean="0">
                <a:solidFill>
                  <a:srgbClr val="002060"/>
                </a:solidFill>
                <a:latin typeface="Calibri" pitchFamily="34" charset="0"/>
              </a:rPr>
              <a:t>оулупукки</a:t>
            </a:r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, из-за своего низкого роста, очень похож на гномика.</a:t>
            </a:r>
          </a:p>
          <a:p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   У </a:t>
            </a:r>
            <a:r>
              <a:rPr lang="ru-RU" i="1" dirty="0" err="1" smtClean="0">
                <a:solidFill>
                  <a:srgbClr val="002060"/>
                </a:solidFill>
                <a:latin typeface="Calibri" pitchFamily="34" charset="0"/>
              </a:rPr>
              <a:t>Йоулупукки</a:t>
            </a:r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 есть жена, ее зовут </a:t>
            </a:r>
            <a:r>
              <a:rPr lang="ru-RU" i="1" dirty="0" err="1" smtClean="0">
                <a:solidFill>
                  <a:srgbClr val="002060"/>
                </a:solidFill>
                <a:latin typeface="Calibri" pitchFamily="34" charset="0"/>
              </a:rPr>
              <a:t>Муори</a:t>
            </a:r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, с которой они уже очень давно живут на горе </a:t>
            </a:r>
            <a:r>
              <a:rPr lang="ru-RU" i="1" dirty="0" err="1" smtClean="0">
                <a:solidFill>
                  <a:srgbClr val="002060"/>
                </a:solidFill>
                <a:latin typeface="Calibri" pitchFamily="34" charset="0"/>
              </a:rPr>
              <a:t>Корваптуптури</a:t>
            </a:r>
            <a:r>
              <a:rPr lang="ru-RU" i="1" dirty="0" smtClean="0">
                <a:solidFill>
                  <a:srgbClr val="002060"/>
                </a:solidFill>
                <a:latin typeface="Calibri" pitchFamily="34" charset="0"/>
              </a:rPr>
              <a:t>. А также он обладает очень тонким  слухом, ведь даже сказанное шепотом желание, он может расслышать без труда. Поэтому он знает все желания, которые загадывают ребятишки под рождественские праздники.</a:t>
            </a:r>
          </a:p>
          <a:p>
            <a:r>
              <a:rPr lang="ru-RU" dirty="0" smtClean="0"/>
              <a:t> </a:t>
            </a:r>
            <a:endParaRPr lang="ru-RU" dirty="0"/>
          </a:p>
        </p:txBody>
      </p:sp>
      <p:pic>
        <p:nvPicPr>
          <p:cNvPr id="35842" name="Picture 2" descr="http://ped-kopilka.ru/images/19%286%29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142852"/>
            <a:ext cx="4357718" cy="6429420"/>
          </a:xfrm>
          <a:prstGeom prst="rect">
            <a:avLst/>
          </a:prstGeom>
          <a:noFill/>
          <a:ln>
            <a:solidFill>
              <a:srgbClr val="0070C0"/>
            </a:solidFill>
          </a:ln>
        </p:spPr>
      </p:pic>
      <p:pic>
        <p:nvPicPr>
          <p:cNvPr id="35844" name="Picture 4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142852"/>
            <a:ext cx="428625" cy="438151"/>
          </a:xfrm>
          <a:prstGeom prst="rect">
            <a:avLst/>
          </a:prstGeom>
          <a:noFill/>
        </p:spPr>
      </p:pic>
      <p:pic>
        <p:nvPicPr>
          <p:cNvPr id="35846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42852"/>
            <a:ext cx="428625" cy="438151"/>
          </a:xfrm>
          <a:prstGeom prst="rect">
            <a:avLst/>
          </a:prstGeom>
          <a:noFill/>
        </p:spPr>
      </p:pic>
      <p:pic>
        <p:nvPicPr>
          <p:cNvPr id="35848" name="Picture 8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928802"/>
            <a:ext cx="428625" cy="438151"/>
          </a:xfrm>
          <a:prstGeom prst="rect">
            <a:avLst/>
          </a:prstGeom>
          <a:noFill/>
        </p:spPr>
      </p:pic>
      <p:pic>
        <p:nvPicPr>
          <p:cNvPr id="35850" name="Picture 10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4357694"/>
            <a:ext cx="428625" cy="438151"/>
          </a:xfrm>
          <a:prstGeom prst="rect">
            <a:avLst/>
          </a:prstGeom>
          <a:noFill/>
        </p:spPr>
      </p:pic>
      <p:pic>
        <p:nvPicPr>
          <p:cNvPr id="35852" name="Picture 12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6215082"/>
            <a:ext cx="428625" cy="438151"/>
          </a:xfrm>
          <a:prstGeom prst="rect">
            <a:avLst/>
          </a:prstGeom>
          <a:noFill/>
        </p:spPr>
      </p:pic>
      <p:pic>
        <p:nvPicPr>
          <p:cNvPr id="35854" name="Picture 14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00430" y="6286521"/>
            <a:ext cx="428625" cy="571480"/>
          </a:xfrm>
          <a:prstGeom prst="rect">
            <a:avLst/>
          </a:prstGeom>
          <a:noFill/>
        </p:spPr>
      </p:pic>
      <p:pic>
        <p:nvPicPr>
          <p:cNvPr id="35856" name="Picture 1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3929066"/>
            <a:ext cx="428625" cy="438151"/>
          </a:xfrm>
          <a:prstGeom prst="rect">
            <a:avLst/>
          </a:prstGeom>
          <a:noFill/>
        </p:spPr>
      </p:pic>
      <p:pic>
        <p:nvPicPr>
          <p:cNvPr id="35858" name="Picture 18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15375" y="2786058"/>
            <a:ext cx="428625" cy="438151"/>
          </a:xfrm>
          <a:prstGeom prst="rect">
            <a:avLst/>
          </a:prstGeom>
          <a:noFill/>
        </p:spPr>
      </p:pic>
      <p:pic>
        <p:nvPicPr>
          <p:cNvPr id="35860" name="Picture 20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429652" y="6419849"/>
            <a:ext cx="428625" cy="438151"/>
          </a:xfrm>
          <a:prstGeom prst="rect">
            <a:avLst/>
          </a:prstGeom>
          <a:noFill/>
        </p:spPr>
      </p:pic>
      <p:pic>
        <p:nvPicPr>
          <p:cNvPr id="35862" name="Picture 22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500042"/>
            <a:ext cx="428625" cy="438151"/>
          </a:xfrm>
          <a:prstGeom prst="rect">
            <a:avLst/>
          </a:prstGeom>
          <a:noFill/>
        </p:spPr>
      </p:pic>
      <p:pic>
        <p:nvPicPr>
          <p:cNvPr id="16" name="Picture 22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1857364"/>
            <a:ext cx="428625" cy="438151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5000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358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358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7" dur="2000"/>
                                        <p:tgtEl>
                                          <p:spTgt spid="358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2000"/>
                                        <p:tgtEl>
                                          <p:spTgt spid="358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358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7" dur="2000"/>
                                        <p:tgtEl>
                                          <p:spTgt spid="358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2" dur="2000"/>
                                        <p:tgtEl>
                                          <p:spTgt spid="358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47" dur="2000"/>
                                        <p:tgtEl>
                                          <p:spTgt spid="358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2" dur="2000"/>
                                        <p:tgtEl>
                                          <p:spTgt spid="358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7" dur="2000"/>
                                        <p:tgtEl>
                                          <p:spTgt spid="358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5857884" y="857232"/>
            <a:ext cx="3000396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Calibri" pitchFamily="34" charset="0"/>
              </a:rPr>
              <a:t>В Швеции два Деда Мороза: сутулый дед с шишковатым носом — </a:t>
            </a:r>
            <a:r>
              <a:rPr lang="ru-RU" sz="2400" i="1" dirty="0" err="1" smtClean="0">
                <a:latin typeface="Calibri" pitchFamily="34" charset="0"/>
              </a:rPr>
              <a:t>Юлтомтен</a:t>
            </a:r>
            <a:r>
              <a:rPr lang="ru-RU" sz="2400" i="1" dirty="0" smtClean="0">
                <a:latin typeface="Calibri" pitchFamily="34" charset="0"/>
              </a:rPr>
              <a:t> и карлик </a:t>
            </a:r>
            <a:r>
              <a:rPr lang="ru-RU" sz="2400" i="1" dirty="0" err="1" smtClean="0">
                <a:latin typeface="Calibri" pitchFamily="34" charset="0"/>
              </a:rPr>
              <a:t>Юлниссаар</a:t>
            </a:r>
            <a:r>
              <a:rPr lang="ru-RU" sz="2400" i="1" dirty="0" smtClean="0">
                <a:latin typeface="Calibri" pitchFamily="34" charset="0"/>
              </a:rPr>
              <a:t>. И тот, и другой под Новый год ходят по домам и оставляют подарки на подоконниках</a:t>
            </a:r>
            <a:r>
              <a:rPr lang="ru-RU" sz="2400" i="1" dirty="0" smtClean="0">
                <a:latin typeface="Bookman Old Style" pitchFamily="18" charset="0"/>
              </a:rPr>
              <a:t>.</a:t>
            </a:r>
            <a:endParaRPr lang="ru-RU" sz="2400" i="1" dirty="0">
              <a:latin typeface="Bookman Old Style" pitchFamily="18" charset="0"/>
            </a:endParaRPr>
          </a:p>
        </p:txBody>
      </p:sp>
      <p:pic>
        <p:nvPicPr>
          <p:cNvPr id="36867" name="Picture 3" descr="&amp;Kcy;&amp;ocy;&amp;lcy;&amp;lcy;&amp;iecy;&amp;gcy;&amp;icy; &amp;Dcy;&amp;iecy;&amp;dcy;&amp;acy; &amp;Mcy;&amp;ocy;&amp;rcy;&amp;ocy;&amp;zcy;&amp;acy;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42852"/>
            <a:ext cx="5429288" cy="6572296"/>
          </a:xfrm>
          <a:prstGeom prst="rect">
            <a:avLst/>
          </a:prstGeom>
          <a:noFill/>
          <a:effectLst>
            <a:glow rad="139700">
              <a:schemeClr val="accent3">
                <a:satMod val="175000"/>
                <a:alpha val="40000"/>
              </a:schemeClr>
            </a:glow>
          </a:effectLst>
        </p:spPr>
      </p:pic>
      <p:pic>
        <p:nvPicPr>
          <p:cNvPr id="36869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286776" y="3857628"/>
            <a:ext cx="642942" cy="642942"/>
          </a:xfrm>
          <a:prstGeom prst="rect">
            <a:avLst/>
          </a:prstGeom>
          <a:noFill/>
        </p:spPr>
      </p:pic>
      <p:pic>
        <p:nvPicPr>
          <p:cNvPr id="6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072462" y="214290"/>
            <a:ext cx="642942" cy="642942"/>
          </a:xfrm>
          <a:prstGeom prst="rect">
            <a:avLst/>
          </a:prstGeom>
          <a:noFill/>
        </p:spPr>
      </p:pic>
      <p:pic>
        <p:nvPicPr>
          <p:cNvPr id="7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15074" y="0"/>
            <a:ext cx="642942" cy="642942"/>
          </a:xfrm>
          <a:prstGeom prst="rect">
            <a:avLst/>
          </a:prstGeom>
          <a:noFill/>
        </p:spPr>
      </p:pic>
      <p:pic>
        <p:nvPicPr>
          <p:cNvPr id="8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512" y="5072074"/>
            <a:ext cx="642942" cy="642942"/>
          </a:xfrm>
          <a:prstGeom prst="rect">
            <a:avLst/>
          </a:prstGeom>
          <a:noFill/>
        </p:spPr>
      </p:pic>
      <p:pic>
        <p:nvPicPr>
          <p:cNvPr id="9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358214" y="5857892"/>
            <a:ext cx="642942" cy="642942"/>
          </a:xfrm>
          <a:prstGeom prst="rect">
            <a:avLst/>
          </a:prstGeom>
          <a:noFill/>
        </p:spPr>
      </p:pic>
      <p:pic>
        <p:nvPicPr>
          <p:cNvPr id="10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5857892"/>
            <a:ext cx="642942" cy="642942"/>
          </a:xfrm>
          <a:prstGeom prst="rect">
            <a:avLst/>
          </a:prstGeom>
          <a:noFill/>
        </p:spPr>
      </p:pic>
      <p:pic>
        <p:nvPicPr>
          <p:cNvPr id="11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500306"/>
            <a:ext cx="642942" cy="642942"/>
          </a:xfrm>
          <a:prstGeom prst="rect">
            <a:avLst/>
          </a:prstGeom>
          <a:noFill/>
        </p:spPr>
      </p:pic>
      <p:pic>
        <p:nvPicPr>
          <p:cNvPr id="12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928670"/>
            <a:ext cx="642942" cy="642942"/>
          </a:xfrm>
          <a:prstGeom prst="rect">
            <a:avLst/>
          </a:prstGeom>
          <a:noFill/>
        </p:spPr>
      </p:pic>
      <p:pic>
        <p:nvPicPr>
          <p:cNvPr id="13" name="Picture 5" descr="http://img-fotki.yandex.ru/get/6439/132352990.e0/0_9fdda_2012f7fc_L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5500702"/>
            <a:ext cx="642942" cy="642942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20000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12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8" dur="2000" fill="hold"/>
                                        <p:tgtEl>
                                          <p:spTgt spid="3686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2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26" dur="2000" fill="hold"/>
                                        <p:tgtEl>
                                          <p:spTgt spid="9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0" dur="2000" fill="hold"/>
                                        <p:tgtEl>
                                          <p:spTgt spid="11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4" dur="2000" fill="hold"/>
                                        <p:tgtEl>
                                          <p:spTgt spid="13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38" dur="2000" fill="hold"/>
                                        <p:tgtEl>
                                          <p:spTgt spid="1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57158" y="1000109"/>
            <a:ext cx="35719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В 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Швейцарии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ждут под Рождество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Кристкиндла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 Он умеет украшать дом, наряжать елку, помогать хозяйкам испечь рождественские пироги и, наконец, самое важное, не перепутать подарки детям. Говорят, он еще ни разу не подводил!</a:t>
            </a:r>
            <a:endParaRPr lang="ru-RU" sz="2400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7890" name="Picture 2" descr="http://www.alladolls.ru/gallery2/d/195196-1/66105021_1288726898_14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6248" y="642918"/>
            <a:ext cx="4286250" cy="5286412"/>
          </a:xfrm>
          <a:prstGeom prst="rect">
            <a:avLst/>
          </a:prstGeom>
          <a:noFill/>
        </p:spPr>
      </p:pic>
      <p:pic>
        <p:nvPicPr>
          <p:cNvPr id="37892" name="Picture 4" descr="http://s-negnostyu.ru/wp-content/uploads/2011/12/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0"/>
            <a:ext cx="1143009" cy="1142984"/>
          </a:xfrm>
          <a:prstGeom prst="rect">
            <a:avLst/>
          </a:prstGeom>
          <a:noFill/>
        </p:spPr>
      </p:pic>
      <p:pic>
        <p:nvPicPr>
          <p:cNvPr id="5" name="Picture 4" descr="http://s-negnostyu.ru/wp-content/uploads/2011/12/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786710" y="357166"/>
            <a:ext cx="1357290" cy="1143008"/>
          </a:xfrm>
          <a:prstGeom prst="rect">
            <a:avLst/>
          </a:prstGeom>
          <a:noFill/>
        </p:spPr>
      </p:pic>
      <p:pic>
        <p:nvPicPr>
          <p:cNvPr id="6" name="Picture 4" descr="http://s-negnostyu.ru/wp-content/uploads/2011/12/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14744" y="857232"/>
            <a:ext cx="1285885" cy="1214446"/>
          </a:xfrm>
          <a:prstGeom prst="rect">
            <a:avLst/>
          </a:prstGeom>
          <a:noFill/>
        </p:spPr>
      </p:pic>
      <p:pic>
        <p:nvPicPr>
          <p:cNvPr id="7" name="Picture 4" descr="http://s-negnostyu.ru/wp-content/uploads/2011/12/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5720" y="5429264"/>
            <a:ext cx="1285885" cy="1214446"/>
          </a:xfrm>
          <a:prstGeom prst="rect">
            <a:avLst/>
          </a:prstGeom>
          <a:noFill/>
        </p:spPr>
      </p:pic>
      <p:pic>
        <p:nvPicPr>
          <p:cNvPr id="8" name="Picture 4" descr="http://s-negnostyu.ru/wp-content/uploads/2011/12/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86644" y="5429264"/>
            <a:ext cx="1285885" cy="1214446"/>
          </a:xfrm>
          <a:prstGeom prst="rect">
            <a:avLst/>
          </a:prstGeom>
          <a:noFill/>
        </p:spPr>
      </p:pic>
      <p:pic>
        <p:nvPicPr>
          <p:cNvPr id="9" name="Picture 4" descr="http://s-negnostyu.ru/wp-content/uploads/2011/12/3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428860" y="4429132"/>
            <a:ext cx="1285885" cy="1214446"/>
          </a:xfrm>
          <a:prstGeom prst="rect">
            <a:avLst/>
          </a:prstGeom>
          <a:noFill/>
        </p:spPr>
      </p:pic>
    </p:spTree>
  </p:cSld>
  <p:clrMapOvr>
    <a:masterClrMapping/>
  </p:clrMapOvr>
  <p:transition advTm="30000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78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300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500" accel="50000" fill="hold">
                                          <p:stCondLst>
                                            <p:cond delay="150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3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214942" y="642918"/>
            <a:ext cx="3786214" cy="61445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Во Франции два Деда Мороза. Одного зовут </a:t>
            </a:r>
            <a:r>
              <a:rPr lang="ru-RU" sz="2400" i="1" dirty="0" err="1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Пэр-Ноэль</a:t>
            </a:r>
            <a:r>
              <a:rPr lang="ru-RU" sz="2400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, что означает Отец Рождество. Он приезжает к дому на осле с корзиной подарков, проникает в дом через дымоход и кладет  подарки в детскую обувь. Второго зовут Шаланд . Этот бородатый старик носит меховую шапку и теплый дорожный плащ. В его корзине спрятаны розги для непослушных и ленивых детей</a:t>
            </a:r>
            <a:r>
              <a:rPr lang="ru-RU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http://pgbooks.ru/upload/blog/afa/afad34834c41e9ac385abc37f2ccfff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285728"/>
            <a:ext cx="5072098" cy="6286544"/>
          </a:xfrm>
          <a:prstGeom prst="rect">
            <a:avLst/>
          </a:prstGeom>
          <a:noFill/>
          <a:effectLst>
            <a:softEdge rad="127000"/>
          </a:effectLst>
        </p:spPr>
      </p:pic>
      <p:pic>
        <p:nvPicPr>
          <p:cNvPr id="3076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929586" y="142852"/>
            <a:ext cx="500066" cy="571504"/>
          </a:xfrm>
          <a:prstGeom prst="rect">
            <a:avLst/>
          </a:prstGeom>
          <a:noFill/>
        </p:spPr>
      </p:pic>
      <p:pic>
        <p:nvPicPr>
          <p:cNvPr id="5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857752" y="642918"/>
            <a:ext cx="500066" cy="571504"/>
          </a:xfrm>
          <a:prstGeom prst="rect">
            <a:avLst/>
          </a:prstGeom>
          <a:noFill/>
        </p:spPr>
      </p:pic>
      <p:pic>
        <p:nvPicPr>
          <p:cNvPr id="6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316416" y="2564904"/>
            <a:ext cx="571504" cy="642942"/>
          </a:xfrm>
          <a:prstGeom prst="rect">
            <a:avLst/>
          </a:prstGeom>
          <a:noFill/>
        </p:spPr>
      </p:pic>
      <p:pic>
        <p:nvPicPr>
          <p:cNvPr id="7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786050" y="5857892"/>
            <a:ext cx="571504" cy="642942"/>
          </a:xfrm>
          <a:prstGeom prst="rect">
            <a:avLst/>
          </a:prstGeom>
          <a:noFill/>
        </p:spPr>
      </p:pic>
      <p:pic>
        <p:nvPicPr>
          <p:cNvPr id="8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4357694"/>
            <a:ext cx="500066" cy="571504"/>
          </a:xfrm>
          <a:prstGeom prst="rect">
            <a:avLst/>
          </a:prstGeom>
          <a:noFill/>
        </p:spPr>
      </p:pic>
      <p:pic>
        <p:nvPicPr>
          <p:cNvPr id="9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143900" y="6072206"/>
            <a:ext cx="571504" cy="571504"/>
          </a:xfrm>
          <a:prstGeom prst="rect">
            <a:avLst/>
          </a:prstGeom>
          <a:noFill/>
        </p:spPr>
      </p:pic>
      <p:pic>
        <p:nvPicPr>
          <p:cNvPr id="10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2844" y="0"/>
            <a:ext cx="500098" cy="571480"/>
          </a:xfrm>
          <a:prstGeom prst="rect">
            <a:avLst/>
          </a:prstGeom>
          <a:noFill/>
        </p:spPr>
      </p:pic>
      <p:pic>
        <p:nvPicPr>
          <p:cNvPr id="11" name="Picture 4" descr="http://img1.liveinternet.ru/images/attach/c/9/107/947/107947499_466383764.gif"/>
          <p:cNvPicPr>
            <a:picLocks noChangeAspect="1" noChangeArrowheads="1"/>
          </p:cNvPicPr>
          <p:nvPr/>
        </p:nvPicPr>
        <p:blipFill>
          <a:blip r:embed="rId4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857752" y="4786322"/>
            <a:ext cx="500066" cy="571504"/>
          </a:xfrm>
          <a:prstGeom prst="rect">
            <a:avLst/>
          </a:prstGeom>
          <a:noFill/>
        </p:spPr>
      </p:pic>
    </p:spTree>
  </p:cSld>
  <p:clrMapOvr>
    <a:masterClrMapping/>
  </p:clrMapOvr>
  <p:transition advTm="60000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30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3" dur="3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9512" y="404665"/>
            <a:ext cx="2592288" cy="5776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В США, Канаде, и странах Западной Европы его зовут Санта-Клаус. Он одет в красную курточку, поскольку в более теплом климате шуба ему не так нужна. Курточка оторочена мехом. На голове </a:t>
            </a:r>
            <a:r>
              <a:rPr lang="ru-RU" sz="2000" i="1" dirty="0" err="1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Санты</a:t>
            </a:r>
            <a:r>
              <a:rPr lang="ru-RU" sz="2000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 – непременный красный колпак. Он летает на санях над странами и, пробираясь в дом через дымоход, раскладывает свои подарки под елку.</a:t>
            </a:r>
            <a:endParaRPr lang="ru-RU" sz="2000" i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img.nicewall.ru/preview/wallpaper_61157_1920x1200.jpe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987824" y="142852"/>
            <a:ext cx="5941894" cy="6572296"/>
          </a:xfrm>
          <a:prstGeom prst="rect">
            <a:avLst/>
          </a:prstGeom>
          <a:noFill/>
          <a:effectLst>
            <a:glow rad="228600">
              <a:schemeClr val="accent2">
                <a:satMod val="175000"/>
                <a:alpha val="40000"/>
              </a:schemeClr>
            </a:glow>
            <a:softEdge rad="127000"/>
          </a:effectLst>
        </p:spPr>
      </p:pic>
      <p:pic>
        <p:nvPicPr>
          <p:cNvPr id="2054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28625" cy="438151"/>
          </a:xfrm>
          <a:prstGeom prst="rect">
            <a:avLst/>
          </a:prstGeom>
          <a:noFill/>
        </p:spPr>
      </p:pic>
      <p:pic>
        <p:nvPicPr>
          <p:cNvPr id="6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571480"/>
            <a:ext cx="428625" cy="438151"/>
          </a:xfrm>
          <a:prstGeom prst="rect">
            <a:avLst/>
          </a:prstGeom>
          <a:noFill/>
        </p:spPr>
      </p:pic>
      <p:pic>
        <p:nvPicPr>
          <p:cNvPr id="7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75656" y="6093296"/>
            <a:ext cx="428625" cy="438151"/>
          </a:xfrm>
          <a:prstGeom prst="rect">
            <a:avLst/>
          </a:prstGeom>
          <a:noFill/>
        </p:spPr>
      </p:pic>
      <p:pic>
        <p:nvPicPr>
          <p:cNvPr id="8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0"/>
            <a:ext cx="428625" cy="438151"/>
          </a:xfrm>
          <a:prstGeom prst="rect">
            <a:avLst/>
          </a:prstGeom>
          <a:noFill/>
        </p:spPr>
      </p:pic>
      <p:pic>
        <p:nvPicPr>
          <p:cNvPr id="9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643174" y="6072206"/>
            <a:ext cx="428625" cy="438151"/>
          </a:xfrm>
          <a:prstGeom prst="rect">
            <a:avLst/>
          </a:prstGeom>
          <a:noFill/>
        </p:spPr>
      </p:pic>
      <p:pic>
        <p:nvPicPr>
          <p:cNvPr id="10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715375" y="0"/>
            <a:ext cx="428625" cy="438151"/>
          </a:xfrm>
          <a:prstGeom prst="rect">
            <a:avLst/>
          </a:prstGeom>
          <a:noFill/>
        </p:spPr>
      </p:pic>
      <p:pic>
        <p:nvPicPr>
          <p:cNvPr id="11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15140" y="1071546"/>
            <a:ext cx="428625" cy="438151"/>
          </a:xfrm>
          <a:prstGeom prst="rect">
            <a:avLst/>
          </a:prstGeom>
          <a:noFill/>
        </p:spPr>
      </p:pic>
      <p:pic>
        <p:nvPicPr>
          <p:cNvPr id="12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3071810"/>
            <a:ext cx="428625" cy="438151"/>
          </a:xfrm>
          <a:prstGeom prst="rect">
            <a:avLst/>
          </a:prstGeom>
          <a:noFill/>
        </p:spPr>
      </p:pic>
      <p:pic>
        <p:nvPicPr>
          <p:cNvPr id="13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4" y="4500570"/>
            <a:ext cx="428625" cy="438151"/>
          </a:xfrm>
          <a:prstGeom prst="rect">
            <a:avLst/>
          </a:prstGeom>
          <a:noFill/>
        </p:spPr>
      </p:pic>
      <p:pic>
        <p:nvPicPr>
          <p:cNvPr id="14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143900" y="6000768"/>
            <a:ext cx="428625" cy="438151"/>
          </a:xfrm>
          <a:prstGeom prst="rect">
            <a:avLst/>
          </a:prstGeom>
          <a:noFill/>
        </p:spPr>
      </p:pic>
      <p:pic>
        <p:nvPicPr>
          <p:cNvPr id="15" name="Picture 6" descr="http://s18.rimg.info/209695332fdd2d2c6e87b6119d55ae95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6215082"/>
            <a:ext cx="428625" cy="438151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40000">
    <p:wheel spokes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5357818" y="714356"/>
            <a:ext cx="335758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Норвежцы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ждут подарков от крошечных домовых, которых зовут </a:t>
            </a:r>
            <a:r>
              <a:rPr lang="ru-RU" sz="24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Ниссе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. Очень уж славные они ребята. Сладкое просто обожают, как малые дети. А носят чудесные и веселые вязаные колпачки. Если </a:t>
            </a:r>
            <a:r>
              <a:rPr lang="ru-RU" sz="2400" i="1" dirty="0" err="1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Ниссе</a:t>
            </a:r>
            <a:r>
              <a:rPr lang="ru-RU" sz="2400" i="1" dirty="0" smtClean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забредет к вам в дом (ну совершенно случайно!), вы знаете, чем его угостить.</a:t>
            </a:r>
            <a:endParaRPr lang="ru-RU" sz="2400" i="1" dirty="0">
              <a:solidFill>
                <a:schemeClr val="accent1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2" descr="http://priroda.inc.ru/prazdnik/anima/gif/Sterne0036n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285720" y="5715016"/>
            <a:ext cx="952500" cy="952500"/>
          </a:xfrm>
          <a:prstGeom prst="rect">
            <a:avLst/>
          </a:prstGeom>
          <a:noFill/>
        </p:spPr>
      </p:pic>
      <p:pic>
        <p:nvPicPr>
          <p:cNvPr id="7" name="Picture 2" descr="http://priroda.inc.ru/prazdnik/anima/gif/Sterne0036n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86248" y="2500306"/>
            <a:ext cx="952500" cy="952500"/>
          </a:xfrm>
          <a:prstGeom prst="rect">
            <a:avLst/>
          </a:prstGeom>
          <a:noFill/>
        </p:spPr>
      </p:pic>
      <p:pic>
        <p:nvPicPr>
          <p:cNvPr id="8" name="Picture 2" descr="http://priroda.inc.ru/prazdnik/anima/gif/Sterne0036n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8191500" y="2276872"/>
            <a:ext cx="952500" cy="952500"/>
          </a:xfrm>
          <a:prstGeom prst="rect">
            <a:avLst/>
          </a:prstGeom>
          <a:noFill/>
        </p:spPr>
      </p:pic>
      <p:pic>
        <p:nvPicPr>
          <p:cNvPr id="9" name="Picture 2" descr="http://priroda.inc.ru/prazdnik/anima/gif/Sterne0036n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429520" y="0"/>
            <a:ext cx="952500" cy="952500"/>
          </a:xfrm>
          <a:prstGeom prst="rect">
            <a:avLst/>
          </a:prstGeom>
          <a:noFill/>
        </p:spPr>
      </p:pic>
      <p:pic>
        <p:nvPicPr>
          <p:cNvPr id="10" name="Picture 2" descr="http://priroda.inc.ru/prazdnik/anima/gif/Sterne0036n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86248" y="5429264"/>
            <a:ext cx="952500" cy="952500"/>
          </a:xfrm>
          <a:prstGeom prst="rect">
            <a:avLst/>
          </a:prstGeom>
          <a:noFill/>
        </p:spPr>
      </p:pic>
      <p:pic>
        <p:nvPicPr>
          <p:cNvPr id="11" name="Picture 2" descr="http://priroda.inc.ru/prazdnik/anima/gif/Sterne0036n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7786710" y="5500702"/>
            <a:ext cx="952500" cy="952500"/>
          </a:xfrm>
          <a:prstGeom prst="rect">
            <a:avLst/>
          </a:prstGeom>
          <a:noFill/>
        </p:spPr>
      </p:pic>
      <p:pic>
        <p:nvPicPr>
          <p:cNvPr id="7170" name="Picture 2" descr="&amp;Acy; &amp;scy;&amp;kcy;&amp;ocy;&amp;rcy;&amp;ocy; &amp;ncy;&amp;ocy;&amp;vcy;&amp;ycy;&amp;jcy; &amp;gcy;&amp;ocy;&amp;dcy;! &amp;Tcy;&amp;ocy;&amp;pcy; 10 &amp;Dcy;&amp;iecy;&amp;dcy;&amp;ocy;&amp;vcy; &amp;Mcy;&amp;ocy;&amp;rcy;&amp;ocy;&amp;zcy;&amp;ocy;&amp;vcy; &amp;mcy;&amp;icy;&amp;rcy;&amp;acy;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4976814" cy="6429420"/>
          </a:xfrm>
          <a:prstGeom prst="rect">
            <a:avLst/>
          </a:prstGeom>
          <a:noFill/>
          <a:effectLst>
            <a:glow rad="139700">
              <a:schemeClr val="accent1">
                <a:satMod val="175000"/>
                <a:alpha val="40000"/>
              </a:schemeClr>
            </a:glow>
            <a:softEdge rad="31750"/>
          </a:effectLst>
        </p:spPr>
      </p:pic>
      <p:pic>
        <p:nvPicPr>
          <p:cNvPr id="4098" name="Picture 2" descr="http://priroda.inc.ru/prazdnik/anima/gif/Sterne0036n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572000" y="857232"/>
            <a:ext cx="952500" cy="952500"/>
          </a:xfrm>
          <a:prstGeom prst="rect">
            <a:avLst/>
          </a:prstGeom>
          <a:noFill/>
        </p:spPr>
      </p:pic>
      <p:pic>
        <p:nvPicPr>
          <p:cNvPr id="6" name="Picture 2" descr="http://priroda.inc.ru/prazdnik/anima/gif/Sterne0036n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142844" y="0"/>
            <a:ext cx="952500" cy="952500"/>
          </a:xfrm>
          <a:prstGeom prst="rect">
            <a:avLst/>
          </a:prstGeom>
          <a:noFill/>
        </p:spPr>
      </p:pic>
      <p:pic>
        <p:nvPicPr>
          <p:cNvPr id="13" name="Picture 2" descr="http://priroda.inc.ru/prazdnik/anima/gif/Sterne0036n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4214810" y="5905500"/>
            <a:ext cx="952500" cy="952500"/>
          </a:xfrm>
          <a:prstGeom prst="rect">
            <a:avLst/>
          </a:prstGeom>
          <a:noFill/>
        </p:spPr>
      </p:pic>
      <p:pic>
        <p:nvPicPr>
          <p:cNvPr id="14" name="Picture 2" descr="http://priroda.inc.ru/prazdnik/anima/gif/Sterne0036n.gif"/>
          <p:cNvPicPr>
            <a:picLocks noChangeAspect="1" noChangeArrowheads="1" noCrop="1"/>
          </p:cNvPicPr>
          <p:nvPr/>
        </p:nvPicPr>
        <p:blipFill>
          <a:blip r:embed="rId2" cstate="print">
            <a:duotone>
              <a:schemeClr val="accent2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5429264"/>
            <a:ext cx="952500" cy="952500"/>
          </a:xfrm>
          <a:prstGeom prst="rect">
            <a:avLst/>
          </a:prstGeom>
          <a:noFill/>
        </p:spPr>
      </p:pic>
    </p:spTree>
  </p:cSld>
  <p:clrMapOvr>
    <a:masterClrMapping/>
  </p:clrMapOvr>
  <p:transition spd="med" advTm="35000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1132</TotalTime>
  <Words>634</Words>
  <Application>Microsoft Office PowerPoint</Application>
  <PresentationFormat>Экран (4:3)</PresentationFormat>
  <Paragraphs>25</Paragraphs>
  <Slides>13</Slides>
  <Notes>5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Поток</vt:lpstr>
      <vt:lpstr>«Как встречают Новый год, люди всех земных широт»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«Как встречают Новый год, люди всех земных широт»</dc:title>
  <dc:creator>XP</dc:creator>
  <cp:lastModifiedBy>User</cp:lastModifiedBy>
  <cp:revision>123</cp:revision>
  <dcterms:created xsi:type="dcterms:W3CDTF">2013-12-15T10:13:18Z</dcterms:created>
  <dcterms:modified xsi:type="dcterms:W3CDTF">2015-01-31T15:23:01Z</dcterms:modified>
</cp:coreProperties>
</file>