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79" r:id="rId3"/>
    <p:sldId id="272" r:id="rId4"/>
    <p:sldId id="260" r:id="rId5"/>
    <p:sldId id="261" r:id="rId6"/>
    <p:sldId id="262" r:id="rId7"/>
    <p:sldId id="263" r:id="rId8"/>
    <p:sldId id="264" r:id="rId9"/>
    <p:sldId id="266" r:id="rId10"/>
    <p:sldId id="280" r:id="rId11"/>
    <p:sldId id="269" r:id="rId12"/>
    <p:sldId id="270" r:id="rId13"/>
    <p:sldId id="268" r:id="rId14"/>
    <p:sldId id="284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C187FEA-18EE-4930-8190-815B79CBA690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BBFF295-0E36-4B8A-AA17-09BD4C7CF05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gif"/><Relationship Id="rId5" Type="http://schemas.openxmlformats.org/officeDocument/2006/relationships/image" Target="../media/image19.gif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59898"/>
            <a:ext cx="7579568" cy="155693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effectLst/>
              </a:rPr>
              <a:t>        Урок  английского </a:t>
            </a:r>
            <a:br>
              <a:rPr lang="ru-RU" sz="4400" dirty="0" smtClean="0">
                <a:solidFill>
                  <a:schemeClr val="tx1"/>
                </a:solidFill>
                <a:effectLst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</a:rPr>
              <a:t>                языка.</a:t>
            </a:r>
            <a:r>
              <a:rPr lang="en-US" sz="44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effectLst/>
              </a:rPr>
              <a:t>11 класс.</a:t>
            </a:r>
            <a:endParaRPr lang="ru-RU" sz="44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988840"/>
            <a:ext cx="7406640" cy="1584176"/>
          </a:xfrm>
        </p:spPr>
        <p:txBody>
          <a:bodyPr>
            <a:normAutofit fontScale="85000" lnSpcReduction="20000"/>
          </a:bodyPr>
          <a:lstStyle/>
          <a:p>
            <a:r>
              <a:rPr lang="ru-RU" sz="4400" dirty="0" smtClean="0"/>
              <a:t>           </a:t>
            </a:r>
            <a:endParaRPr lang="en-US" sz="4400" dirty="0" smtClean="0"/>
          </a:p>
          <a:p>
            <a:r>
              <a:rPr lang="en-US" sz="4400" dirty="0"/>
              <a:t> </a:t>
            </a:r>
            <a:r>
              <a:rPr lang="en-US" sz="4400" dirty="0" smtClean="0"/>
              <a:t>   </a:t>
            </a:r>
            <a:r>
              <a:rPr lang="ru-RU" sz="4400" dirty="0" smtClean="0"/>
              <a:t>    </a:t>
            </a:r>
            <a:r>
              <a:rPr lang="en-US" sz="4400" dirty="0" smtClean="0"/>
              <a:t>     </a:t>
            </a:r>
            <a:r>
              <a:rPr lang="ru-RU" sz="4400" dirty="0" smtClean="0"/>
              <a:t> </a:t>
            </a:r>
            <a:r>
              <a:rPr lang="en-US" sz="4400" dirty="0" smtClean="0"/>
              <a:t>“Worlds of jobs. </a:t>
            </a:r>
            <a:endParaRPr lang="ru-RU" sz="4400" dirty="0" smtClean="0"/>
          </a:p>
          <a:p>
            <a:r>
              <a:rPr lang="ru-RU" sz="4400" dirty="0" smtClean="0"/>
              <a:t>               </a:t>
            </a:r>
            <a:r>
              <a:rPr lang="en-US" sz="4400" dirty="0" smtClean="0"/>
              <a:t>Choosing a Career”</a:t>
            </a:r>
            <a:endParaRPr lang="ru-RU" sz="4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1916881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Учитель\Desktop\ино\iCAFPLZ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3717032"/>
            <a:ext cx="2034831" cy="200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Учитель\Desktop\ино\iCATE70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4378291"/>
            <a:ext cx="2394871" cy="173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2272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83274"/>
            <a:ext cx="2736304" cy="482453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What are you going to do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  When  you are twenty-two ?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   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write  a story,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  I 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make a plane,</a:t>
            </a:r>
          </a:p>
          <a:p>
            <a:pPr marL="82296" indent="0">
              <a:buNone/>
            </a:pP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  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 teach children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 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I 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make rain.</a:t>
            </a:r>
            <a:endParaRPr lang="ru-RU" sz="1400" dirty="0"/>
          </a:p>
          <a:p>
            <a:pPr marL="82296" indent="0">
              <a:buNone/>
            </a:pP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What are you going to </a:t>
            </a: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</a:rPr>
              <a:t>be</a:t>
            </a:r>
            <a:endParaRPr lang="en-US" sz="1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marL="82296" indent="0">
              <a:buNone/>
            </a:pP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When you are twenty  - three</a:t>
            </a: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en-US" sz="1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be a pilot</a:t>
            </a: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,</a:t>
            </a:r>
            <a:endParaRPr lang="en-US" sz="1400" b="1" i="1" dirty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be a doctor,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be a teacher.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be a worker</a:t>
            </a: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.</a:t>
            </a:r>
            <a:endParaRPr lang="ru-RU" sz="1400" b="1" i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82296" indent="0">
              <a:buNone/>
            </a:pP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</a:rPr>
              <a:t>What 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are you going to be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   When you are twenty  - three?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 be in 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london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.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be in Rome.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 be  in Africa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I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ll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 be home.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What are you going to do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  When  you are one hundred and  two?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</a:rPr>
              <a:t>I don</a:t>
            </a:r>
            <a:r>
              <a:rPr lang="el-GR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΄</a:t>
            </a: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t  know</a:t>
            </a:r>
          </a:p>
          <a:p>
            <a:pPr marL="82296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Do you ?</a:t>
            </a:r>
            <a:endParaRPr lang="en-US" sz="1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marL="82296" indent="0">
              <a:buNone/>
            </a:pPr>
            <a:endParaRPr lang="ru-RU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3968" y="33378"/>
            <a:ext cx="1800200" cy="208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88224" y="1078137"/>
            <a:ext cx="1709134" cy="2202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283968" y="2304256"/>
            <a:ext cx="1824508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948264" y="3787816"/>
            <a:ext cx="1874114" cy="196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016" y="4293096"/>
            <a:ext cx="1523863" cy="2172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6676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Vocabulary/ 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uk-UA" sz="2800" dirty="0" err="1" smtClean="0">
                <a:solidFill>
                  <a:schemeClr val="tx1"/>
                </a:solidFill>
              </a:rPr>
              <a:t>словарная</a:t>
            </a:r>
            <a:r>
              <a:rPr lang="uk-UA" sz="2800" dirty="0" smtClean="0">
                <a:solidFill>
                  <a:schemeClr val="tx1"/>
                </a:solidFill>
              </a:rPr>
              <a:t>  </a:t>
            </a:r>
            <a:r>
              <a:rPr lang="uk-UA" sz="2800" dirty="0" err="1" smtClean="0">
                <a:solidFill>
                  <a:schemeClr val="tx1"/>
                </a:solidFill>
              </a:rPr>
              <a:t>работа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Find the jobs in the </a:t>
            </a:r>
            <a:r>
              <a:rPr lang="en-US" sz="2800" dirty="0" err="1">
                <a:solidFill>
                  <a:schemeClr val="tx1"/>
                </a:solidFill>
              </a:rPr>
              <a:t>wordsquare</a:t>
            </a: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3906048"/>
              </p:ext>
            </p:extLst>
          </p:nvPr>
        </p:nvGraphicFramePr>
        <p:xfrm>
          <a:off x="940793" y="1556796"/>
          <a:ext cx="8023700" cy="530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370"/>
                <a:gridCol w="802370"/>
                <a:gridCol w="802370"/>
                <a:gridCol w="802370"/>
                <a:gridCol w="802370"/>
                <a:gridCol w="802370"/>
                <a:gridCol w="802370"/>
                <a:gridCol w="802370"/>
                <a:gridCol w="802370"/>
                <a:gridCol w="802370"/>
              </a:tblGrid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ru-RU" dirty="0"/>
                    </a:p>
                  </a:txBody>
                  <a:tcPr/>
                </a:tc>
              </a:tr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</a:tr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</a:tr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</a:t>
                      </a:r>
                      <a:endParaRPr lang="ru-RU" dirty="0"/>
                    </a:p>
                  </a:txBody>
                  <a:tcPr/>
                </a:tc>
              </a:tr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</a:tr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</a:tr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ru-RU" dirty="0"/>
                    </a:p>
                  </a:txBody>
                  <a:tcPr/>
                </a:tc>
              </a:tr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</a:tr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</a:tr>
              <a:tr h="53012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86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Resume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400" b="1" dirty="0" smtClean="0">
                <a:latin typeface="Arial Narrow" pitchFamily="34" charset="0"/>
              </a:rPr>
              <a:t>1. </a:t>
            </a:r>
            <a:r>
              <a:rPr lang="en-US" sz="1400" b="1" dirty="0" smtClean="0">
                <a:latin typeface="Arial Narrow" pitchFamily="34" charset="0"/>
              </a:rPr>
              <a:t>E-mail </a:t>
            </a:r>
            <a:r>
              <a:rPr lang="en-US" sz="1400" b="1" dirty="0">
                <a:latin typeface="Arial Narrow" pitchFamily="34" charset="0"/>
              </a:rPr>
              <a:t>Address: mail</a:t>
            </a:r>
          </a:p>
          <a:p>
            <a:r>
              <a:rPr lang="en-US" sz="1400" b="1" dirty="0" smtClean="0">
                <a:latin typeface="Arial Narrow" pitchFamily="34" charset="0"/>
              </a:rPr>
              <a:t>2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Full </a:t>
            </a:r>
            <a:r>
              <a:rPr lang="en-US" sz="1400" b="1" dirty="0">
                <a:latin typeface="Arial Narrow" pitchFamily="34" charset="0"/>
              </a:rPr>
              <a:t>name</a:t>
            </a:r>
            <a:r>
              <a:rPr lang="en-US" sz="1400" b="1" dirty="0" smtClean="0">
                <a:latin typeface="Arial Narrow" pitchFamily="34" charset="0"/>
              </a:rPr>
              <a:t>:</a:t>
            </a:r>
            <a:r>
              <a:rPr lang="ru-RU" sz="1400" b="1" dirty="0" smtClean="0">
                <a:latin typeface="Arial Narrow" pitchFamily="34" charset="0"/>
              </a:rPr>
              <a:t> </a:t>
            </a:r>
            <a:r>
              <a:rPr lang="en-US" sz="1400" b="1" dirty="0" err="1" smtClean="0">
                <a:latin typeface="Arial Narrow" pitchFamily="34" charset="0"/>
              </a:rPr>
              <a:t>Petrov</a:t>
            </a:r>
            <a:endParaRPr lang="en-US" sz="1400" b="1" dirty="0">
              <a:latin typeface="Arial Narrow" pitchFamily="34" charset="0"/>
            </a:endParaRPr>
          </a:p>
          <a:p>
            <a:r>
              <a:rPr lang="en-US" sz="1400" b="1" dirty="0" smtClean="0">
                <a:latin typeface="Arial Narrow" pitchFamily="34" charset="0"/>
              </a:rPr>
              <a:t>3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Address</a:t>
            </a:r>
            <a:r>
              <a:rPr lang="en-US" sz="1400" b="1" dirty="0">
                <a:latin typeface="Arial Narrow" pitchFamily="34" charset="0"/>
              </a:rPr>
              <a:t>:  </a:t>
            </a:r>
            <a:r>
              <a:rPr lang="en-US" sz="1400" b="1" dirty="0" err="1">
                <a:latin typeface="Arial Narrow" pitchFamily="34" charset="0"/>
              </a:rPr>
              <a:t>Arbat</a:t>
            </a:r>
            <a:r>
              <a:rPr lang="en-US" sz="1400" b="1" dirty="0">
                <a:latin typeface="Arial Narrow" pitchFamily="34" charset="0"/>
              </a:rPr>
              <a:t> street</a:t>
            </a:r>
          </a:p>
          <a:p>
            <a:r>
              <a:rPr lang="en-US" sz="1400" b="1" dirty="0" smtClean="0">
                <a:latin typeface="Arial Narrow" pitchFamily="34" charset="0"/>
              </a:rPr>
              <a:t>4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City</a:t>
            </a:r>
            <a:r>
              <a:rPr lang="en-US" sz="1400" b="1" dirty="0">
                <a:latin typeface="Arial Narrow" pitchFamily="34" charset="0"/>
              </a:rPr>
              <a:t>:  Moscow</a:t>
            </a:r>
          </a:p>
          <a:p>
            <a:r>
              <a:rPr lang="en-US" sz="1400" b="1" dirty="0" smtClean="0">
                <a:latin typeface="Arial Narrow" pitchFamily="34" charset="0"/>
              </a:rPr>
              <a:t>5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Country</a:t>
            </a:r>
            <a:r>
              <a:rPr lang="en-US" sz="1400" b="1" dirty="0">
                <a:latin typeface="Arial Narrow" pitchFamily="34" charset="0"/>
              </a:rPr>
              <a:t>: Russia</a:t>
            </a:r>
          </a:p>
          <a:p>
            <a:r>
              <a:rPr lang="en-US" sz="1400" b="1" dirty="0" smtClean="0">
                <a:latin typeface="Arial Narrow" pitchFamily="34" charset="0"/>
              </a:rPr>
              <a:t>6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Zip:649777</a:t>
            </a:r>
            <a:endParaRPr lang="en-US" sz="1400" b="1" dirty="0">
              <a:latin typeface="Arial Narrow" pitchFamily="34" charset="0"/>
            </a:endParaRPr>
          </a:p>
          <a:p>
            <a:r>
              <a:rPr lang="en-US" sz="1400" b="1" dirty="0" smtClean="0">
                <a:latin typeface="Arial Narrow" pitchFamily="34" charset="0"/>
              </a:rPr>
              <a:t>7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Phone:1-11-11</a:t>
            </a:r>
            <a:endParaRPr lang="en-US" sz="1400" b="1" dirty="0">
              <a:latin typeface="Arial Narrow" pitchFamily="34" charset="0"/>
            </a:endParaRPr>
          </a:p>
          <a:p>
            <a:r>
              <a:rPr lang="en-US" sz="1400" b="1" dirty="0" smtClean="0">
                <a:latin typeface="Arial Narrow" pitchFamily="34" charset="0"/>
              </a:rPr>
              <a:t>8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Nationality:</a:t>
            </a:r>
            <a:r>
              <a:rPr lang="ru-RU" sz="1400" b="1" dirty="0" smtClean="0">
                <a:latin typeface="Arial Narrow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</a:rPr>
              <a:t>Russian</a:t>
            </a:r>
            <a:endParaRPr lang="en-US" sz="1400" b="1" dirty="0">
              <a:latin typeface="Arial Narrow" pitchFamily="34" charset="0"/>
            </a:endParaRPr>
          </a:p>
          <a:p>
            <a:r>
              <a:rPr lang="en-US" sz="1400" b="1" dirty="0" smtClean="0">
                <a:latin typeface="Arial Narrow" pitchFamily="34" charset="0"/>
              </a:rPr>
              <a:t>9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Date </a:t>
            </a:r>
            <a:r>
              <a:rPr lang="en-US" sz="1400" b="1" dirty="0">
                <a:latin typeface="Arial Narrow" pitchFamily="34" charset="0"/>
              </a:rPr>
              <a:t>of birth:1.01.1970</a:t>
            </a:r>
          </a:p>
          <a:p>
            <a:r>
              <a:rPr lang="en-US" sz="1400" b="1" dirty="0" smtClean="0">
                <a:latin typeface="Arial Narrow" pitchFamily="34" charset="0"/>
              </a:rPr>
              <a:t>10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Sex</a:t>
            </a:r>
            <a:r>
              <a:rPr lang="ru-RU" sz="1400" b="1" dirty="0" smtClean="0">
                <a:latin typeface="Arial Narrow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</a:rPr>
              <a:t>:male</a:t>
            </a:r>
            <a:endParaRPr lang="en-US" sz="1400" b="1" dirty="0">
              <a:latin typeface="Arial Narrow" pitchFamily="34" charset="0"/>
            </a:endParaRPr>
          </a:p>
          <a:p>
            <a:r>
              <a:rPr lang="en-US" sz="1400" b="1" dirty="0" smtClean="0">
                <a:latin typeface="Arial Narrow" pitchFamily="34" charset="0"/>
              </a:rPr>
              <a:t>11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Marital </a:t>
            </a:r>
            <a:r>
              <a:rPr lang="en-US" sz="1400" b="1" dirty="0">
                <a:latin typeface="Arial Narrow" pitchFamily="34" charset="0"/>
              </a:rPr>
              <a:t>status</a:t>
            </a:r>
            <a:r>
              <a:rPr lang="en-US" sz="1400" b="1" dirty="0" smtClean="0">
                <a:latin typeface="Arial Narrow" pitchFamily="34" charset="0"/>
              </a:rPr>
              <a:t>:</a:t>
            </a:r>
            <a:r>
              <a:rPr lang="ru-RU" sz="1400" b="1" dirty="0" smtClean="0">
                <a:latin typeface="Arial Narrow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</a:rPr>
              <a:t>married</a:t>
            </a:r>
            <a:endParaRPr lang="en-US" sz="1400" b="1" dirty="0">
              <a:latin typeface="Arial Narrow" pitchFamily="34" charset="0"/>
            </a:endParaRPr>
          </a:p>
          <a:p>
            <a:r>
              <a:rPr lang="en-US" sz="1400" b="1" dirty="0" smtClean="0">
                <a:latin typeface="Arial Narrow" pitchFamily="34" charset="0"/>
              </a:rPr>
              <a:t>12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Number </a:t>
            </a:r>
            <a:r>
              <a:rPr lang="en-US" sz="1400" b="1" dirty="0">
                <a:latin typeface="Arial Narrow" pitchFamily="34" charset="0"/>
              </a:rPr>
              <a:t>of children:2</a:t>
            </a:r>
          </a:p>
          <a:p>
            <a:r>
              <a:rPr lang="en-US" sz="1400" b="1" dirty="0" smtClean="0">
                <a:latin typeface="Arial Narrow" pitchFamily="34" charset="0"/>
              </a:rPr>
              <a:t>13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Keyword </a:t>
            </a:r>
            <a:r>
              <a:rPr lang="en-US" sz="1400" b="1" dirty="0">
                <a:latin typeface="Arial Narrow" pitchFamily="34" charset="0"/>
              </a:rPr>
              <a:t>skills (areas of experience):</a:t>
            </a:r>
          </a:p>
          <a:p>
            <a:r>
              <a:rPr lang="en-US" sz="1400" b="1" dirty="0" smtClean="0">
                <a:latin typeface="Arial Narrow" pitchFamily="34" charset="0"/>
              </a:rPr>
              <a:t>14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Education</a:t>
            </a:r>
            <a:r>
              <a:rPr lang="en-US" sz="1400" b="1" dirty="0">
                <a:latin typeface="Arial Narrow" pitchFamily="34" charset="0"/>
              </a:rPr>
              <a:t>: higher education if fine arts</a:t>
            </a:r>
          </a:p>
          <a:p>
            <a:r>
              <a:rPr lang="en-US" sz="1400" b="1" dirty="0" smtClean="0">
                <a:latin typeface="Arial Narrow" pitchFamily="34" charset="0"/>
              </a:rPr>
              <a:t>15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Desired </a:t>
            </a:r>
            <a:r>
              <a:rPr lang="en-US" sz="1400" b="1" dirty="0">
                <a:latin typeface="Arial Narrow" pitchFamily="34" charset="0"/>
              </a:rPr>
              <a:t>Job </a:t>
            </a:r>
            <a:r>
              <a:rPr lang="en-US" sz="1400" b="1" dirty="0" smtClean="0">
                <a:latin typeface="Arial Narrow" pitchFamily="34" charset="0"/>
              </a:rPr>
              <a:t>Title:</a:t>
            </a:r>
            <a:r>
              <a:rPr lang="ru-RU" sz="1400" b="1" dirty="0" smtClean="0">
                <a:latin typeface="Arial Narrow" pitchFamily="34" charset="0"/>
              </a:rPr>
              <a:t>  </a:t>
            </a:r>
            <a:r>
              <a:rPr lang="en-US" sz="1400" b="1" dirty="0" smtClean="0">
                <a:latin typeface="Arial Narrow" pitchFamily="34" charset="0"/>
              </a:rPr>
              <a:t>lawyer</a:t>
            </a:r>
            <a:endParaRPr lang="en-US" sz="1400" b="1" dirty="0">
              <a:latin typeface="Arial Narrow" pitchFamily="34" charset="0"/>
            </a:endParaRPr>
          </a:p>
          <a:p>
            <a:r>
              <a:rPr lang="en-US" sz="1400" b="1" dirty="0" smtClean="0">
                <a:latin typeface="Arial Narrow" pitchFamily="34" charset="0"/>
              </a:rPr>
              <a:t>16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Desired </a:t>
            </a:r>
            <a:r>
              <a:rPr lang="en-US" sz="1400" b="1" dirty="0">
                <a:latin typeface="Arial Narrow" pitchFamily="34" charset="0"/>
              </a:rPr>
              <a:t>Work Type</a:t>
            </a:r>
            <a:r>
              <a:rPr lang="en-US" sz="1400" b="1" dirty="0" smtClean="0">
                <a:latin typeface="Arial Narrow" pitchFamily="34" charset="0"/>
              </a:rPr>
              <a:t>:</a:t>
            </a:r>
            <a:r>
              <a:rPr lang="ru-RU" sz="1400" b="1" dirty="0" smtClean="0">
                <a:latin typeface="Arial Narrow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</a:rPr>
              <a:t>full-time</a:t>
            </a:r>
            <a:endParaRPr lang="en-US" sz="1400" b="1" dirty="0">
              <a:latin typeface="Arial Narrow" pitchFamily="34" charset="0"/>
            </a:endParaRPr>
          </a:p>
          <a:p>
            <a:r>
              <a:rPr lang="en-US" sz="1400" b="1" dirty="0" smtClean="0">
                <a:latin typeface="Arial Narrow" pitchFamily="34" charset="0"/>
              </a:rPr>
              <a:t>17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Desired </a:t>
            </a:r>
            <a:r>
              <a:rPr lang="en-US" sz="1400" b="1" dirty="0">
                <a:latin typeface="Arial Narrow" pitchFamily="34" charset="0"/>
              </a:rPr>
              <a:t>Job Location</a:t>
            </a:r>
            <a:r>
              <a:rPr lang="en-US" sz="1400" b="1" dirty="0" smtClean="0">
                <a:latin typeface="Arial Narrow" pitchFamily="34" charset="0"/>
              </a:rPr>
              <a:t>:</a:t>
            </a:r>
            <a:r>
              <a:rPr lang="ru-RU" sz="1400" b="1" dirty="0" smtClean="0">
                <a:latin typeface="Arial Narrow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</a:rPr>
              <a:t>Moscow</a:t>
            </a:r>
            <a:endParaRPr lang="en-US" sz="1400" b="1" dirty="0">
              <a:latin typeface="Arial Narrow" pitchFamily="34" charset="0"/>
            </a:endParaRPr>
          </a:p>
          <a:p>
            <a:r>
              <a:rPr lang="en-US" sz="1400" b="1" dirty="0" smtClean="0">
                <a:latin typeface="Arial Narrow" pitchFamily="34" charset="0"/>
              </a:rPr>
              <a:t>18</a:t>
            </a:r>
            <a:r>
              <a:rPr lang="ru-RU" sz="1400" b="1" dirty="0" smtClean="0">
                <a:latin typeface="Arial Narrow" pitchFamily="34" charset="0"/>
              </a:rPr>
              <a:t>. </a:t>
            </a:r>
            <a:r>
              <a:rPr lang="en-US" sz="1400" b="1" dirty="0" smtClean="0">
                <a:latin typeface="Arial Narrow" pitchFamily="34" charset="0"/>
              </a:rPr>
              <a:t>Desired </a:t>
            </a:r>
            <a:r>
              <a:rPr lang="en-US" sz="1400" b="1" dirty="0">
                <a:latin typeface="Arial Narrow" pitchFamily="34" charset="0"/>
              </a:rPr>
              <a:t>Salary per year: 300 000</a:t>
            </a:r>
            <a:endParaRPr lang="ru-RU" sz="1400" b="1" dirty="0">
              <a:latin typeface="Arial Narrow" pitchFamily="34" charset="0"/>
            </a:endParaRPr>
          </a:p>
          <a:p>
            <a:pPr marL="82296" indent="0">
              <a:buNone/>
            </a:pPr>
            <a:endParaRPr lang="ru-RU" sz="1400" dirty="0">
              <a:latin typeface="Arial Narrow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ru-RU" sz="1600" dirty="0" smtClean="0">
                <a:latin typeface="Franklin Gothic Demi" pitchFamily="34" charset="0"/>
              </a:rPr>
              <a:t>Резюме---это первая информация, которую о вас получает работодатель.</a:t>
            </a:r>
          </a:p>
          <a:p>
            <a:pPr marL="82296" indent="0">
              <a:buNone/>
            </a:pPr>
            <a:r>
              <a:rPr lang="ru-RU" sz="1600" dirty="0" smtClean="0">
                <a:latin typeface="Franklin Gothic Demi" pitchFamily="34" charset="0"/>
              </a:rPr>
              <a:t>Учитывая современное международное распространение английского языка и большое количество представительств зарубежных компаний в нашей стране, важно преподнести свою кандидатуру работодателю на соответствующем  уровне. Резюме,  составленное на родном  русском и английском языках, будет выгодно отличать вас на фоне  других претендентов.</a:t>
            </a:r>
            <a:endParaRPr lang="ru-RU" sz="1600" dirty="0">
              <a:latin typeface="Franklin Gothic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89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755576" y="908720"/>
            <a:ext cx="4419600" cy="3514531"/>
          </a:xfrm>
        </p:spPr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William Shakespeare</a:t>
            </a:r>
            <a:endParaRPr lang="ru-RU" dirty="0"/>
          </a:p>
        </p:txBody>
      </p:sp>
      <p:pic>
        <p:nvPicPr>
          <p:cNvPr id="6147" name="Picture 3" descr="C:\Users\Учитель\Desktop\ино\William_Shakespeare_The_li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24" y="970886"/>
            <a:ext cx="4680520" cy="483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40152" y="1844824"/>
            <a:ext cx="272375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</a:t>
            </a:r>
            <a:r>
              <a:rPr lang="en-US" sz="4400" dirty="0" smtClean="0"/>
              <a:t>William </a:t>
            </a:r>
            <a:r>
              <a:rPr lang="en-US" sz="4400" dirty="0" err="1" smtClean="0"/>
              <a:t>Shakespear</a:t>
            </a:r>
            <a:r>
              <a:rPr lang="en-US" sz="4400" dirty="0" smtClean="0"/>
              <a:t>     1564-1616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59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Word building (</a:t>
            </a:r>
            <a:r>
              <a:rPr lang="ru-RU" sz="2800" dirty="0"/>
              <a:t>п</a:t>
            </a:r>
            <a:r>
              <a:rPr lang="ru-RU" sz="2800" dirty="0" smtClean="0"/>
              <a:t>рямой и обратный порядок слов на примере сонета У. Шекспира)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en-US" sz="2000" dirty="0" smtClean="0"/>
              <a:t>William Shakespeare</a:t>
            </a:r>
            <a:r>
              <a:rPr lang="ru-RU" sz="2000" dirty="0" smtClean="0"/>
              <a:t>:</a:t>
            </a:r>
          </a:p>
          <a:p>
            <a:pPr marL="82296" indent="0">
              <a:buNone/>
            </a:pPr>
            <a:r>
              <a:rPr lang="en-US" sz="2000" dirty="0" smtClean="0"/>
              <a:t>To be, or not to be</a:t>
            </a:r>
            <a:r>
              <a:rPr lang="ru-RU" sz="2000" dirty="0" smtClean="0"/>
              <a:t>:</a:t>
            </a:r>
            <a:r>
              <a:rPr lang="en-US" sz="2000" dirty="0" smtClean="0"/>
              <a:t> that is the question</a:t>
            </a:r>
            <a:r>
              <a:rPr lang="ru-RU" sz="2000" dirty="0" smtClean="0"/>
              <a:t>:</a:t>
            </a:r>
          </a:p>
          <a:p>
            <a:pPr marL="82296" indent="0">
              <a:buNone/>
            </a:pPr>
            <a:r>
              <a:rPr lang="en-US" sz="2000" dirty="0" smtClean="0"/>
              <a:t>Whether ‘tis nobler in the mind to suffer</a:t>
            </a:r>
          </a:p>
          <a:p>
            <a:pPr marL="82296" indent="0">
              <a:buNone/>
            </a:pPr>
            <a:r>
              <a:rPr lang="en-US" sz="2000" dirty="0" smtClean="0"/>
              <a:t>The s</a:t>
            </a:r>
            <a:r>
              <a:rPr lang="en-US" sz="2000" dirty="0"/>
              <a:t>l</a:t>
            </a:r>
            <a:r>
              <a:rPr lang="en-US" sz="2000" dirty="0" smtClean="0"/>
              <a:t>ings and arrows of outrageous fortune,</a:t>
            </a:r>
          </a:p>
          <a:p>
            <a:pPr marL="82296" indent="0">
              <a:buNone/>
            </a:pPr>
            <a:r>
              <a:rPr lang="en-US" sz="2000" dirty="0" smtClean="0"/>
              <a:t>Or to take arms against a sea of troubles,</a:t>
            </a:r>
          </a:p>
          <a:p>
            <a:pPr marL="82296" indent="0">
              <a:buNone/>
            </a:pPr>
            <a:r>
              <a:rPr lang="en-US" sz="2000" dirty="0" smtClean="0"/>
              <a:t>And by opposing end them</a:t>
            </a:r>
            <a:r>
              <a:rPr lang="ru-RU" sz="2000" dirty="0" smtClean="0"/>
              <a:t>?</a:t>
            </a:r>
          </a:p>
          <a:p>
            <a:pPr marL="82296" indent="0">
              <a:buNone/>
            </a:pPr>
            <a:r>
              <a:rPr lang="en-US" sz="2000" dirty="0" smtClean="0"/>
              <a:t>To sleep</a:t>
            </a:r>
            <a:r>
              <a:rPr lang="ru-RU" sz="2000" dirty="0" smtClean="0"/>
              <a:t>: </a:t>
            </a:r>
            <a:r>
              <a:rPr lang="en-US" sz="2000" dirty="0" smtClean="0"/>
              <a:t>perchance to dream</a:t>
            </a:r>
            <a:r>
              <a:rPr lang="ru-RU" sz="2000" dirty="0" smtClean="0"/>
              <a:t>: </a:t>
            </a:r>
            <a:r>
              <a:rPr lang="en-US" sz="2000" dirty="0" smtClean="0"/>
              <a:t>ay, there’s the rub.</a:t>
            </a:r>
          </a:p>
          <a:p>
            <a:pPr marL="82296" indent="0">
              <a:buNone/>
            </a:pPr>
            <a:r>
              <a:rPr lang="en-US" sz="2000" dirty="0" smtClean="0"/>
              <a:t>For in that sleep of death what dreams may come.</a:t>
            </a:r>
            <a:endParaRPr lang="ru-RU" sz="2000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Б. Пастернак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Быть или не быть, вот в чем вопрос.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Достойно ль 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Смиряться под ударами судьбы,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Иль надо оказать сопротивление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И в смертной схватке с целым морем бед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Покончить с ними? Умереть. Забыться. И знать, что этим обрываешь цепь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Сердечных мук и тысяча лишений ,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Присущих телу. Это ли не цель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Желанная? Скончаться. Сном забыться.</a:t>
            </a:r>
          </a:p>
          <a:p>
            <a:pPr marL="82296" indent="0"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Уснуть… И вдеть сны? Вот и ответ.</a:t>
            </a:r>
          </a:p>
          <a:p>
            <a:pPr marL="82296" indent="0">
              <a:buNone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 marL="82296" indent="0">
              <a:lnSpc>
                <a:spcPct val="40000"/>
              </a:lnSpc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Какие </a:t>
            </a:r>
            <a:r>
              <a:rPr lang="ru-RU" sz="1800" b="1" u="sng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сны</a:t>
            </a:r>
            <a:r>
              <a:rPr lang="ru-RU" sz="18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в том смертном сне </a:t>
            </a:r>
          </a:p>
          <a:p>
            <a:pPr marL="82296" indent="0">
              <a:lnSpc>
                <a:spcPct val="40000"/>
              </a:lnSpc>
              <a:buNone/>
            </a:pPr>
            <a:endParaRPr lang="ru-RU" sz="1800" b="1" dirty="0" smtClean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pPr marL="82296" indent="0">
              <a:lnSpc>
                <a:spcPct val="40000"/>
              </a:lnSpc>
              <a:buNone/>
            </a:pPr>
            <a:r>
              <a:rPr lang="ru-RU" sz="1800" b="1" u="dbl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приснятся</a:t>
            </a:r>
            <a:r>
              <a:rPr lang="ru-RU" sz="18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,</a:t>
            </a:r>
            <a:endParaRPr lang="ru-RU" sz="18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pPr marL="82296" indent="0">
              <a:lnSpc>
                <a:spcPct val="40000"/>
              </a:lnSpc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________</a:t>
            </a:r>
          </a:p>
          <a:p>
            <a:pPr marL="82296" indent="0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Когда покров земного чувств</a:t>
            </a:r>
            <a:r>
              <a:rPr lang="ru-RU" sz="18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а</a:t>
            </a:r>
            <a:r>
              <a:rPr lang="ru-RU" sz="18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снят?</a:t>
            </a:r>
          </a:p>
          <a:p>
            <a:pPr marL="82296" indent="0">
              <a:buNone/>
            </a:pP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……………………………………………….</a:t>
            </a:r>
          </a:p>
          <a:p>
            <a:pPr marL="82296" indent="0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И </a:t>
            </a:r>
            <a:r>
              <a:rPr lang="ru-RU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вянет </a:t>
            </a:r>
            <a:r>
              <a:rPr lang="ru-RU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,как цветок,</a:t>
            </a:r>
            <a:r>
              <a:rPr lang="ru-RU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решимость </a:t>
            </a:r>
            <a:r>
              <a:rPr lang="ru-RU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наша</a:t>
            </a:r>
          </a:p>
          <a:p>
            <a:pPr marL="82296" indent="0">
              <a:lnSpc>
                <a:spcPct val="30000"/>
              </a:lnSpc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______</a:t>
            </a:r>
          </a:p>
          <a:p>
            <a:pPr marL="82296" indent="0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В бесплодье умственного тупика. </a:t>
            </a:r>
          </a:p>
          <a:p>
            <a:pPr marL="82296" indent="0">
              <a:buNone/>
            </a:pPr>
            <a:endParaRPr lang="ru-RU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8273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After </a:t>
            </a:r>
            <a:r>
              <a:rPr lang="en-US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this lesson I am…</a:t>
            </a:r>
            <a:endParaRPr lang="ru-RU" dirty="0"/>
          </a:p>
        </p:txBody>
      </p:sp>
      <p:pic>
        <p:nvPicPr>
          <p:cNvPr id="5" name="Picture 11" descr="4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361" y="1683767"/>
            <a:ext cx="129540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424" y="1268760"/>
            <a:ext cx="1066800" cy="104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3" descr="1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314" y="1729887"/>
            <a:ext cx="1200150" cy="111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836" y="3284984"/>
            <a:ext cx="915988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 descr="3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021" y="3343715"/>
            <a:ext cx="10668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790" y="3595062"/>
            <a:ext cx="129540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2" descr="12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951" y="4804370"/>
            <a:ext cx="1255713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150" y="5016446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0" descr="43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067" y="501397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331640" y="263788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great!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81032" y="2764855"/>
            <a:ext cx="1213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puzzled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4028" y="2619727"/>
            <a:ext cx="1885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discontented…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25649" y="2811125"/>
            <a:ext cx="1122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inspired!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187624" y="427558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enthusiastic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121329" y="4414592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7. in love with English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332790" y="4683207"/>
            <a:ext cx="145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 tired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43708" y="6216193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9. interested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06336" y="6159446"/>
            <a:ext cx="1373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8. frustrated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80490" y="6216193"/>
            <a:ext cx="1482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10. thankful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494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 Important for you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268760"/>
            <a:ext cx="3657600" cy="5472608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en-US" sz="2900" dirty="0">
                <a:latin typeface="Calibri" pitchFamily="34" charset="0"/>
                <a:cs typeface="Calibri" pitchFamily="34" charset="0"/>
              </a:rPr>
              <a:t>The last two school years are very important for you. It is quite clear, because you</a:t>
            </a:r>
            <a:r>
              <a:rPr lang="ru-RU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̒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ll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 get a certificate of secondary education. There is serious task for you – choosing your road of life, your future occupation. </a:t>
            </a:r>
          </a:p>
          <a:p>
            <a:pPr marL="82296" indent="0">
              <a:buNone/>
            </a:pPr>
            <a:r>
              <a:rPr lang="en-US" sz="2900" dirty="0">
                <a:latin typeface="Calibri" pitchFamily="34" charset="0"/>
                <a:cs typeface="Calibri" pitchFamily="34" charset="0"/>
              </a:rPr>
              <a:t>You must think whether you are seriously interested in it: you must realize that , when choosing a trade or profession, not only your wishes and interests must be considered, but your health, abilities, features of character, and knowledge as well.</a:t>
            </a:r>
          </a:p>
          <a:p>
            <a:pPr marL="82296" indent="0">
              <a:buNone/>
            </a:pPr>
            <a:r>
              <a:rPr lang="en-US" sz="29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As you know success comes to those who are prepared to achieve it.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Let us hope you will make the right choice and do the best to be good specialists, no matter what sphere you will work.</a:t>
            </a:r>
          </a:p>
          <a:p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r>
              <a:rPr lang="en-US" sz="2900" dirty="0">
                <a:latin typeface="Calibri" pitchFamily="34" charset="0"/>
                <a:cs typeface="Calibri" pitchFamily="34" charset="0"/>
              </a:rPr>
              <a:t>Today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we̒ll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continue discussing the importance of choosing your road in life. </a:t>
            </a:r>
            <a:r>
              <a:rPr lang="uk-UA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Let̒s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 start.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268760"/>
            <a:ext cx="3657600" cy="5688632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ru-RU" b="1" dirty="0">
                <a:latin typeface="Calibri" pitchFamily="34" charset="0"/>
                <a:cs typeface="Calibri" pitchFamily="34" charset="0"/>
              </a:rPr>
              <a:t>Цели урока: </a:t>
            </a:r>
            <a:endParaRPr lang="ru-RU" dirty="0">
              <a:latin typeface="Calibri" pitchFamily="34" charset="0"/>
              <a:cs typeface="Calibri" pitchFamily="34" charset="0"/>
            </a:endParaRPr>
          </a:p>
          <a:p>
            <a:pPr marL="82296" lvl="0" indent="0">
              <a:buNone/>
            </a:pPr>
            <a:r>
              <a:rPr lang="ru-RU" b="1" dirty="0">
                <a:latin typeface="Calibri" pitchFamily="34" charset="0"/>
                <a:cs typeface="Calibri" pitchFamily="34" charset="0"/>
              </a:rPr>
              <a:t>Образовательные:</a:t>
            </a:r>
            <a:r>
              <a:rPr lang="ru-RU" dirty="0">
                <a:latin typeface="Calibri" pitchFamily="34" charset="0"/>
                <a:cs typeface="Calibri" pitchFamily="34" charset="0"/>
              </a:rPr>
              <a:t> развивать навыки монологической устной и письменной речи; активизировать ранее изученную лексику по теме «Профессия» в устной и письменной речи; развивать  умение общаться на английском языке.</a:t>
            </a:r>
          </a:p>
          <a:p>
            <a:pPr marL="82296" lvl="0" indent="0">
              <a:buNone/>
            </a:pPr>
            <a:r>
              <a:rPr lang="ru-RU" b="1" dirty="0">
                <a:latin typeface="Calibri" pitchFamily="34" charset="0"/>
                <a:cs typeface="Calibri" pitchFamily="34" charset="0"/>
              </a:rPr>
              <a:t>Развивающие:</a:t>
            </a:r>
            <a:r>
              <a:rPr lang="ru-RU" dirty="0">
                <a:latin typeface="Calibri" pitchFamily="34" charset="0"/>
                <a:cs typeface="Calibri" pitchFamily="34" charset="0"/>
              </a:rPr>
              <a:t> развивать интеллектуальные способности учащихся; развивать коммуникативные компетенции учащихся.</a:t>
            </a:r>
          </a:p>
          <a:p>
            <a:pPr marL="82296" lvl="0" indent="0">
              <a:buNone/>
            </a:pPr>
            <a:r>
              <a:rPr lang="ru-RU" b="1" dirty="0">
                <a:latin typeface="Calibri" pitchFamily="34" charset="0"/>
                <a:cs typeface="Calibri" pitchFamily="34" charset="0"/>
              </a:rPr>
              <a:t>Воспитательные:</a:t>
            </a:r>
            <a:r>
              <a:rPr lang="ru-RU" dirty="0">
                <a:latin typeface="Calibri" pitchFamily="34" charset="0"/>
                <a:cs typeface="Calibri" pitchFamily="34" charset="0"/>
              </a:rPr>
              <a:t> развивать у учащихся самостоятельность мышления; содействовать профориентации учащихся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82296" lv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Перед вами стоит серьезная задача, выбор своего пути в жизни, будущей карьеры.</a:t>
            </a:r>
          </a:p>
          <a:p>
            <a:pPr marL="82296" lv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Помните успех приходит только к тем, 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то его ждет.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34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312856" cy="7784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en-US" dirty="0" smtClean="0"/>
              <a:t>Audition/ </a:t>
            </a:r>
            <a:r>
              <a:rPr lang="ru-RU" dirty="0" err="1" smtClean="0"/>
              <a:t>Аудирование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5334000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r>
              <a:rPr lang="en-US" sz="6400" b="1" dirty="0">
                <a:latin typeface="Calibri" pitchFamily="34" charset="0"/>
                <a:cs typeface="Calibri" pitchFamily="34" charset="0"/>
              </a:rPr>
              <a:t>An engineer, a physicist, a mathematician, and a mystic were asked to name the greatest invention of all times.</a:t>
            </a:r>
            <a:endParaRPr lang="ru-RU" sz="6400" b="1" dirty="0"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r>
              <a:rPr lang="en-US" sz="6400" b="1" dirty="0">
                <a:latin typeface="Calibri" pitchFamily="34" charset="0"/>
                <a:cs typeface="Calibri" pitchFamily="34" charset="0"/>
              </a:rPr>
              <a:t> </a:t>
            </a:r>
            <a:endParaRPr lang="ru-RU" sz="6400" b="1" dirty="0"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r>
              <a:rPr lang="en-US" sz="6400" b="1" dirty="0">
                <a:latin typeface="Calibri" pitchFamily="34" charset="0"/>
                <a:cs typeface="Calibri" pitchFamily="34" charset="0"/>
              </a:rPr>
              <a:t>The engineer chose the wheel, which gave humanity power over space. The physicist chose fire, which gave humanity power over matter.</a:t>
            </a:r>
            <a:endParaRPr lang="ru-RU" sz="6400" b="1" dirty="0"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r>
              <a:rPr lang="en-US" sz="6400" b="1" dirty="0">
                <a:latin typeface="Calibri" pitchFamily="34" charset="0"/>
                <a:cs typeface="Calibri" pitchFamily="34" charset="0"/>
              </a:rPr>
              <a:t> </a:t>
            </a:r>
            <a:endParaRPr lang="ru-RU" sz="6400" b="1" dirty="0"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r>
              <a:rPr lang="en-US" sz="6400" b="1" dirty="0">
                <a:latin typeface="Calibri" pitchFamily="34" charset="0"/>
                <a:cs typeface="Calibri" pitchFamily="34" charset="0"/>
              </a:rPr>
              <a:t>The mathematician chose the alphabet, which gave humanity power over symbols. The mystic chose the thermos bottle*.</a:t>
            </a:r>
            <a:endParaRPr lang="ru-RU" sz="6400" b="1" dirty="0"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endParaRPr lang="ru-RU" sz="6400" b="1" dirty="0"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r>
              <a:rPr lang="en-US" sz="6400" b="1" dirty="0">
                <a:latin typeface="Calibri" pitchFamily="34" charset="0"/>
                <a:cs typeface="Calibri" pitchFamily="34" charset="0"/>
              </a:rPr>
              <a:t>"Why a thermos bottle?" the others asked. "Because the thermos keeps hot liquids hot in winter and cold liquids cold in summer."</a:t>
            </a:r>
            <a:endParaRPr lang="ru-RU" sz="6400" b="1" dirty="0"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r>
              <a:rPr lang="en-US" sz="6400" b="1" dirty="0">
                <a:latin typeface="Calibri" pitchFamily="34" charset="0"/>
                <a:cs typeface="Calibri" pitchFamily="34" charset="0"/>
              </a:rPr>
              <a:t> </a:t>
            </a:r>
            <a:endParaRPr lang="ru-RU" sz="6400" b="1" dirty="0">
              <a:latin typeface="Calibri" pitchFamily="34" charset="0"/>
              <a:cs typeface="Calibri" pitchFamily="34" charset="0"/>
            </a:endParaRPr>
          </a:p>
          <a:p>
            <a:pPr marL="82296" indent="0">
              <a:buNone/>
            </a:pPr>
            <a:r>
              <a:rPr lang="en-US" sz="6400" b="1" dirty="0">
                <a:latin typeface="Calibri" pitchFamily="34" charset="0"/>
                <a:cs typeface="Calibri" pitchFamily="34" charset="0"/>
              </a:rPr>
              <a:t>"Yes -- so what?" "Think about it." said the mystic reverently*. </a:t>
            </a:r>
            <a:r>
              <a:rPr lang="ru-RU" sz="6400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ru-RU" sz="6400" b="1" dirty="0" err="1">
                <a:latin typeface="Calibri" pitchFamily="34" charset="0"/>
                <a:cs typeface="Calibri" pitchFamily="34" charset="0"/>
              </a:rPr>
              <a:t>That</a:t>
            </a:r>
            <a:r>
              <a:rPr lang="ru-RU" sz="6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6400" b="1" dirty="0" err="1">
                <a:latin typeface="Calibri" pitchFamily="34" charset="0"/>
                <a:cs typeface="Calibri" pitchFamily="34" charset="0"/>
              </a:rPr>
              <a:t>little</a:t>
            </a:r>
            <a:r>
              <a:rPr lang="ru-RU" sz="6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6400" b="1" dirty="0" err="1">
                <a:latin typeface="Calibri" pitchFamily="34" charset="0"/>
                <a:cs typeface="Calibri" pitchFamily="34" charset="0"/>
              </a:rPr>
              <a:t>bottle</a:t>
            </a:r>
            <a:r>
              <a:rPr lang="ru-RU" sz="6400" b="1" dirty="0">
                <a:latin typeface="Calibri" pitchFamily="34" charset="0"/>
                <a:cs typeface="Calibri" pitchFamily="34" charset="0"/>
              </a:rPr>
              <a:t> -- </a:t>
            </a:r>
            <a:r>
              <a:rPr lang="ru-RU" sz="6400" b="1" dirty="0" err="1">
                <a:latin typeface="Calibri" pitchFamily="34" charset="0"/>
                <a:cs typeface="Calibri" pitchFamily="34" charset="0"/>
              </a:rPr>
              <a:t>how</a:t>
            </a:r>
            <a:r>
              <a:rPr lang="ru-RU" sz="6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6400" b="1" dirty="0" err="1">
                <a:latin typeface="Calibri" pitchFamily="34" charset="0"/>
                <a:cs typeface="Calibri" pitchFamily="34" charset="0"/>
              </a:rPr>
              <a:t>does</a:t>
            </a:r>
            <a:r>
              <a:rPr lang="ru-RU" sz="6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6400" b="1" dirty="0" err="1">
                <a:latin typeface="Calibri" pitchFamily="34" charset="0"/>
                <a:cs typeface="Calibri" pitchFamily="34" charset="0"/>
              </a:rPr>
              <a:t>it</a:t>
            </a:r>
            <a:r>
              <a:rPr lang="ru-RU" sz="6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6400" b="1" dirty="0" err="1">
                <a:latin typeface="Calibri" pitchFamily="34" charset="0"/>
                <a:cs typeface="Calibri" pitchFamily="34" charset="0"/>
              </a:rPr>
              <a:t>know</a:t>
            </a:r>
            <a:r>
              <a:rPr lang="ru-RU" sz="6400" b="1" dirty="0">
                <a:latin typeface="Calibri" pitchFamily="34" charset="0"/>
                <a:cs typeface="Calibri" pitchFamily="34" charset="0"/>
              </a:rPr>
              <a:t>?"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072" y="1072177"/>
            <a:ext cx="3657600" cy="5760640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/>
              <a:t> 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И</a:t>
            </a:r>
            <a:r>
              <a:rPr lang="ru-RU" sz="6400" b="1" dirty="0" smtClean="0">
                <a:latin typeface="Calibri" pitchFamily="34" charset="0"/>
                <a:cs typeface="Calibri" pitchFamily="34" charset="0"/>
              </a:rPr>
              <a:t>нженера</a:t>
            </a:r>
            <a:r>
              <a:rPr lang="ru-RU" sz="6400" b="1" dirty="0">
                <a:latin typeface="Calibri" pitchFamily="34" charset="0"/>
                <a:cs typeface="Calibri" pitchFamily="34" charset="0"/>
              </a:rPr>
              <a:t>, физика, математика и мистика попросили назвать величайшее изобретение всех времен.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 Инженер выбрал колесо, которое дало человеку власть над пространством. Физик выбрал огонь, который дал человеку власть над материей. 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 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Математик выбрал алфавит, который дал человеку власть над символами. Мистик выбрал термос.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 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- Но почему термос? Спросили остальные.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 - Потому что термос сохраняет горячие жидкости горячими зимой и холодные жидкости холодными летом.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 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 - Да, и что?</a:t>
            </a:r>
          </a:p>
          <a:p>
            <a:pPr marL="82296" indent="0">
              <a:buNone/>
            </a:pPr>
            <a:r>
              <a:rPr lang="ru-RU" sz="6400" b="1" dirty="0">
                <a:latin typeface="Calibri" pitchFamily="34" charset="0"/>
                <a:cs typeface="Calibri" pitchFamily="34" charset="0"/>
              </a:rPr>
              <a:t> - Вы только подумайте, сказал мистик почтительно, такой маленький сосуд, откуда он знает?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5" name="em1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59632" y="8367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11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45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96226">
                <p:cTn id="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ffectLst/>
                <a:latin typeface="Calibri"/>
              </a:rPr>
              <a:t>    </a:t>
            </a:r>
            <a:r>
              <a:rPr lang="en-US" sz="2800" dirty="0">
                <a:solidFill>
                  <a:schemeClr val="tx1"/>
                </a:solidFill>
                <a:effectLst/>
                <a:latin typeface="Calibri"/>
              </a:rPr>
              <a:t>The difference between the following words:</a:t>
            </a:r>
            <a:br>
              <a:rPr lang="en-US" sz="2800" dirty="0">
                <a:solidFill>
                  <a:schemeClr val="tx1"/>
                </a:solidFill>
                <a:effectLst/>
                <a:latin typeface="Calibri"/>
              </a:rPr>
            </a:br>
            <a:r>
              <a:rPr lang="en-US" sz="2800" dirty="0">
                <a:solidFill>
                  <a:schemeClr val="tx1"/>
                </a:solidFill>
                <a:effectLst/>
                <a:latin typeface="Calibri"/>
              </a:rPr>
              <a:t>    a job,  a work,  an occupation,  a profession, a  </a:t>
            </a:r>
            <a:br>
              <a:rPr lang="en-US" sz="2800" dirty="0">
                <a:solidFill>
                  <a:schemeClr val="tx1"/>
                </a:solidFill>
                <a:effectLst/>
                <a:latin typeface="Calibri"/>
              </a:rPr>
            </a:br>
            <a:r>
              <a:rPr lang="en-US" sz="2800" dirty="0">
                <a:solidFill>
                  <a:schemeClr val="tx1"/>
                </a:solidFill>
                <a:effectLst/>
                <a:latin typeface="Calibri"/>
              </a:rPr>
              <a:t>                                     career.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00808"/>
            <a:ext cx="7498080" cy="4645496"/>
          </a:xfrm>
        </p:spPr>
        <p:txBody>
          <a:bodyPr>
            <a:normAutofit fontScale="85000" lnSpcReduction="10000"/>
          </a:bodyPr>
          <a:lstStyle/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sz="2400" i="1" dirty="0" smtClean="0">
                <a:solidFill>
                  <a:schemeClr val="accent1"/>
                </a:solidFill>
                <a:latin typeface="Constantia"/>
              </a:rPr>
              <a:t>Your </a:t>
            </a:r>
            <a:r>
              <a:rPr lang="en-US" sz="2400" b="1" i="1" dirty="0" smtClean="0">
                <a:solidFill>
                  <a:srgbClr val="C00000"/>
                </a:solidFill>
                <a:latin typeface="Constantia"/>
              </a:rPr>
              <a:t>job</a:t>
            </a:r>
            <a:r>
              <a:rPr lang="en-US" sz="2400" i="1" dirty="0" smtClean="0">
                <a:solidFill>
                  <a:schemeClr val="accent1"/>
                </a:solidFill>
                <a:latin typeface="Constantia"/>
              </a:rPr>
              <a:t> is the work that you do regularly in order to earn money, especially when you work for a company or public organization.</a:t>
            </a:r>
          </a:p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endParaRPr lang="en-US" sz="2400" i="1" dirty="0" smtClean="0">
              <a:solidFill>
                <a:schemeClr val="accent1"/>
              </a:solidFill>
              <a:latin typeface="Constantia"/>
            </a:endParaRPr>
          </a:p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sz="2400" b="1" i="1" dirty="0" smtClean="0">
                <a:solidFill>
                  <a:srgbClr val="C00000"/>
                </a:solidFill>
                <a:latin typeface="Constantia"/>
              </a:rPr>
              <a:t>Work</a:t>
            </a:r>
            <a:r>
              <a:rPr lang="en-US" sz="2400" i="1" dirty="0" smtClean="0">
                <a:solidFill>
                  <a:schemeClr val="accent1"/>
                </a:solidFill>
                <a:latin typeface="Constantia"/>
              </a:rPr>
              <a:t> is used in a more general way  to talk about activities that you do to earn money, either working for a company or for yourself.</a:t>
            </a:r>
          </a:p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endParaRPr lang="en-US" sz="2400" i="1" dirty="0" smtClean="0">
              <a:solidFill>
                <a:schemeClr val="accent1"/>
              </a:solidFill>
              <a:latin typeface="Constantia"/>
            </a:endParaRPr>
          </a:p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sz="2400" i="1" dirty="0" smtClean="0">
                <a:solidFill>
                  <a:schemeClr val="accent1"/>
                </a:solidFill>
                <a:latin typeface="Constantia"/>
              </a:rPr>
              <a:t>We use </a:t>
            </a:r>
            <a:r>
              <a:rPr lang="en-US" sz="2400" b="1" i="1" dirty="0" smtClean="0">
                <a:solidFill>
                  <a:srgbClr val="C00000"/>
                </a:solidFill>
                <a:latin typeface="Constantia"/>
              </a:rPr>
              <a:t>occupation</a:t>
            </a:r>
            <a:r>
              <a:rPr lang="en-US" sz="2400" i="1" dirty="0" smtClean="0">
                <a:solidFill>
                  <a:schemeClr val="accent1"/>
                </a:solidFill>
                <a:latin typeface="Constantia"/>
              </a:rPr>
              <a:t> to talk about the kind of work that someone usually does. Occupation is used mainly on official forms.</a:t>
            </a:r>
          </a:p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endParaRPr lang="en-US" sz="2400" i="1" dirty="0" smtClean="0">
              <a:solidFill>
                <a:schemeClr val="accent1"/>
              </a:solidFill>
              <a:latin typeface="Constantia"/>
            </a:endParaRPr>
          </a:p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sz="2400" i="1" dirty="0" smtClean="0">
                <a:solidFill>
                  <a:schemeClr val="accent1"/>
                </a:solidFill>
                <a:latin typeface="Constantia"/>
              </a:rPr>
              <a:t>A </a:t>
            </a:r>
            <a:r>
              <a:rPr lang="en-US" sz="2400" b="1" i="1" dirty="0" smtClean="0">
                <a:solidFill>
                  <a:srgbClr val="C00000"/>
                </a:solidFill>
                <a:latin typeface="Constantia"/>
              </a:rPr>
              <a:t>profession</a:t>
            </a:r>
            <a:r>
              <a:rPr lang="en-US" sz="2400" i="1" dirty="0" smtClean="0">
                <a:solidFill>
                  <a:schemeClr val="accent1"/>
                </a:solidFill>
                <a:latin typeface="Constantia"/>
              </a:rPr>
              <a:t> is a kind of work for which you need special training and a good education.</a:t>
            </a:r>
          </a:p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sz="2400" i="1" dirty="0" smtClean="0">
                <a:solidFill>
                  <a:schemeClr val="accent1"/>
                </a:solidFill>
                <a:latin typeface="Constantia"/>
              </a:rPr>
              <a:t>Your </a:t>
            </a:r>
            <a:r>
              <a:rPr lang="en-US" sz="2400" b="1" i="1" dirty="0" smtClean="0">
                <a:solidFill>
                  <a:srgbClr val="C00000"/>
                </a:solidFill>
                <a:latin typeface="Constantia"/>
              </a:rPr>
              <a:t>career</a:t>
            </a:r>
            <a:r>
              <a:rPr lang="en-US" sz="2400" i="1" dirty="0" smtClean="0">
                <a:solidFill>
                  <a:schemeClr val="accent1"/>
                </a:solidFill>
                <a:latin typeface="Constantia"/>
              </a:rPr>
              <a:t> is the type of work that you do or hope to do for most of your life</a:t>
            </a:r>
          </a:p>
        </p:txBody>
      </p:sp>
    </p:spTree>
    <p:extLst>
      <p:ext uri="{BB962C8B-B14F-4D97-AF65-F5344CB8AC3E}">
        <p14:creationId xmlns:p14="http://schemas.microsoft.com/office/powerpoint/2010/main" val="230099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  <a:effectLst/>
                <a:latin typeface="Calibri"/>
              </a:rPr>
              <a:t>The difference between the following words:</a:t>
            </a:r>
            <a:br>
              <a:rPr lang="en-US" sz="2400" b="1" dirty="0">
                <a:solidFill>
                  <a:schemeClr val="tx1"/>
                </a:solidFill>
                <a:effectLst/>
                <a:latin typeface="Calibri"/>
              </a:rPr>
            </a:br>
            <a:r>
              <a:rPr lang="en-US" sz="2400" b="1" dirty="0">
                <a:solidFill>
                  <a:schemeClr val="tx1"/>
                </a:solidFill>
                <a:effectLst/>
                <a:latin typeface="Calibri"/>
              </a:rPr>
              <a:t>a job,  a work,  an occupation,  a profession, a career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844824"/>
            <a:ext cx="7498080" cy="4800600"/>
          </a:xfrm>
        </p:spPr>
        <p:txBody>
          <a:bodyPr/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My last job was with a computer firm.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He finally got a job in a supermarket.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Will you go back to work when  you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̒ have 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had the baby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?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I started work when I was 18.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State your name, age, occupation in the box below.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The legal profession.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I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am 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interested in a career  in television.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His career is more important  to him than his family. 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4132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effectLst/>
                <a:latin typeface="Calibri"/>
              </a:rPr>
              <a:t>In English you can make the name of a person who does a job by adding one of the following suffixes.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72816"/>
            <a:ext cx="3856472" cy="4800600"/>
          </a:xfrm>
        </p:spPr>
        <p:txBody>
          <a:bodyPr/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800" b="1" dirty="0">
                <a:solidFill>
                  <a:prstClr val="black"/>
                </a:solidFill>
                <a:latin typeface="Constantia"/>
              </a:rPr>
              <a:t>Electric</a:t>
            </a:r>
            <a:r>
              <a:rPr lang="en-US" sz="2800" b="1" dirty="0" smtClean="0">
                <a:solidFill>
                  <a:prstClr val="black"/>
                </a:solidFill>
                <a:latin typeface="Constantia"/>
              </a:rPr>
              <a:t>…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800" b="1" dirty="0" smtClean="0">
                <a:solidFill>
                  <a:prstClr val="black"/>
                </a:solidFill>
                <a:latin typeface="Constantia"/>
              </a:rPr>
              <a:t>Farm …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800" b="1" dirty="0" smtClean="0">
                <a:solidFill>
                  <a:prstClr val="black"/>
                </a:solidFill>
                <a:latin typeface="Constantia"/>
              </a:rPr>
              <a:t>Photograph … </a:t>
            </a:r>
            <a:endParaRPr lang="en-US" sz="2800" b="1" dirty="0">
              <a:solidFill>
                <a:srgbClr val="FF0000"/>
              </a:solidFill>
              <a:latin typeface="Constantia"/>
            </a:endParaRP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800" b="1" dirty="0" smtClean="0">
                <a:solidFill>
                  <a:prstClr val="black"/>
                </a:solidFill>
                <a:latin typeface="Constantia"/>
              </a:rPr>
              <a:t>Garden …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800" b="1" dirty="0" smtClean="0">
                <a:solidFill>
                  <a:prstClr val="black"/>
                </a:solidFill>
                <a:latin typeface="Constantia"/>
              </a:rPr>
              <a:t>Manage…</a:t>
            </a:r>
            <a:endParaRPr lang="en-US" sz="2800" b="1" dirty="0">
              <a:solidFill>
                <a:srgbClr val="FF0000"/>
              </a:solidFill>
              <a:latin typeface="Constantia"/>
            </a:endParaRP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800" b="1" dirty="0">
                <a:solidFill>
                  <a:prstClr val="black"/>
                </a:solidFill>
                <a:latin typeface="Constantia"/>
              </a:rPr>
              <a:t>Art </a:t>
            </a:r>
            <a:r>
              <a:rPr lang="en-US" sz="2800" b="1" dirty="0" smtClean="0">
                <a:solidFill>
                  <a:prstClr val="black"/>
                </a:solidFill>
                <a:latin typeface="Constantia"/>
              </a:rPr>
              <a:t>…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1916832"/>
            <a:ext cx="309634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4000" b="1" dirty="0">
                <a:solidFill>
                  <a:srgbClr val="C00000"/>
                </a:solidFill>
                <a:latin typeface="Constantia"/>
              </a:rPr>
              <a:t>- r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4000" b="1" dirty="0">
                <a:solidFill>
                  <a:srgbClr val="C00000"/>
                </a:solidFill>
                <a:latin typeface="Constantia"/>
              </a:rPr>
              <a:t>-</a:t>
            </a:r>
            <a:r>
              <a:rPr lang="en-US" sz="4000" b="1" dirty="0" err="1">
                <a:solidFill>
                  <a:srgbClr val="C00000"/>
                </a:solidFill>
                <a:latin typeface="Constantia"/>
              </a:rPr>
              <a:t>er</a:t>
            </a:r>
            <a:endParaRPr lang="en-US" sz="4000" b="1" dirty="0">
              <a:solidFill>
                <a:srgbClr val="C00000"/>
              </a:solidFill>
              <a:latin typeface="Constantia"/>
            </a:endParaRP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4000" b="1" dirty="0">
                <a:solidFill>
                  <a:srgbClr val="C00000"/>
                </a:solidFill>
                <a:latin typeface="Constantia"/>
              </a:rPr>
              <a:t>-</a:t>
            </a:r>
            <a:r>
              <a:rPr lang="en-US" sz="4000" b="1" dirty="0" err="1">
                <a:solidFill>
                  <a:srgbClr val="C00000"/>
                </a:solidFill>
                <a:latin typeface="Constantia"/>
              </a:rPr>
              <a:t>ian</a:t>
            </a:r>
            <a:endParaRPr lang="en-US" sz="4000" b="1" dirty="0">
              <a:solidFill>
                <a:srgbClr val="C00000"/>
              </a:solidFill>
              <a:latin typeface="Constantia"/>
            </a:endParaRP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4000" b="1" dirty="0">
                <a:solidFill>
                  <a:srgbClr val="C00000"/>
                </a:solidFill>
                <a:latin typeface="Constantia"/>
              </a:rPr>
              <a:t>-</a:t>
            </a:r>
            <a:r>
              <a:rPr lang="en-US" sz="4000" b="1" dirty="0" err="1">
                <a:solidFill>
                  <a:srgbClr val="C00000"/>
                </a:solidFill>
                <a:latin typeface="Constantia"/>
              </a:rPr>
              <a:t>ist</a:t>
            </a:r>
            <a:endParaRPr lang="ru-RU" sz="4000" b="1" dirty="0">
              <a:solidFill>
                <a:srgbClr val="C00000"/>
              </a:solidFill>
              <a:latin typeface="Constant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1609565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3600" b="1" dirty="0" smtClean="0">
                <a:solidFill>
                  <a:srgbClr val="FF0000"/>
                </a:solidFill>
                <a:latin typeface="Constantia"/>
              </a:rPr>
              <a:t>-</a:t>
            </a:r>
            <a:r>
              <a:rPr lang="en-US" sz="3600" b="1" dirty="0" err="1" smtClean="0">
                <a:solidFill>
                  <a:srgbClr val="FF0000"/>
                </a:solidFill>
                <a:latin typeface="Constantia"/>
              </a:rPr>
              <a:t>ian</a:t>
            </a:r>
            <a:endParaRPr lang="en-US" sz="3600" b="1" dirty="0">
              <a:solidFill>
                <a:srgbClr val="FF0000"/>
              </a:solidFill>
              <a:latin typeface="Constant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225589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-</a:t>
            </a:r>
            <a:r>
              <a:rPr lang="en-US" sz="3600" b="1" dirty="0" err="1" smtClean="0">
                <a:solidFill>
                  <a:srgbClr val="FF0000"/>
                </a:solidFill>
              </a:rPr>
              <a:t>er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1657" y="265302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-</a:t>
            </a:r>
            <a:r>
              <a:rPr lang="en-US" sz="3600" b="1" dirty="0" err="1" smtClean="0">
                <a:solidFill>
                  <a:srgbClr val="FF0000"/>
                </a:solidFill>
              </a:rPr>
              <a:t>er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9954" y="3299359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-</a:t>
            </a:r>
            <a:r>
              <a:rPr lang="en-US" sz="3600" b="1" dirty="0" err="1" smtClean="0">
                <a:solidFill>
                  <a:srgbClr val="FF0000"/>
                </a:solidFill>
              </a:rPr>
              <a:t>er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1540" y="3746329"/>
            <a:ext cx="1120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-r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4257962"/>
            <a:ext cx="1150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-</a:t>
            </a:r>
            <a:r>
              <a:rPr lang="en-US" sz="3600" dirty="0" err="1" smtClean="0">
                <a:solidFill>
                  <a:srgbClr val="FF0000"/>
                </a:solidFill>
              </a:rPr>
              <a:t>ist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89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effectLst/>
                <a:latin typeface="Calibri"/>
              </a:rPr>
              <a:t>Match the parts to complete a sentence.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2920368" cy="4800600"/>
          </a:xfrm>
        </p:spPr>
        <p:txBody>
          <a:bodyPr/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 baker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 barber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 mine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 researcher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 managing director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 chef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 carpenter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 guide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 lawyer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900" dirty="0">
                <a:solidFill>
                  <a:prstClr val="black"/>
                </a:solidFill>
                <a:latin typeface="Constantia"/>
              </a:rPr>
              <a:t>An electrician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61121" y="1459423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onstantia"/>
              </a:rPr>
              <a:t>This person cuts man</a:t>
            </a:r>
            <a:r>
              <a:rPr lang="el-GR" sz="2000" dirty="0">
                <a:solidFill>
                  <a:prstClr val="black"/>
                </a:solidFill>
                <a:latin typeface="Calibri"/>
              </a:rPr>
              <a:t>΄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s hair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A person who makes experiments.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This person is the head of the company.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Someone who helps people with the law.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A person who makes bread.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A person who makes wooden things.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Someone who repairs electrical things.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A cook in a restaurant or hotel especially the head cook.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A person who shows  places of interest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A man that works in a mine.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627784" y="1628800"/>
            <a:ext cx="1656184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627784" y="1628800"/>
            <a:ext cx="165618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555776" y="2348880"/>
            <a:ext cx="1728192" cy="3096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3059832" y="2060848"/>
            <a:ext cx="122413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3923928" y="2492896"/>
            <a:ext cx="36004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2411760" y="3356992"/>
            <a:ext cx="187220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3059832" y="3789040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2627784" y="4149080"/>
            <a:ext cx="165618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2627784" y="2816932"/>
            <a:ext cx="1656184" cy="1692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V="1">
            <a:off x="3203848" y="4149080"/>
            <a:ext cx="108012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3493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  <a:effectLst/>
                <a:latin typeface="Calibri"/>
              </a:rPr>
              <a:t>Why you ̒d like to have these jobs/ professions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84962"/>
            <a:ext cx="7498080" cy="4800600"/>
          </a:xfrm>
        </p:spPr>
        <p:txBody>
          <a:bodyPr/>
          <a:lstStyle/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sz="2400" b="1" dirty="0" err="1" smtClean="0">
                <a:solidFill>
                  <a:srgbClr val="C00000"/>
                </a:solidFill>
                <a:latin typeface="Constantia"/>
              </a:rPr>
              <a:t>I’</a:t>
            </a:r>
            <a:r>
              <a:rPr lang="en-US" sz="2400" b="1" dirty="0" err="1" smtClean="0">
                <a:solidFill>
                  <a:srgbClr val="C00000"/>
                </a:solidFill>
                <a:latin typeface="Calibri"/>
              </a:rPr>
              <a:t>̒</a:t>
            </a:r>
            <a:r>
              <a:rPr lang="en-US" sz="2400" b="1" dirty="0" err="1">
                <a:solidFill>
                  <a:srgbClr val="C00000"/>
                </a:solidFill>
                <a:latin typeface="Calibri"/>
              </a:rPr>
              <a:t>d</a:t>
            </a:r>
            <a:r>
              <a:rPr lang="en-US" sz="2400" b="1" dirty="0">
                <a:solidFill>
                  <a:srgbClr val="C00000"/>
                </a:solidFill>
                <a:latin typeface="Calibri"/>
              </a:rPr>
              <a:t> like to become a… </a:t>
            </a: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because  </a:t>
            </a:r>
            <a:endParaRPr lang="ru-RU" sz="2400" b="1" dirty="0">
              <a:solidFill>
                <a:srgbClr val="C00000"/>
              </a:solidFill>
              <a:latin typeface="Constantia"/>
            </a:endParaRP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494" y="1290611"/>
            <a:ext cx="433387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31860"/>
            <a:ext cx="7056784" cy="520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11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effectLst/>
                <a:latin typeface="Calibri"/>
              </a:rPr>
              <a:t>Why you</a:t>
            </a:r>
            <a:r>
              <a:rPr lang="el-GR" sz="2800" b="1" dirty="0">
                <a:solidFill>
                  <a:schemeClr val="tx1"/>
                </a:solidFill>
                <a:effectLst/>
                <a:latin typeface="Calibri"/>
              </a:rPr>
              <a:t>΄</a:t>
            </a:r>
            <a:r>
              <a:rPr lang="en-US" sz="2800" b="1" dirty="0">
                <a:solidFill>
                  <a:schemeClr val="tx1"/>
                </a:solidFill>
                <a:effectLst/>
                <a:latin typeface="Calibri"/>
              </a:rPr>
              <a:t>d dislike to have these jobs/ professions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98534"/>
            <a:ext cx="3352416" cy="1261120"/>
          </a:xfrm>
        </p:spPr>
        <p:txBody>
          <a:bodyPr/>
          <a:lstStyle/>
          <a:p>
            <a:pPr marL="0" lv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sz="1800" b="1" dirty="0">
                <a:solidFill>
                  <a:srgbClr val="C00000"/>
                </a:solidFill>
                <a:latin typeface="Constantia"/>
              </a:rPr>
              <a:t>I</a:t>
            </a:r>
            <a:r>
              <a:rPr lang="el-GR" sz="1800" b="1" dirty="0">
                <a:solidFill>
                  <a:srgbClr val="C00000"/>
                </a:solidFill>
                <a:latin typeface="Calibri"/>
              </a:rPr>
              <a:t>΄</a:t>
            </a:r>
            <a:r>
              <a:rPr lang="en-US" sz="1800" b="1" dirty="0">
                <a:solidFill>
                  <a:srgbClr val="C00000"/>
                </a:solidFill>
                <a:latin typeface="Calibri"/>
              </a:rPr>
              <a:t>d hate to become a … because</a:t>
            </a:r>
            <a:endParaRPr lang="ru-RU" sz="1800" b="1" dirty="0">
              <a:solidFill>
                <a:srgbClr val="C00000"/>
              </a:solidFill>
              <a:latin typeface="Constanti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8037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80928"/>
            <a:ext cx="6432550" cy="335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16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838</TotalTime>
  <Words>1454</Words>
  <Application>Microsoft Office PowerPoint</Application>
  <PresentationFormat>Экран (4:3)</PresentationFormat>
  <Paragraphs>284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        Урок  английского                  языка. 11 класс.</vt:lpstr>
      <vt:lpstr> Important for you</vt:lpstr>
      <vt:lpstr> Audition/ Аудирование </vt:lpstr>
      <vt:lpstr>    The difference between the following words:     a job,  a work,  an occupation,  a profession, a                                        career.</vt:lpstr>
      <vt:lpstr>The difference between the following words: a job,  a work,  an occupation,  a profession, a career</vt:lpstr>
      <vt:lpstr>In English you can make the name of a person who does a job by adding one of the following suffixes.</vt:lpstr>
      <vt:lpstr>Match the parts to complete a sentence.</vt:lpstr>
      <vt:lpstr>Why you ̒d like to have these jobs/ professions</vt:lpstr>
      <vt:lpstr>Why you΄d dislike to have these jobs/ professions</vt:lpstr>
      <vt:lpstr>Презентация PowerPoint</vt:lpstr>
      <vt:lpstr>Vocabulary/  словарная  работа  Find the jobs in the wordsquare</vt:lpstr>
      <vt:lpstr>Resume</vt:lpstr>
      <vt:lpstr>  </vt:lpstr>
      <vt:lpstr>Word building (прямой и обратный порядок слов на примере сонета У. Шекспира)</vt:lpstr>
      <vt:lpstr>     After this lesson I am…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английскому языку</dc:title>
  <dc:creator>Учитель</dc:creator>
  <cp:lastModifiedBy>Учитель</cp:lastModifiedBy>
  <cp:revision>53</cp:revision>
  <dcterms:created xsi:type="dcterms:W3CDTF">2012-10-09T08:44:27Z</dcterms:created>
  <dcterms:modified xsi:type="dcterms:W3CDTF">2015-01-31T09:27:05Z</dcterms:modified>
</cp:coreProperties>
</file>