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6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7A357F-B504-43F5-9536-49BA23E9F948}" type="datetimeFigureOut">
              <a:rPr lang="ru-RU" smtClean="0"/>
              <a:t>23.10.2013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30D167-1220-42ED-819F-0A851DF3FF5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7A357F-B504-43F5-9536-49BA23E9F948}" type="datetimeFigureOut">
              <a:rPr lang="ru-RU" smtClean="0"/>
              <a:t>23.10.2013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30D167-1220-42ED-819F-0A851DF3FF5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7A357F-B504-43F5-9536-49BA23E9F948}" type="datetimeFigureOut">
              <a:rPr lang="ru-RU" smtClean="0"/>
              <a:t>23.10.2013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30D167-1220-42ED-819F-0A851DF3FF5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7A357F-B504-43F5-9536-49BA23E9F948}" type="datetimeFigureOut">
              <a:rPr lang="ru-RU" smtClean="0"/>
              <a:t>23.10.2013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30D167-1220-42ED-819F-0A851DF3FF5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7A357F-B504-43F5-9536-49BA23E9F948}" type="datetimeFigureOut">
              <a:rPr lang="ru-RU" smtClean="0"/>
              <a:t>23.10.2013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30D167-1220-42ED-819F-0A851DF3FF5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7A357F-B504-43F5-9536-49BA23E9F948}" type="datetimeFigureOut">
              <a:rPr lang="ru-RU" smtClean="0"/>
              <a:t>23.10.2013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30D167-1220-42ED-819F-0A851DF3FF5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7A357F-B504-43F5-9536-49BA23E9F948}" type="datetimeFigureOut">
              <a:rPr lang="ru-RU" smtClean="0"/>
              <a:t>23.10.2013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30D167-1220-42ED-819F-0A851DF3FF5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7A357F-B504-43F5-9536-49BA23E9F948}" type="datetimeFigureOut">
              <a:rPr lang="ru-RU" smtClean="0"/>
              <a:t>23.10.2013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30D167-1220-42ED-819F-0A851DF3FF5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7A357F-B504-43F5-9536-49BA23E9F948}" type="datetimeFigureOut">
              <a:rPr lang="ru-RU" smtClean="0"/>
              <a:t>23.10.2013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30D167-1220-42ED-819F-0A851DF3FF5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7A357F-B504-43F5-9536-49BA23E9F948}" type="datetimeFigureOut">
              <a:rPr lang="ru-RU" smtClean="0"/>
              <a:t>23.10.2013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30D167-1220-42ED-819F-0A851DF3FF5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7A357F-B504-43F5-9536-49BA23E9F948}" type="datetimeFigureOut">
              <a:rPr lang="ru-RU" smtClean="0"/>
              <a:t>23.10.2013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30D167-1220-42ED-819F-0A851DF3FF5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7A357F-B504-43F5-9536-49BA23E9F948}" type="datetimeFigureOut">
              <a:rPr lang="ru-RU" smtClean="0"/>
              <a:t>23.10.2013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30D167-1220-42ED-819F-0A851DF3FF5C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b="1" dirty="0" smtClean="0"/>
          </a:p>
          <a:p>
            <a:pPr>
              <a:buNone/>
            </a:pPr>
            <a:endParaRPr lang="ru-RU" b="1" dirty="0" smtClean="0"/>
          </a:p>
          <a:p>
            <a:pPr>
              <a:buNone/>
            </a:pPr>
            <a:r>
              <a:rPr lang="ru-RU" b="1" dirty="0" smtClean="0"/>
              <a:t>Гальперин</a:t>
            </a:r>
            <a:r>
              <a:rPr lang="ru-RU" dirty="0"/>
              <a:t> </a:t>
            </a:r>
            <a:r>
              <a:rPr lang="ru-RU" b="1" dirty="0"/>
              <a:t>Петр</a:t>
            </a:r>
            <a:r>
              <a:rPr lang="ru-RU" dirty="0"/>
              <a:t> </a:t>
            </a:r>
            <a:r>
              <a:rPr lang="ru-RU" b="1" dirty="0"/>
              <a:t>Яковлевич</a:t>
            </a:r>
            <a:r>
              <a:rPr lang="ru-RU" dirty="0"/>
              <a:t>. (1902–1988) — </a:t>
            </a:r>
            <a:r>
              <a:rPr lang="ru-RU" dirty="0" smtClean="0"/>
              <a:t>российский </a:t>
            </a:r>
            <a:r>
              <a:rPr lang="ru-RU" dirty="0"/>
              <a:t>психолог, автор концепции поэтапного формирования умственных </a:t>
            </a:r>
            <a:r>
              <a:rPr lang="ru-RU" dirty="0" smtClean="0"/>
              <a:t>действий.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 descr="http://psyera.ru/sites/default/files/styles/large/public/galperin_petr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988840"/>
            <a:ext cx="2952329" cy="37444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omb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764704"/>
            <a:ext cx="7772400" cy="3672407"/>
          </a:xfrm>
        </p:spPr>
        <p:txBody>
          <a:bodyPr>
            <a:normAutofit fontScale="90000"/>
          </a:bodyPr>
          <a:lstStyle/>
          <a:p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dirty="0"/>
              <a:t/>
            </a:r>
            <a:br>
              <a:rPr lang="ru-RU" sz="2700" dirty="0"/>
            </a:br>
            <a:r>
              <a:rPr lang="ru-RU" sz="2700" dirty="0" smtClean="0"/>
              <a:t>Основным </a:t>
            </a:r>
            <a:r>
              <a:rPr lang="ru-RU" sz="2700" dirty="0"/>
              <a:t>условием успешного формирования действий является ООД (ориентировочные основы действий) — та система ориентиров и указаний, пользуясь которой школь­ник» выполняют усваиваемое действие. В зависимости от полноты и способа овладения учащимися ООД, П. Я. Гальперин выделил три типа ориентировочной основы и соответственно три типа учения.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http://im7-tub-ru.yandex.net/i?id=2744654-58-72&amp;n=21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15817" y="4077072"/>
            <a:ext cx="3384376" cy="2448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&amp;Tcy;&amp;icy;&amp;pcy;&amp;ycy; &amp;ucy;&amp;chcy;&amp;iecy;&amp;ncy;&amp;icy;&amp;yacy; &amp;pcy;&amp;ocy; &amp;Pcy;.&amp;YAcy;. &amp;Gcy;&amp;acy;&amp;lcy;&amp;softcy;&amp;pcy;&amp;iecy;&amp;rcy;&amp;icy;&amp;ncy;&amp;ucy;"/>
          <p:cNvPicPr/>
          <p:nvPr/>
        </p:nvPicPr>
        <p:blipFill>
          <a:blip r:embed="rId2" cstate="print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899592" y="836712"/>
            <a:ext cx="7128792" cy="496855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60648"/>
            <a:ext cx="7772400" cy="4536504"/>
          </a:xfrm>
        </p:spPr>
        <p:txBody>
          <a:bodyPr>
            <a:normAutofit fontScale="90000"/>
          </a:bodyPr>
          <a:lstStyle/>
          <a:p>
            <a:r>
              <a:rPr lang="ru-RU" sz="2000" i="1" dirty="0" smtClean="0"/>
              <a:t> </a:t>
            </a:r>
            <a:br>
              <a:rPr lang="ru-RU" sz="2000" i="1" dirty="0" smtClean="0"/>
            </a:br>
            <a:r>
              <a:rPr lang="ru-RU" sz="2000" i="1" dirty="0" smtClean="0"/>
              <a:t/>
            </a:r>
            <a:br>
              <a:rPr lang="ru-RU" sz="2000" i="1" dirty="0" smtClean="0"/>
            </a:br>
            <a:r>
              <a:rPr lang="ru-RU" sz="2000" b="1" i="1" u="sng" dirty="0" smtClean="0"/>
              <a:t>1</a:t>
            </a:r>
            <a:r>
              <a:rPr lang="ru-RU" sz="2000" b="1" u="sng" dirty="0" smtClean="0"/>
              <a:t> </a:t>
            </a:r>
            <a:r>
              <a:rPr lang="ru-RU" sz="2000" b="1" u="sng" dirty="0"/>
              <a:t>  </a:t>
            </a:r>
            <a:r>
              <a:rPr lang="ru-RU" sz="2000" b="1" i="1" u="sng" dirty="0"/>
              <a:t>тип учения</a:t>
            </a:r>
            <a:r>
              <a:rPr lang="ru-RU" sz="2000" b="1" u="sng" dirty="0"/>
              <a:t> </a:t>
            </a:r>
            <a:r>
              <a:rPr lang="ru-RU" sz="2000" i="1" dirty="0"/>
              <a:t> </a:t>
            </a:r>
            <a:r>
              <a:rPr lang="ru-RU" sz="2000" dirty="0"/>
              <a:t> отличается тем, что ученикам дается в готовом виде неполная система указаний и ориентиров по сравнению с той, </a:t>
            </a:r>
            <a:r>
              <a:rPr lang="ru-RU" sz="2000" dirty="0" smtClean="0"/>
              <a:t>которую </a:t>
            </a:r>
            <a:r>
              <a:rPr lang="ru-RU" sz="2000" dirty="0"/>
              <a:t>необходимо учитывать для правильного выполнения действия. Такой тип учения характерен для обычного способа обучения, когда объяснение того или иного действия сводится к его </a:t>
            </a:r>
            <a:r>
              <a:rPr lang="ru-RU" sz="2000" dirty="0" smtClean="0"/>
              <a:t>однократной  демонстрации</a:t>
            </a:r>
            <a:r>
              <a:rPr lang="ru-RU" sz="2000" dirty="0"/>
              <a:t>, показу образца и к очень неполному словесному </a:t>
            </a:r>
            <a:r>
              <a:rPr lang="ru-RU" sz="2000" dirty="0" smtClean="0"/>
              <a:t>описанию </a:t>
            </a:r>
            <a:r>
              <a:rPr lang="ru-RU" sz="2000" dirty="0"/>
              <a:t>по ходу показа. Это приводит к тому, что ученик учится </a:t>
            </a:r>
            <a:r>
              <a:rPr lang="ru-RU" sz="2000" dirty="0" smtClean="0"/>
              <a:t>выполнять </a:t>
            </a:r>
            <a:r>
              <a:rPr lang="ru-RU" sz="2000" dirty="0"/>
              <a:t>это действие методом «проб и ошибок». И на тех участках </a:t>
            </a:r>
            <a:r>
              <a:rPr lang="ru-RU" sz="2000" dirty="0" smtClean="0"/>
              <a:t>действия</a:t>
            </a:r>
            <a:r>
              <a:rPr lang="ru-RU" sz="2000" dirty="0"/>
              <a:t>, для которых у ученика нет нужных указаний и ориентиров, он действует вслепую, часто ошибается и лишь в результате </a:t>
            </a:r>
            <a:r>
              <a:rPr lang="ru-RU" sz="2000" dirty="0" smtClean="0"/>
              <a:t>многочисленных </a:t>
            </a:r>
            <a:r>
              <a:rPr lang="ru-RU" sz="2000" dirty="0"/>
              <a:t>проб осваивает данное действие. Даже сформированное </a:t>
            </a:r>
            <a:r>
              <a:rPr lang="ru-RU" sz="2000" dirty="0" smtClean="0"/>
              <a:t>действие </a:t>
            </a:r>
            <a:r>
              <a:rPr lang="ru-RU" sz="2000" dirty="0"/>
              <a:t>остается для ученика не полностью осознанным, перенос этого действия на новые объекты, решение новых задач с помощью этого действия весьма ограничены.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4581128"/>
            <a:ext cx="6400800" cy="180020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Рисунок 3" descr="http://im7-tub-ru.yandex.net/i?id=89130051-08-72&amp;n=21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31840" y="4509120"/>
            <a:ext cx="2952328" cy="18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sh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"/>
            <a:ext cx="7772400" cy="6237312"/>
          </a:xfrm>
        </p:spPr>
        <p:txBody>
          <a:bodyPr>
            <a:normAutofit fontScale="90000"/>
          </a:bodyPr>
          <a:lstStyle/>
          <a:p>
            <a:r>
              <a:rPr lang="ru-RU" sz="1800" i="1" dirty="0" smtClean="0"/>
              <a:t/>
            </a:r>
            <a:br>
              <a:rPr lang="ru-RU" sz="1800" i="1" dirty="0" smtClean="0"/>
            </a:br>
            <a:r>
              <a:rPr lang="ru-RU" sz="1800" i="1" dirty="0"/>
              <a:t/>
            </a:r>
            <a:br>
              <a:rPr lang="ru-RU" sz="1800" i="1" dirty="0"/>
            </a:br>
            <a:r>
              <a:rPr lang="ru-RU" sz="1800" i="1" dirty="0" smtClean="0"/>
              <a:t/>
            </a:r>
            <a:br>
              <a:rPr lang="ru-RU" sz="1800" i="1" dirty="0" smtClean="0"/>
            </a:br>
            <a:r>
              <a:rPr lang="ru-RU" sz="1800" i="1" dirty="0"/>
              <a:t/>
            </a:r>
            <a:br>
              <a:rPr lang="ru-RU" sz="1800" i="1" dirty="0"/>
            </a:br>
            <a:r>
              <a:rPr lang="ru-RU" sz="2000" b="1" i="1" u="sng" dirty="0" smtClean="0"/>
              <a:t>2 </a:t>
            </a:r>
            <a:r>
              <a:rPr lang="ru-RU" sz="2000" b="1" i="1" u="sng" dirty="0"/>
              <a:t>тип учения</a:t>
            </a:r>
            <a:r>
              <a:rPr lang="ru-RU" sz="2000" b="1" u="sng" dirty="0"/>
              <a:t> </a:t>
            </a:r>
            <a:r>
              <a:rPr lang="ru-RU" sz="2000" i="1" dirty="0"/>
              <a:t> </a:t>
            </a:r>
            <a:r>
              <a:rPr lang="ru-RU" sz="2000" dirty="0"/>
              <a:t> отличается тем, что ученику в готовом виде дается полная ООД. «Здесь каждое действие </a:t>
            </a:r>
            <a:r>
              <a:rPr lang="ru-RU" sz="2000" i="1" dirty="0"/>
              <a:t> </a:t>
            </a:r>
            <a:r>
              <a:rPr lang="ru-RU" sz="2000" dirty="0"/>
              <a:t>соотнесено со своими объективными условиями и в меру этого разумно. Здесь уже нет слепых </a:t>
            </a:r>
            <a:r>
              <a:rPr lang="ru-RU" sz="2000" dirty="0" smtClean="0"/>
              <a:t>проб и ошибок, они возникают </a:t>
            </a:r>
            <a:r>
              <a:rPr lang="ru-RU" sz="2000" dirty="0"/>
              <a:t>лишь по «невнимательности», становятся случайными и </a:t>
            </a:r>
            <a:r>
              <a:rPr lang="ru-RU" sz="2000" dirty="0" smtClean="0"/>
              <a:t>несущественными</a:t>
            </a:r>
            <a:r>
              <a:rPr lang="ru-RU" sz="2000" dirty="0"/>
              <a:t>. Четкие признаки объекта и ясная траектория действия освобождает ученика от влияния несущественных изменений </a:t>
            </a:r>
            <a:r>
              <a:rPr lang="ru-RU" sz="2000" dirty="0" smtClean="0"/>
              <a:t>обстановки </a:t>
            </a:r>
            <a:r>
              <a:rPr lang="ru-RU" sz="2000" dirty="0"/>
              <a:t>и расширяет область применения знаний и умений... так как при формировании новых действий и понятий по II типу устраняется самый длительный и трудный период выяснения существенных </a:t>
            </a:r>
            <a:r>
              <a:rPr lang="ru-RU" sz="2000" dirty="0" smtClean="0"/>
              <a:t>признаков </a:t>
            </a:r>
            <a:r>
              <a:rPr lang="ru-RU" sz="2000" dirty="0"/>
              <a:t>и свойств объекта, с одной стороны, и становления нового действия — с другой, то в результате по сравнению с учением </a:t>
            </a:r>
            <a:r>
              <a:rPr lang="ru-RU" sz="2000" b="1" dirty="0"/>
              <a:t> </a:t>
            </a:r>
            <a:r>
              <a:rPr lang="ru-RU" sz="2000" dirty="0"/>
              <a:t>по I типу получается большая экономия времени, сил и материальных средств». </a:t>
            </a:r>
            <a:br>
              <a:rPr lang="ru-RU" sz="2000" dirty="0"/>
            </a:br>
            <a:r>
              <a:rPr lang="ru-RU" sz="2000" dirty="0"/>
              <a:t>Полную ООД можно сконструировать, оформить и дать учащимся в готовом виде различным способам. Самым сложным вопросом при этом является вопрос о конструировании ООД. Авторы считают, что «коренным недостатком II типа является то, что при нем система ориентиров подбирается «опытным путем»: учитель предварительно выясняет, какие указания нужны для правильного выполнения действия самому слабому ученику (обладающему, конечно, </a:t>
            </a:r>
            <a:r>
              <a:rPr lang="ru-RU" sz="2000" dirty="0" smtClean="0"/>
              <a:t>объективно </a:t>
            </a:r>
            <a:r>
              <a:rPr lang="ru-RU" sz="2000" dirty="0"/>
              <a:t>необходимыми «предварительными знаниями и умениями»)» </a:t>
            </a:r>
            <a:br>
              <a:rPr lang="ru-RU" sz="2000" dirty="0"/>
            </a:br>
            <a:r>
              <a:rPr lang="ru-RU" sz="2000" dirty="0"/>
              <a:t>Однако естественно возникает </a:t>
            </a:r>
            <a:r>
              <a:rPr lang="ru-RU" sz="2000" dirty="0" err="1" smtClean="0"/>
              <a:t>вoпpoc</a:t>
            </a:r>
            <a:r>
              <a:rPr lang="ru-RU" sz="2000" dirty="0" smtClean="0"/>
              <a:t> : </a:t>
            </a:r>
            <a:r>
              <a:rPr lang="ru-RU" sz="2000" dirty="0"/>
              <a:t>можно ли научить самого ученика самостоятельно составлять ориентировочную основу </a:t>
            </a:r>
            <a:r>
              <a:rPr lang="ru-RU" sz="2000" dirty="0" smtClean="0"/>
              <a:t>действия </a:t>
            </a:r>
            <a:r>
              <a:rPr lang="ru-RU" sz="2000" dirty="0"/>
              <a:t>для каждого нового задания? Оказалось, что можно, и тем самым был разработан еще один тип учения.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 flipH="1" flipV="1">
            <a:off x="7772399" y="5638799"/>
            <a:ext cx="45719" cy="45719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764705"/>
            <a:ext cx="7772400" cy="2835746"/>
          </a:xfrm>
        </p:spPr>
        <p:txBody>
          <a:bodyPr>
            <a:normAutofit fontScale="90000"/>
          </a:bodyPr>
          <a:lstStyle/>
          <a:p>
            <a:r>
              <a:rPr lang="ru-RU" sz="2700" i="1" dirty="0" smtClean="0"/>
              <a:t/>
            </a:r>
            <a:br>
              <a:rPr lang="ru-RU" sz="2700" i="1" dirty="0" smtClean="0"/>
            </a:br>
            <a:r>
              <a:rPr lang="ru-RU" sz="2700" i="1" dirty="0"/>
              <a:t/>
            </a:r>
            <a:br>
              <a:rPr lang="ru-RU" sz="2700" i="1" dirty="0"/>
            </a:br>
            <a:r>
              <a:rPr lang="ru-RU" sz="2700" b="1" i="1" u="sng" dirty="0" smtClean="0"/>
              <a:t>3</a:t>
            </a:r>
            <a:r>
              <a:rPr lang="ru-RU" sz="2700" b="1" u="sng" dirty="0" smtClean="0"/>
              <a:t> </a:t>
            </a:r>
            <a:r>
              <a:rPr lang="ru-RU" sz="2700" b="1" u="sng" dirty="0"/>
              <a:t>  </a:t>
            </a:r>
            <a:r>
              <a:rPr lang="ru-RU" sz="2700" b="1" i="1" u="sng" dirty="0"/>
              <a:t>тип учения</a:t>
            </a:r>
            <a:r>
              <a:rPr lang="ru-RU" sz="2700" b="1" u="sng" dirty="0"/>
              <a:t> </a:t>
            </a:r>
            <a:r>
              <a:rPr lang="ru-RU" sz="2700" i="1" dirty="0"/>
              <a:t> </a:t>
            </a:r>
            <a:r>
              <a:rPr lang="ru-RU" sz="2700" dirty="0"/>
              <a:t> отличается тем, что «ориентировочная основа... имеет полный состав, ориентиры представлены в обобщенном виде, характерном для целого класса явлений. В каждом конкретном случае ориентировочная основа действия составляется субъектом, самостоятельно с помощью общего метода, который ему дается».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http://im6-tub-ru.yandex.net/i?id=547433419-37-72&amp;n=21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15816" y="3645024"/>
            <a:ext cx="3096344" cy="2232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plit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sz="2200" b="1" dirty="0"/>
              <a:t>В русле теории поэтапного формирования умственных действий проведено уже очень много частных исследований, которые показали большую эффективность использования этой теории для обучения самым различным действиям и понятиям во многих учебных пред­метах в школе, ПТУ, вузах. Конечно, при этом необходимо каждый раз вносить определенные коррективы в частные особенности </a:t>
            </a:r>
            <a:r>
              <a:rPr lang="ru-RU" sz="2200" b="1" dirty="0" smtClean="0"/>
              <a:t>описанного </a:t>
            </a:r>
            <a:r>
              <a:rPr lang="ru-RU" sz="2200" b="1" dirty="0"/>
              <a:t>метода, менять характер этапов обучения</a:t>
            </a:r>
            <a:r>
              <a:rPr lang="ru-RU" sz="2200" dirty="0"/>
              <a:t> </a:t>
            </a:r>
            <a:r>
              <a:rPr lang="ru-RU" sz="2200" b="1" dirty="0"/>
              <a:t>,</a:t>
            </a:r>
            <a:r>
              <a:rPr lang="ru-RU" sz="2200" dirty="0"/>
              <a:t> </a:t>
            </a:r>
            <a:r>
              <a:rPr lang="ru-RU" sz="2200" b="1" dirty="0"/>
              <a:t>но в целом основная идея данной теории полностью сохраняется.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4221088"/>
            <a:ext cx="6400800" cy="1872208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Рисунок 3" descr="http://im8-tub-ru.yandex.net/i?id=325019908-23-72&amp;n=21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4149081"/>
            <a:ext cx="3600400" cy="2232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im5-tub-ru.yandex.net/i?id=149808710-35-72&amp;n=21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4008" y="4221089"/>
            <a:ext cx="4032448" cy="22322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</a:rPr>
              <a:t>Спасибо за просмотр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2351112"/>
          </a:xfrm>
        </p:spPr>
        <p:txBody>
          <a:bodyPr>
            <a:normAutofit lnSpcReduction="10000"/>
          </a:bodyPr>
          <a:lstStyle/>
          <a:p>
            <a:endParaRPr lang="ru-RU" sz="2800" dirty="0" smtClean="0"/>
          </a:p>
          <a:p>
            <a:endParaRPr lang="ru-RU" sz="2800" dirty="0" smtClean="0"/>
          </a:p>
          <a:p>
            <a:r>
              <a:rPr lang="ru-RU" sz="2800" dirty="0" smtClean="0">
                <a:solidFill>
                  <a:schemeClr val="accent4">
                    <a:lumMod val="50000"/>
                  </a:schemeClr>
                </a:solidFill>
              </a:rPr>
              <a:t>Работу выполнила студентка 1-ого курса психолого-педагогического факультета </a:t>
            </a:r>
          </a:p>
          <a:p>
            <a:r>
              <a:rPr lang="ru-RU" sz="2800" dirty="0" smtClean="0">
                <a:solidFill>
                  <a:schemeClr val="accent4">
                    <a:lumMod val="50000"/>
                  </a:schemeClr>
                </a:solidFill>
              </a:rPr>
              <a:t>Сонина Виктория</a:t>
            </a:r>
            <a:endParaRPr lang="ru-RU" sz="2800" dirty="0">
              <a:solidFill>
                <a:schemeClr val="accent4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</TotalTime>
  <Words>84</Words>
  <Application>Microsoft Office PowerPoint</Application>
  <PresentationFormat>Экран (4:3)</PresentationFormat>
  <Paragraphs>13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Слайд 1</vt:lpstr>
      <vt:lpstr>  Основным условием успешного формирования действий является ООД (ориентировочные основы действий) — та система ориентиров и указаний, пользуясь которой школь­ник» выполняют усваиваемое действие. В зависимости от полноты и способа овладения учащимися ООД, П. Я. Гальперин выделил три типа ориентировочной основы и соответственно три типа учения.  </vt:lpstr>
      <vt:lpstr>Слайд 3</vt:lpstr>
      <vt:lpstr>   1   тип учения   отличается тем, что ученикам дается в готовом виде неполная система указаний и ориентиров по сравнению с той, которую необходимо учитывать для правильного выполнения действия. Такой тип учения характерен для обычного способа обучения, когда объяснение того или иного действия сводится к его однократной  демонстрации, показу образца и к очень неполному словесному описанию по ходу показа. Это приводит к тому, что ученик учится выполнять это действие методом «проб и ошибок». И на тех участках действия, для которых у ученика нет нужных указаний и ориентиров, он действует вслепую, часто ошибается и лишь в результате многочисленных проб осваивает данное действие. Даже сформированное действие остается для ученика не полностью осознанным, перенос этого действия на новые объекты, решение новых задач с помощью этого действия весьма ограничены.  </vt:lpstr>
      <vt:lpstr>    2 тип учения   отличается тем, что ученику в готовом виде дается полная ООД. «Здесь каждое действие  соотнесено со своими объективными условиями и в меру этого разумно. Здесь уже нет слепых проб и ошибок, они возникают лишь по «невнимательности», становятся случайными и несущественными. Четкие признаки объекта и ясная траектория действия освобождает ученика от влияния несущественных изменений обстановки и расширяет область применения знаний и умений... так как при формировании новых действий и понятий по II типу устраняется самый длительный и трудный период выяснения существенных признаков и свойств объекта, с одной стороны, и становления нового действия — с другой, то в результате по сравнению с учением  по I типу получается большая экономия времени, сил и материальных средств».  Полную ООД можно сконструировать, оформить и дать учащимся в готовом виде различным способам. Самым сложным вопросом при этом является вопрос о конструировании ООД. Авторы считают, что «коренным недостатком II типа является то, что при нем система ориентиров подбирается «опытным путем»: учитель предварительно выясняет, какие указания нужны для правильного выполнения действия самому слабому ученику (обладающему, конечно, объективно необходимыми «предварительными знаниями и умениями»)»  Однако естественно возникает вoпpoc : можно ли научить самого ученика самостоятельно составлять ориентировочную основу действия для каждого нового задания? Оказалось, что можно, и тем самым был разработан еще один тип учения.  </vt:lpstr>
      <vt:lpstr>  3   тип учения   отличается тем, что «ориентировочная основа... имеет полный состав, ориентиры представлены в обобщенном виде, характерном для целого класса явлений. В каждом конкретном случае ориентировочная основа действия составляется субъектом, самостоятельно с помощью общего метода, который ему дается».  </vt:lpstr>
      <vt:lpstr>В русле теории поэтапного формирования умственных действий проведено уже очень много частных исследований, которые показали большую эффективность использования этой теории для обучения самым различным действиям и понятиям во многих учебных пред­метах в школе, ПТУ, вузах. Конечно, при этом необходимо каждый раз вносить определенные коррективы в частные особенности описанного метода, менять характер этапов обучения , но в целом основная идея данной теории полностью сохраняется.  </vt:lpstr>
      <vt:lpstr>Спасибо за просмотр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Сергей</dc:creator>
  <cp:lastModifiedBy>Сергей</cp:lastModifiedBy>
  <cp:revision>5</cp:revision>
  <dcterms:created xsi:type="dcterms:W3CDTF">2013-10-23T17:13:47Z</dcterms:created>
  <dcterms:modified xsi:type="dcterms:W3CDTF">2013-10-23T17:59:21Z</dcterms:modified>
</cp:coreProperties>
</file>