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3" r:id="rId7"/>
    <p:sldId id="264" r:id="rId8"/>
    <p:sldId id="265" r:id="rId9"/>
    <p:sldId id="266" r:id="rId10"/>
    <p:sldId id="267" r:id="rId11"/>
    <p:sldId id="268" r:id="rId12"/>
    <p:sldId id="25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36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31.01.2015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hyperlink" Target="http://feb-web.ru/feb/irl/pictures/IL3-009.jpg" TargetMode="External"/><Relationship Id="rId13" Type="http://schemas.openxmlformats.org/officeDocument/2006/relationships/hyperlink" Target="http://289zaozerska.ucoz.ru/jpeg/Untitled-1.jpg" TargetMode="External"/><Relationship Id="rId3" Type="http://schemas.openxmlformats.org/officeDocument/2006/relationships/hyperlink" Target="http://www.syt.edu.severodvinsk.ru/web/LomonosovOku/lomonosov1.jpg" TargetMode="External"/><Relationship Id="rId7" Type="http://schemas.openxmlformats.org/officeDocument/2006/relationships/hyperlink" Target="http://s04.radikal.ru/i177/1010/2c/5dd53224728d.jpg" TargetMode="External"/><Relationship Id="rId12" Type="http://schemas.openxmlformats.org/officeDocument/2006/relationships/hyperlink" Target="http://foto.spbland.ru/data/media/3/lrg_87583_14.04.2006008.jpg" TargetMode="External"/><Relationship Id="rId2" Type="http://schemas.openxmlformats.org/officeDocument/2006/relationships/hyperlink" Target="http://etc.usf.edu/presentations/backgrounds/misc/misc_17/81702s.jpg" TargetMode="External"/><Relationship Id="rId1" Type="http://schemas.openxmlformats.org/officeDocument/2006/relationships/slideLayout" Target="../slideLayouts/slideLayout3.xml"/><Relationship Id="rId6" Type="http://schemas.openxmlformats.org/officeDocument/2006/relationships/hyperlink" Target="http://www.calend.ru/img/content_images/i1/1183_or.jpg" TargetMode="External"/><Relationship Id="rId11" Type="http://schemas.openxmlformats.org/officeDocument/2006/relationships/hyperlink" Target="http://drozdovski.ru/attachments/Image/picp0.jpg" TargetMode="External"/><Relationship Id="rId5" Type="http://schemas.openxmlformats.org/officeDocument/2006/relationships/hyperlink" Target="http://www.syt.edu.severodvinsk.ru/web/byrii/7.jpg" TargetMode="External"/><Relationship Id="rId10" Type="http://schemas.openxmlformats.org/officeDocument/2006/relationships/hyperlink" Target="http://img1.liveinternet.ru/images/attach/c/0/51/742/51742587_Lomonosov_SGLAcademy.jpg" TargetMode="External"/><Relationship Id="rId4" Type="http://schemas.openxmlformats.org/officeDocument/2006/relationships/hyperlink" Target="http://www.segodnya.ua/img/ui/_57c46ec7a2bd622411c66ef238041ab5.jpg" TargetMode="External"/><Relationship Id="rId9" Type="http://schemas.openxmlformats.org/officeDocument/2006/relationships/hyperlink" Target="http://vasyockina.narod.ru/project/images/p7_l2.jpg" TargetMode="External"/><Relationship Id="rId14" Type="http://schemas.openxmlformats.org/officeDocument/2006/relationships/hyperlink" Target="http://site.wbcorp.ru/pictures/375.jpg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14414" y="785794"/>
            <a:ext cx="7772400" cy="1470025"/>
          </a:xfrm>
        </p:spPr>
        <p:txBody>
          <a:bodyPr>
            <a:noAutofit/>
          </a:bodyPr>
          <a:lstStyle/>
          <a:p>
            <a:r>
              <a:rPr lang="ru-RU" sz="6000" b="1" dirty="0" smtClean="0">
                <a:latin typeface="Monotype Corsiva" pitchFamily="66" charset="0"/>
              </a:rPr>
              <a:t>Михайло Васильевич Ломоносов</a:t>
            </a:r>
            <a:endParaRPr lang="ru-RU" sz="6000" b="1" dirty="0">
              <a:latin typeface="Monotype Corsiva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28728" y="4714884"/>
            <a:ext cx="6400800" cy="1752600"/>
          </a:xfrm>
        </p:spPr>
        <p:txBody>
          <a:bodyPr>
            <a:normAutofit/>
          </a:bodyPr>
          <a:lstStyle/>
          <a:p>
            <a:pPr algn="l"/>
            <a:endParaRPr lang="ru-RU" dirty="0" smtClean="0">
              <a:solidFill>
                <a:schemeClr val="tx1"/>
              </a:solidFill>
            </a:endParaRPr>
          </a:p>
        </p:txBody>
      </p:sp>
      <p:pic>
        <p:nvPicPr>
          <p:cNvPr id="6" name="Рисунок 5" descr="lomonosov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429256" y="2500306"/>
            <a:ext cx="2557760" cy="365759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500694" y="1857364"/>
            <a:ext cx="2643206" cy="11430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КОНКУРС ЧТЕЦОВ</a:t>
            </a:r>
            <a:endParaRPr lang="ru-RU" sz="2800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928794" y="3286124"/>
            <a:ext cx="2571768" cy="11430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БУРИМЕ</a:t>
            </a:r>
            <a:endParaRPr lang="ru-RU" sz="2800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928794" y="4714884"/>
            <a:ext cx="2571768" cy="11430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atin typeface="+mj-lt"/>
              </a:rPr>
              <a:t>РУССКИЙ ЯЗЫК</a:t>
            </a:r>
            <a:endParaRPr lang="ru-RU" sz="2800" b="1" dirty="0">
              <a:latin typeface="+mj-lt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928794" y="1857364"/>
            <a:ext cx="2571768" cy="11430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МАТЕМАТИКА</a:t>
            </a:r>
            <a:endParaRPr lang="ru-RU" sz="2800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5500694" y="3286124"/>
            <a:ext cx="2714644" cy="11430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ОКРУЖАЮЩИЙ МИР</a:t>
            </a:r>
            <a:endParaRPr lang="ru-RU" sz="2800" b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5500694" y="4786322"/>
            <a:ext cx="2714644" cy="107157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ТЕХНОЛОГИЯ</a:t>
            </a:r>
            <a:endParaRPr lang="ru-RU" sz="28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2214546" y="500042"/>
            <a:ext cx="521497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latin typeface="Monotype Corsiva" pitchFamily="66" charset="0"/>
              </a:rPr>
              <a:t>ЗАДАНИЯ</a:t>
            </a:r>
            <a:endParaRPr lang="ru-RU" sz="4400" b="1" dirty="0"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dirty="0" smtClean="0">
                <a:latin typeface="Monotype Corsiva" pitchFamily="66" charset="0"/>
              </a:rPr>
              <a:t>Итоги</a:t>
            </a:r>
            <a:endParaRPr lang="ru-RU" sz="6000" b="1" dirty="0">
              <a:latin typeface="Monotype Corsiva" pitchFamily="66" charset="0"/>
            </a:endParaRPr>
          </a:p>
        </p:txBody>
      </p:sp>
      <p:pic>
        <p:nvPicPr>
          <p:cNvPr id="8" name="Содержимое 7" descr="375.jp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357290" y="1142984"/>
            <a:ext cx="6732085" cy="504906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28860" y="357167"/>
            <a:ext cx="6057888" cy="57150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Ссылки на источники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500165" y="1285860"/>
            <a:ext cx="6994547" cy="5143535"/>
          </a:xfrm>
        </p:spPr>
        <p:txBody>
          <a:bodyPr/>
          <a:lstStyle/>
          <a:p>
            <a:r>
              <a:rPr lang="ru-RU" sz="1400" dirty="0" smtClean="0">
                <a:solidFill>
                  <a:schemeClr val="tx1"/>
                </a:solidFill>
              </a:rPr>
              <a:t>Фон - </a:t>
            </a:r>
            <a:r>
              <a:rPr lang="en-US" sz="1400" dirty="0" smtClean="0">
                <a:solidFill>
                  <a:schemeClr val="tx1"/>
                </a:solidFill>
                <a:hlinkClick r:id="rId2"/>
              </a:rPr>
              <a:t>http://etc.usf.edu/presentations/backgrounds/misc/misc_17/81702s.jpg</a:t>
            </a:r>
            <a:endParaRPr lang="ru-RU" sz="1400" dirty="0" smtClean="0">
              <a:solidFill>
                <a:schemeClr val="tx1"/>
              </a:solidFill>
            </a:endParaRPr>
          </a:p>
          <a:p>
            <a:r>
              <a:rPr lang="ru-RU" sz="1400" dirty="0" smtClean="0">
                <a:solidFill>
                  <a:schemeClr val="tx1"/>
                </a:solidFill>
              </a:rPr>
              <a:t>Ломоносов - </a:t>
            </a:r>
            <a:r>
              <a:rPr lang="en-US" sz="1400" dirty="0" smtClean="0">
                <a:solidFill>
                  <a:schemeClr val="tx1"/>
                </a:solidFill>
                <a:hlinkClick r:id="rId3"/>
              </a:rPr>
              <a:t>http://www.syt.edu.severodvinsk.ru/web/LomonosovOku/lomonosov1.jpg</a:t>
            </a:r>
            <a:endParaRPr lang="ru-RU" sz="1400" dirty="0" smtClean="0">
              <a:solidFill>
                <a:schemeClr val="tx1"/>
              </a:solidFill>
            </a:endParaRPr>
          </a:p>
          <a:p>
            <a:r>
              <a:rPr lang="ru-RU" sz="1400" dirty="0" smtClean="0">
                <a:solidFill>
                  <a:schemeClr val="tx1"/>
                </a:solidFill>
              </a:rPr>
              <a:t>Ломоносов (слайд 2) - </a:t>
            </a:r>
            <a:r>
              <a:rPr lang="en-US" sz="1400" dirty="0" smtClean="0">
                <a:solidFill>
                  <a:schemeClr val="tx1"/>
                </a:solidFill>
                <a:hlinkClick r:id="rId4"/>
              </a:rPr>
              <a:t>http://www.segodnya.ua/img/ui/_57c46ec7a2bd622411c66ef238041ab5.jpg</a:t>
            </a:r>
            <a:endParaRPr lang="ru-RU" sz="1400" dirty="0" smtClean="0">
              <a:solidFill>
                <a:schemeClr val="tx1"/>
              </a:solidFill>
            </a:endParaRPr>
          </a:p>
          <a:p>
            <a:r>
              <a:rPr lang="ru-RU" sz="1400" dirty="0" smtClean="0">
                <a:solidFill>
                  <a:schemeClr val="tx1"/>
                </a:solidFill>
              </a:rPr>
              <a:t>Место рождения Ломоносова- </a:t>
            </a:r>
            <a:r>
              <a:rPr lang="en-US" sz="1400" dirty="0" smtClean="0">
                <a:solidFill>
                  <a:schemeClr val="tx1"/>
                </a:solidFill>
                <a:hlinkClick r:id="rId5"/>
              </a:rPr>
              <a:t>http://www.syt.edu.severodvinsk.ru/web/byrii/7.jpg</a:t>
            </a:r>
            <a:endParaRPr lang="ru-RU" sz="1400" dirty="0" smtClean="0">
              <a:solidFill>
                <a:schemeClr val="tx1"/>
              </a:solidFill>
            </a:endParaRPr>
          </a:p>
          <a:p>
            <a:r>
              <a:rPr lang="ru-RU" sz="1400" dirty="0" smtClean="0">
                <a:solidFill>
                  <a:schemeClr val="tx1"/>
                </a:solidFill>
              </a:rPr>
              <a:t>Арифметика Магницкого - </a:t>
            </a:r>
            <a:r>
              <a:rPr lang="en-US" sz="1400" dirty="0" smtClean="0">
                <a:solidFill>
                  <a:schemeClr val="tx1"/>
                </a:solidFill>
                <a:hlinkClick r:id="rId6"/>
              </a:rPr>
              <a:t>http://www.calend.ru/img/content_images/i1/1183_or.jpg</a:t>
            </a:r>
            <a:endParaRPr lang="ru-RU" sz="1400" dirty="0" smtClean="0">
              <a:solidFill>
                <a:schemeClr val="tx1"/>
              </a:solidFill>
            </a:endParaRPr>
          </a:p>
          <a:p>
            <a:r>
              <a:rPr lang="ru-RU" sz="1400" dirty="0" smtClean="0">
                <a:solidFill>
                  <a:schemeClr val="tx1"/>
                </a:solidFill>
              </a:rPr>
              <a:t>Славянская грамматика </a:t>
            </a:r>
            <a:r>
              <a:rPr lang="ru-RU" sz="1400" dirty="0" err="1" smtClean="0">
                <a:solidFill>
                  <a:schemeClr val="tx1"/>
                </a:solidFill>
              </a:rPr>
              <a:t>Смотрицкого</a:t>
            </a:r>
            <a:r>
              <a:rPr lang="ru-RU" sz="1400" dirty="0" smtClean="0">
                <a:solidFill>
                  <a:schemeClr val="tx1"/>
                </a:solidFill>
              </a:rPr>
              <a:t> - </a:t>
            </a:r>
            <a:r>
              <a:rPr lang="en-US" sz="1400" dirty="0" smtClean="0">
                <a:solidFill>
                  <a:schemeClr val="tx1"/>
                </a:solidFill>
                <a:hlinkClick r:id="rId7"/>
              </a:rPr>
              <a:t>http://s04.radikal.ru/i177/1010/2c/5dd53224728d.jpg</a:t>
            </a:r>
            <a:endParaRPr lang="ru-RU" sz="1400" dirty="0" smtClean="0">
              <a:solidFill>
                <a:schemeClr val="tx1"/>
              </a:solidFill>
            </a:endParaRPr>
          </a:p>
          <a:p>
            <a:r>
              <a:rPr lang="ru-RU" sz="1400" dirty="0" smtClean="0">
                <a:solidFill>
                  <a:schemeClr val="tx1"/>
                </a:solidFill>
              </a:rPr>
              <a:t>Псалтырь </a:t>
            </a:r>
            <a:r>
              <a:rPr lang="ru-RU" sz="1400" dirty="0" err="1" smtClean="0">
                <a:solidFill>
                  <a:schemeClr val="tx1"/>
                </a:solidFill>
              </a:rPr>
              <a:t>Симеона</a:t>
            </a:r>
            <a:r>
              <a:rPr lang="ru-RU" sz="1400" dirty="0" smtClean="0">
                <a:solidFill>
                  <a:schemeClr val="tx1"/>
                </a:solidFill>
              </a:rPr>
              <a:t> Полоцкого - </a:t>
            </a:r>
            <a:r>
              <a:rPr lang="en-US" sz="1400" dirty="0" smtClean="0">
                <a:solidFill>
                  <a:schemeClr val="tx1"/>
                </a:solidFill>
                <a:hlinkClick r:id="rId8"/>
              </a:rPr>
              <a:t>http://feb-web.ru/feb/irl/pictures/IL3-009.jpg</a:t>
            </a:r>
            <a:endParaRPr lang="ru-RU" sz="1400" dirty="0" smtClean="0">
              <a:solidFill>
                <a:schemeClr val="tx1"/>
              </a:solidFill>
            </a:endParaRPr>
          </a:p>
          <a:p>
            <a:r>
              <a:rPr lang="ru-RU" sz="1400" dirty="0" smtClean="0">
                <a:solidFill>
                  <a:schemeClr val="tx1"/>
                </a:solidFill>
              </a:rPr>
              <a:t>Ломоносов и обоз - </a:t>
            </a:r>
            <a:r>
              <a:rPr lang="en-US" sz="1400" dirty="0" smtClean="0">
                <a:solidFill>
                  <a:schemeClr val="tx1"/>
                </a:solidFill>
                <a:hlinkClick r:id="rId9"/>
              </a:rPr>
              <a:t>http://vasyockina.narod.ru/project/images/p7_l2.jpg</a:t>
            </a:r>
            <a:endParaRPr lang="ru-RU" sz="1400" dirty="0" smtClean="0">
              <a:solidFill>
                <a:schemeClr val="tx1"/>
              </a:solidFill>
            </a:endParaRPr>
          </a:p>
          <a:p>
            <a:r>
              <a:rPr lang="ru-RU" sz="1400" dirty="0" smtClean="0">
                <a:solidFill>
                  <a:schemeClr val="tx1"/>
                </a:solidFill>
              </a:rPr>
              <a:t>Славяно-греко-латинская академия - </a:t>
            </a:r>
            <a:r>
              <a:rPr lang="en-US" sz="1400" dirty="0" smtClean="0">
                <a:solidFill>
                  <a:schemeClr val="tx1"/>
                </a:solidFill>
                <a:hlinkClick r:id="rId10"/>
              </a:rPr>
              <a:t>http://img1.liveinternet.ru/images/attach/c/0//51/742/51742587_Lomonosov_SGLAcademy.jpg</a:t>
            </a:r>
            <a:endParaRPr lang="ru-RU" sz="1400" dirty="0" smtClean="0">
              <a:solidFill>
                <a:schemeClr val="tx1"/>
              </a:solidFill>
            </a:endParaRPr>
          </a:p>
          <a:p>
            <a:r>
              <a:rPr lang="ru-RU" sz="1400" dirty="0" smtClean="0">
                <a:solidFill>
                  <a:schemeClr val="tx1"/>
                </a:solidFill>
              </a:rPr>
              <a:t>Академический университет в Санкт-Петербурге - </a:t>
            </a:r>
            <a:r>
              <a:rPr lang="en-US" sz="1400" dirty="0" smtClean="0">
                <a:solidFill>
                  <a:schemeClr val="tx1"/>
                </a:solidFill>
                <a:hlinkClick r:id="rId11"/>
              </a:rPr>
              <a:t>http://drozdovski.ru/attachments/Image/picp0.jpg</a:t>
            </a:r>
            <a:endParaRPr lang="ru-RU" sz="1400" dirty="0" smtClean="0">
              <a:solidFill>
                <a:schemeClr val="tx1"/>
              </a:solidFill>
            </a:endParaRPr>
          </a:p>
          <a:p>
            <a:r>
              <a:rPr lang="ru-RU" sz="1400" dirty="0" smtClean="0">
                <a:solidFill>
                  <a:schemeClr val="tx1"/>
                </a:solidFill>
              </a:rPr>
              <a:t>МГУ им Ломоносова - </a:t>
            </a:r>
            <a:r>
              <a:rPr lang="en-US" sz="1400" dirty="0" smtClean="0">
                <a:solidFill>
                  <a:schemeClr val="tx1"/>
                </a:solidFill>
                <a:hlinkClick r:id="rId12"/>
              </a:rPr>
              <a:t>http://foto.spbland.ru/data/media/3/lrg_87583_14.04.2006008.jpg</a:t>
            </a:r>
            <a:endParaRPr lang="ru-RU" sz="1400" dirty="0" smtClean="0">
              <a:solidFill>
                <a:schemeClr val="tx1"/>
              </a:solidFill>
            </a:endParaRPr>
          </a:p>
          <a:p>
            <a:r>
              <a:rPr lang="ru-RU" sz="1400" dirty="0" smtClean="0">
                <a:solidFill>
                  <a:schemeClr val="tx1"/>
                </a:solidFill>
              </a:rPr>
              <a:t>Умные дети - </a:t>
            </a:r>
            <a:r>
              <a:rPr lang="en-US" sz="1400" dirty="0" smtClean="0">
                <a:solidFill>
                  <a:schemeClr val="tx1"/>
                </a:solidFill>
                <a:hlinkClick r:id="rId13"/>
              </a:rPr>
              <a:t>http://289zaozerska.ucoz.ru/jpeg/Untitled-1.jpg</a:t>
            </a:r>
            <a:endParaRPr lang="ru-RU" sz="1400" dirty="0" smtClean="0">
              <a:solidFill>
                <a:schemeClr val="tx1"/>
              </a:solidFill>
            </a:endParaRPr>
          </a:p>
          <a:p>
            <a:r>
              <a:rPr lang="ru-RU" sz="1400" dirty="0" smtClean="0">
                <a:solidFill>
                  <a:schemeClr val="tx1"/>
                </a:solidFill>
              </a:rPr>
              <a:t>Итоги - </a:t>
            </a:r>
            <a:r>
              <a:rPr lang="en-US" sz="1400" dirty="0" smtClean="0">
                <a:solidFill>
                  <a:schemeClr val="tx1"/>
                </a:solidFill>
                <a:hlinkClick r:id="rId14"/>
              </a:rPr>
              <a:t>http://site.wbcorp.ru/pictures/375.jpg</a:t>
            </a:r>
            <a:endParaRPr lang="ru-RU" sz="1400" dirty="0" smtClean="0">
              <a:solidFill>
                <a:schemeClr val="tx1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4414" y="285728"/>
            <a:ext cx="7786742" cy="1582726"/>
          </a:xfrm>
        </p:spPr>
        <p:txBody>
          <a:bodyPr>
            <a:normAutofit/>
          </a:bodyPr>
          <a:lstStyle/>
          <a:p>
            <a:r>
              <a:rPr lang="ru-RU" b="1" dirty="0" smtClean="0">
                <a:latin typeface="Monotype Corsiva" pitchFamily="66" charset="0"/>
              </a:rPr>
              <a:t>Михайло Васильевич Ломоносов</a:t>
            </a:r>
            <a:br>
              <a:rPr lang="ru-RU" b="1" dirty="0" smtClean="0">
                <a:latin typeface="Monotype Corsiva" pitchFamily="66" charset="0"/>
              </a:rPr>
            </a:br>
            <a:r>
              <a:rPr lang="ru-RU" sz="3600" b="1" dirty="0" smtClean="0">
                <a:latin typeface="Monotype Corsiva" pitchFamily="66" charset="0"/>
              </a:rPr>
              <a:t>(8 (19) ноября 1711 - 4 (15) апреля 1765 </a:t>
            </a:r>
            <a:endParaRPr lang="ru-RU" sz="3600" b="1" dirty="0">
              <a:latin typeface="Monotype Corsiva" pitchFamily="66" charset="0"/>
            </a:endParaRPr>
          </a:p>
        </p:txBody>
      </p:sp>
      <p:pic>
        <p:nvPicPr>
          <p:cNvPr id="6" name="Содержимое 5" descr="_57c46ec7a2bd622411c66ef238041ab5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357554" y="2000240"/>
            <a:ext cx="3341702" cy="437763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285728"/>
            <a:ext cx="8229600" cy="1143000"/>
          </a:xfrm>
        </p:spPr>
        <p:txBody>
          <a:bodyPr/>
          <a:lstStyle/>
          <a:p>
            <a:r>
              <a:rPr lang="ru-RU" b="1" dirty="0" smtClean="0">
                <a:latin typeface="Monotype Corsiva" pitchFamily="66" charset="0"/>
              </a:rPr>
              <a:t>деревня Денисовка</a:t>
            </a:r>
            <a:endParaRPr lang="ru-RU" b="1" dirty="0">
              <a:latin typeface="Monotype Corsiva" pitchFamily="66" charset="0"/>
            </a:endParaRPr>
          </a:p>
        </p:txBody>
      </p:sp>
      <p:pic>
        <p:nvPicPr>
          <p:cNvPr id="4" name="Содержимое 3" descr="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785918" y="1785926"/>
            <a:ext cx="6755236" cy="45259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0"/>
            <a:ext cx="8229600" cy="1143000"/>
          </a:xfrm>
        </p:spPr>
        <p:txBody>
          <a:bodyPr/>
          <a:lstStyle/>
          <a:p>
            <a:r>
              <a:rPr lang="ru-RU" b="1" dirty="0" smtClean="0">
                <a:latin typeface="Monotype Corsiva" pitchFamily="66" charset="0"/>
              </a:rPr>
              <a:t>Любимые книги Ломоносова </a:t>
            </a:r>
            <a:endParaRPr lang="ru-RU" b="1" dirty="0">
              <a:latin typeface="Monotype Corsiva" pitchFamily="66" charset="0"/>
            </a:endParaRPr>
          </a:p>
        </p:txBody>
      </p:sp>
      <p:pic>
        <p:nvPicPr>
          <p:cNvPr id="4" name="Содержимое 3" descr="1183_or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l="50024" t="6977" r="14591" b="11305"/>
          <a:stretch>
            <a:fillRect/>
          </a:stretch>
        </p:blipFill>
        <p:spPr>
          <a:xfrm>
            <a:off x="1643042" y="1000108"/>
            <a:ext cx="2714644" cy="4816304"/>
          </a:xfrm>
        </p:spPr>
      </p:pic>
      <p:pic>
        <p:nvPicPr>
          <p:cNvPr id="5" name="Рисунок 4" descr="5dd53224728d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528198" y="1000109"/>
            <a:ext cx="2916456" cy="4742204"/>
          </a:xfrm>
          <a:prstGeom prst="rect">
            <a:avLst/>
          </a:prstGeom>
        </p:spPr>
      </p:pic>
      <p:pic>
        <p:nvPicPr>
          <p:cNvPr id="6" name="Рисунок 5" descr="IL3-009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357554" y="1285860"/>
            <a:ext cx="3336140" cy="539174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Monotype Corsiva" pitchFamily="66" charset="0"/>
              </a:rPr>
              <a:t>Вперёд, за обозом!</a:t>
            </a:r>
            <a:endParaRPr lang="ru-RU" b="1" dirty="0">
              <a:latin typeface="Monotype Corsiva" pitchFamily="66" charset="0"/>
            </a:endParaRPr>
          </a:p>
        </p:txBody>
      </p:sp>
      <p:pic>
        <p:nvPicPr>
          <p:cNvPr id="4" name="Содержимое 3" descr="p7_l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286116" y="1643050"/>
            <a:ext cx="3214710" cy="485297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571604" y="928670"/>
            <a:ext cx="3008313" cy="4691063"/>
          </a:xfrm>
        </p:spPr>
        <p:txBody>
          <a:bodyPr>
            <a:normAutofit/>
          </a:bodyPr>
          <a:lstStyle/>
          <a:p>
            <a:r>
              <a:rPr lang="ru-RU" sz="4400" b="1" dirty="0" smtClean="0">
                <a:latin typeface="Monotype Corsiva" pitchFamily="66" charset="0"/>
              </a:rPr>
              <a:t>Славяно-греко-латинская академия</a:t>
            </a:r>
            <a:endParaRPr lang="ru-RU" sz="4400" b="1" dirty="0">
              <a:latin typeface="Monotype Corsiva" pitchFamily="66" charset="0"/>
            </a:endParaRPr>
          </a:p>
        </p:txBody>
      </p:sp>
      <p:pic>
        <p:nvPicPr>
          <p:cNvPr id="5" name="Содержимое 3" descr="51742587_Lomonosov_SGLAcademy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143504" y="285728"/>
            <a:ext cx="3643338" cy="627264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786" y="285728"/>
            <a:ext cx="8229600" cy="1143000"/>
          </a:xfrm>
        </p:spPr>
        <p:txBody>
          <a:bodyPr>
            <a:noAutofit/>
          </a:bodyPr>
          <a:lstStyle/>
          <a:p>
            <a:r>
              <a:rPr lang="ru-RU" b="1" dirty="0" smtClean="0">
                <a:latin typeface="Monotype Corsiva" pitchFamily="66" charset="0"/>
              </a:rPr>
              <a:t>Академический университет в Санкт-Петербурге</a:t>
            </a:r>
            <a:endParaRPr lang="ru-RU" b="1" dirty="0">
              <a:latin typeface="Monotype Corsiva" pitchFamily="66" charset="0"/>
            </a:endParaRPr>
          </a:p>
        </p:txBody>
      </p:sp>
      <p:pic>
        <p:nvPicPr>
          <p:cNvPr id="4" name="Содержимое 3" descr="picp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857355" y="1714488"/>
            <a:ext cx="6298191" cy="481171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786" y="142852"/>
            <a:ext cx="8229600" cy="1143000"/>
          </a:xfrm>
        </p:spPr>
        <p:txBody>
          <a:bodyPr/>
          <a:lstStyle/>
          <a:p>
            <a:r>
              <a:rPr lang="ru-RU" b="1" dirty="0" smtClean="0">
                <a:latin typeface="Monotype Corsiva" pitchFamily="66" charset="0"/>
              </a:rPr>
              <a:t>МГУ им М.В.Ломоносова</a:t>
            </a:r>
            <a:endParaRPr lang="ru-RU" b="1" dirty="0">
              <a:latin typeface="Monotype Corsiva" pitchFamily="66" charset="0"/>
            </a:endParaRPr>
          </a:p>
        </p:txBody>
      </p:sp>
      <p:pic>
        <p:nvPicPr>
          <p:cNvPr id="4" name="Содержимое 3" descr="lrg_87583_14.04.2006008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643042" y="1214422"/>
            <a:ext cx="6858048" cy="514353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786" y="500042"/>
            <a:ext cx="8229600" cy="1143000"/>
          </a:xfrm>
        </p:spPr>
        <p:txBody>
          <a:bodyPr>
            <a:noAutofit/>
          </a:bodyPr>
          <a:lstStyle/>
          <a:p>
            <a:r>
              <a:rPr lang="ru-RU" b="1" dirty="0" smtClean="0">
                <a:latin typeface="Monotype Corsiva" pitchFamily="66" charset="0"/>
              </a:rPr>
              <a:t>Интеллектуальная викторина </a:t>
            </a:r>
            <a:br>
              <a:rPr lang="ru-RU" b="1" dirty="0" smtClean="0">
                <a:latin typeface="Monotype Corsiva" pitchFamily="66" charset="0"/>
              </a:rPr>
            </a:br>
            <a:r>
              <a:rPr lang="ru-RU" b="1" dirty="0" smtClean="0">
                <a:latin typeface="Monotype Corsiva" pitchFamily="66" charset="0"/>
              </a:rPr>
              <a:t>«Самые умные» </a:t>
            </a:r>
            <a:endParaRPr lang="ru-RU" b="1" dirty="0">
              <a:latin typeface="Monotype Corsiva" pitchFamily="66" charset="0"/>
            </a:endParaRPr>
          </a:p>
        </p:txBody>
      </p:sp>
      <p:pic>
        <p:nvPicPr>
          <p:cNvPr id="4" name="Содержимое 3" descr="Untitled-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428992" y="1785926"/>
            <a:ext cx="3286148" cy="467363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110</TotalTime>
  <Words>129</Words>
  <Application>Microsoft Office PowerPoint</Application>
  <PresentationFormat>Экран (4:3)</PresentationFormat>
  <Paragraphs>31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Михайло Васильевич Ломоносов</vt:lpstr>
      <vt:lpstr>Михайло Васильевич Ломоносов (8 (19) ноября 1711 - 4 (15) апреля 1765 </vt:lpstr>
      <vt:lpstr>деревня Денисовка</vt:lpstr>
      <vt:lpstr>Любимые книги Ломоносова </vt:lpstr>
      <vt:lpstr>Вперёд, за обозом!</vt:lpstr>
      <vt:lpstr>Слайд 6</vt:lpstr>
      <vt:lpstr>Академический университет в Санкт-Петербурге</vt:lpstr>
      <vt:lpstr>МГУ им М.В.Ломоносова</vt:lpstr>
      <vt:lpstr>Интеллектуальная викторина  «Самые умные» </vt:lpstr>
      <vt:lpstr>Слайд 10</vt:lpstr>
      <vt:lpstr>Итоги</vt:lpstr>
      <vt:lpstr>Ссылки на источники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Михайло Васильевич Ломоносов</dc:title>
  <dc:creator>user</dc:creator>
  <cp:lastModifiedBy>Исаншина</cp:lastModifiedBy>
  <cp:revision>27</cp:revision>
  <dcterms:modified xsi:type="dcterms:W3CDTF">2015-01-31T18:38:59Z</dcterms:modified>
</cp:coreProperties>
</file>