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9" r:id="rId3"/>
    <p:sldId id="257" r:id="rId4"/>
    <p:sldId id="270" r:id="rId5"/>
    <p:sldId id="260" r:id="rId6"/>
    <p:sldId id="261" r:id="rId7"/>
    <p:sldId id="258" r:id="rId8"/>
    <p:sldId id="259"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97ECA8-2DD1-448A-9451-B6095DE6FA5D}" type="datetimeFigureOut">
              <a:rPr lang="ru-RU" smtClean="0"/>
              <a:pPr/>
              <a:t>13.02.2014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91BF06-B460-41FF-A032-CAED71160BA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D91BF06-B460-41FF-A032-CAED71160BA6}"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6E3F156-0E6B-4A71-ABBA-BD545FFAE091}" type="datetimeFigureOut">
              <a:rPr lang="ru-RU" smtClean="0"/>
              <a:pPr/>
              <a:t>13.02.2014</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7441E2C-4064-4D9A-A12D-97E0EAE3DEC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6E3F156-0E6B-4A71-ABBA-BD545FFAE091}" type="datetimeFigureOut">
              <a:rPr lang="ru-RU" smtClean="0"/>
              <a:pPr/>
              <a:t>13.02.2014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441E2C-4064-4D9A-A12D-97E0EAE3DEC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6E3F156-0E6B-4A71-ABBA-BD545FFAE091}" type="datetimeFigureOut">
              <a:rPr lang="ru-RU" smtClean="0"/>
              <a:pPr/>
              <a:t>13.02.2014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441E2C-4064-4D9A-A12D-97E0EAE3DEC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6E3F156-0E6B-4A71-ABBA-BD545FFAE091}" type="datetimeFigureOut">
              <a:rPr lang="ru-RU" smtClean="0"/>
              <a:pPr/>
              <a:t>13.02.2014</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97441E2C-4064-4D9A-A12D-97E0EAE3DEC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6E3F156-0E6B-4A71-ABBA-BD545FFAE091}" type="datetimeFigureOut">
              <a:rPr lang="ru-RU" smtClean="0"/>
              <a:pPr/>
              <a:t>13.02.2014</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97441E2C-4064-4D9A-A12D-97E0EAE3DECC}"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6E3F156-0E6B-4A71-ABBA-BD545FFAE091}" type="datetimeFigureOut">
              <a:rPr lang="ru-RU" smtClean="0"/>
              <a:pPr/>
              <a:t>13.02.2014</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97441E2C-4064-4D9A-A12D-97E0EAE3DEC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6E3F156-0E6B-4A71-ABBA-BD545FFAE091}" type="datetimeFigureOut">
              <a:rPr lang="ru-RU" smtClean="0"/>
              <a:pPr/>
              <a:t>13.02.2014</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97441E2C-4064-4D9A-A12D-97E0EAE3DEC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6E3F156-0E6B-4A71-ABBA-BD545FFAE091}" type="datetimeFigureOut">
              <a:rPr lang="ru-RU" smtClean="0"/>
              <a:pPr/>
              <a:t>13.02.2014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7441E2C-4064-4D9A-A12D-97E0EAE3DEC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6E3F156-0E6B-4A71-ABBA-BD545FFAE091}" type="datetimeFigureOut">
              <a:rPr lang="ru-RU" smtClean="0"/>
              <a:pPr/>
              <a:t>13.02.2014</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97441E2C-4064-4D9A-A12D-97E0EAE3DEC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6E3F156-0E6B-4A71-ABBA-BD545FFAE091}" type="datetimeFigureOut">
              <a:rPr lang="ru-RU" smtClean="0"/>
              <a:pPr/>
              <a:t>13.02.2014</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97441E2C-4064-4D9A-A12D-97E0EAE3DEC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6E3F156-0E6B-4A71-ABBA-BD545FFAE091}" type="datetimeFigureOut">
              <a:rPr lang="ru-RU" smtClean="0"/>
              <a:pPr/>
              <a:t>13.02.2014</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97441E2C-4064-4D9A-A12D-97E0EAE3DEC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6E3F156-0E6B-4A71-ABBA-BD545FFAE091}" type="datetimeFigureOut">
              <a:rPr lang="ru-RU" smtClean="0"/>
              <a:pPr/>
              <a:t>13.02.2014</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7441E2C-4064-4D9A-A12D-97E0EAE3DEC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КУРЕНИЕ И АЛКОГОЛИЗМ В РОССИИ.</a:t>
            </a:r>
            <a:endParaRPr lang="ru-RU" dirty="0"/>
          </a:p>
        </p:txBody>
      </p:sp>
      <p:sp>
        <p:nvSpPr>
          <p:cNvPr id="5" name="Подзаголовок 4"/>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649338"/>
          </a:xfrm>
        </p:spPr>
        <p:txBody>
          <a:bodyPr>
            <a:noAutofit/>
          </a:bodyPr>
          <a:lstStyle/>
          <a:p>
            <a:r>
              <a:rPr lang="ru-RU" sz="2400" dirty="0" smtClean="0"/>
              <a:t>Мужчина, 54 года. Умер от повторного инфаркта миокарда. Вот такие лёгкие.</a:t>
            </a:r>
            <a:br>
              <a:rPr lang="ru-RU" sz="2400" dirty="0" smtClean="0"/>
            </a:br>
            <a:r>
              <a:rPr lang="ru-RU" sz="1800" dirty="0" smtClean="0"/>
              <a:t/>
            </a:r>
            <a:br>
              <a:rPr lang="ru-RU" sz="1800" dirty="0" smtClean="0"/>
            </a:br>
            <a:endParaRPr lang="ru-RU" sz="1800" dirty="0"/>
          </a:p>
        </p:txBody>
      </p:sp>
      <p:pic>
        <p:nvPicPr>
          <p:cNvPr id="4" name="Содержимое 3" descr="smoke03 (1).jpg"/>
          <p:cNvPicPr>
            <a:picLocks noGrp="1" noChangeAspect="1"/>
          </p:cNvPicPr>
          <p:nvPr>
            <p:ph idx="1"/>
          </p:nvPr>
        </p:nvPicPr>
        <p:blipFill>
          <a:blip r:embed="rId2" cstate="print"/>
          <a:stretch>
            <a:fillRect/>
          </a:stretch>
        </p:blipFill>
        <p:spPr>
          <a:xfrm>
            <a:off x="899592" y="1484783"/>
            <a:ext cx="7488832" cy="4523111"/>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smtClean="0"/>
              <a:t>Алкоголь — это причина многих болезней, подлостей, недисциплинированности, загубленных талантов, бессмысленных конфликтов и бедности. </a:t>
            </a:r>
            <a:endParaRPr lang="ru-RU" sz="2400" dirty="0"/>
          </a:p>
        </p:txBody>
      </p:sp>
      <p:sp>
        <p:nvSpPr>
          <p:cNvPr id="3" name="Содержимое 2"/>
          <p:cNvSpPr>
            <a:spLocks noGrp="1"/>
          </p:cNvSpPr>
          <p:nvPr>
            <p:ph idx="1"/>
          </p:nvPr>
        </p:nvSpPr>
        <p:spPr/>
        <p:txBody>
          <a:bodyPr/>
          <a:lstStyle/>
          <a:p>
            <a:pPr lvl="1">
              <a:buNone/>
            </a:pPr>
            <a:endParaRPr lang="ru-RU" sz="1800" dirty="0" smtClean="0"/>
          </a:p>
          <a:p>
            <a:pPr lvl="1"/>
            <a:endParaRPr lang="ru-RU" sz="1800" dirty="0" smtClean="0"/>
          </a:p>
          <a:p>
            <a:pPr lvl="1"/>
            <a:r>
              <a:rPr lang="ru-RU" sz="2800" dirty="0" smtClean="0"/>
              <a:t>50 процентов аварий,</a:t>
            </a:r>
          </a:p>
          <a:p>
            <a:pPr lvl="1">
              <a:buNone/>
            </a:pPr>
            <a:endParaRPr lang="ru-RU" sz="2800" dirty="0" smtClean="0"/>
          </a:p>
          <a:p>
            <a:pPr lvl="1"/>
            <a:r>
              <a:rPr lang="ru-RU" sz="2800" dirty="0" smtClean="0"/>
              <a:t> 1/3 самоубийств, </a:t>
            </a:r>
          </a:p>
          <a:p>
            <a:pPr lvl="1">
              <a:buNone/>
            </a:pPr>
            <a:endParaRPr lang="ru-RU" sz="2800" dirty="0" smtClean="0"/>
          </a:p>
          <a:p>
            <a:pPr lvl="1"/>
            <a:r>
              <a:rPr lang="ru-RU" sz="2800" dirty="0" smtClean="0"/>
              <a:t>80 процентов смертей от рака полости рта и пищевода</a:t>
            </a:r>
            <a:br>
              <a:rPr lang="ru-RU" sz="2800" dirty="0" smtClean="0"/>
            </a:b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get_img.jpg"/>
          <p:cNvPicPr>
            <a:picLocks noChangeAspect="1"/>
          </p:cNvPicPr>
          <p:nvPr/>
        </p:nvPicPr>
        <p:blipFill>
          <a:blip r:embed="rId2" cstate="print"/>
          <a:stretch>
            <a:fillRect/>
          </a:stretch>
        </p:blipFill>
        <p:spPr>
          <a:xfrm>
            <a:off x="971600" y="908720"/>
            <a:ext cx="3384376" cy="2302570"/>
          </a:xfrm>
          <a:prstGeom prst="rect">
            <a:avLst/>
          </a:prstGeom>
        </p:spPr>
      </p:pic>
      <p:pic>
        <p:nvPicPr>
          <p:cNvPr id="5" name="Рисунок 4" descr="TJiZWRhM2.jpg"/>
          <p:cNvPicPr>
            <a:picLocks noChangeAspect="1"/>
          </p:cNvPicPr>
          <p:nvPr/>
        </p:nvPicPr>
        <p:blipFill>
          <a:blip r:embed="rId3" cstate="print"/>
          <a:stretch>
            <a:fillRect/>
          </a:stretch>
        </p:blipFill>
        <p:spPr>
          <a:xfrm>
            <a:off x="5508104" y="980728"/>
            <a:ext cx="1812032" cy="2232248"/>
          </a:xfrm>
          <a:prstGeom prst="rect">
            <a:avLst/>
          </a:prstGeom>
        </p:spPr>
      </p:pic>
      <p:sp>
        <p:nvSpPr>
          <p:cNvPr id="2" name="Заголовок 1"/>
          <p:cNvSpPr>
            <a:spLocks noGrp="1"/>
          </p:cNvSpPr>
          <p:nvPr>
            <p:ph type="title"/>
          </p:nvPr>
        </p:nvSpPr>
        <p:spPr>
          <a:xfrm>
            <a:off x="457200" y="267494"/>
            <a:ext cx="8229600" cy="65162"/>
          </a:xfrm>
        </p:spPr>
        <p:txBody>
          <a:bodyPr>
            <a:normAutofit fontScale="90000"/>
          </a:bodyPr>
          <a:lstStyle/>
          <a:p>
            <a:endParaRPr lang="ru-RU" dirty="0"/>
          </a:p>
        </p:txBody>
      </p:sp>
      <p:sp>
        <p:nvSpPr>
          <p:cNvPr id="3" name="Содержимое 2"/>
          <p:cNvSpPr>
            <a:spLocks noGrp="1"/>
          </p:cNvSpPr>
          <p:nvPr>
            <p:ph idx="1"/>
          </p:nvPr>
        </p:nvSpPr>
        <p:spPr>
          <a:xfrm>
            <a:off x="457200" y="3429000"/>
            <a:ext cx="8229600" cy="3025808"/>
          </a:xfrm>
        </p:spPr>
        <p:txBody>
          <a:bodyPr>
            <a:normAutofit/>
          </a:bodyPr>
          <a:lstStyle/>
          <a:p>
            <a:r>
              <a:rPr lang="ru-RU" sz="1800" dirty="0" smtClean="0"/>
              <a:t>Исследования доказали, что вероятность родить здорового человека у пьющих в 15 раз меньше, чем у непьющих</a:t>
            </a:r>
          </a:p>
          <a:p>
            <a:r>
              <a:rPr lang="ru-RU" sz="1800" dirty="0" smtClean="0"/>
              <a:t>Смертность у их детей в 5 раз выше, а болезненность выше в 3,5 раза</a:t>
            </a:r>
          </a:p>
          <a:p>
            <a:r>
              <a:rPr lang="ru-RU" sz="1800" dirty="0" smtClean="0"/>
              <a:t> Алкоголь поражает детей еще до их рождения. </a:t>
            </a:r>
          </a:p>
          <a:p>
            <a:r>
              <a:rPr lang="ru-RU" sz="1800" dirty="0" smtClean="0"/>
              <a:t>У пьющих родителей дети рождаются с замедленным развитием, умственно недоразвитыми, даже мертвыми.— самые страшные воры, крадущие у своих же детей счастье будущих открытий, счастье жить полноценной жизнью (по Ф.Г. </a:t>
            </a:r>
            <a:r>
              <a:rPr lang="ru-RU" sz="1800" dirty="0" err="1" smtClean="0"/>
              <a:t>Углову</a:t>
            </a:r>
            <a:r>
              <a:rPr lang="ru-RU" sz="1800" dirty="0" smtClean="0"/>
              <a:t>).</a:t>
            </a:r>
            <a:endParaRPr lang="ru-RU" sz="1800" dirty="0"/>
          </a:p>
        </p:txBody>
      </p:sp>
      <p:pic>
        <p:nvPicPr>
          <p:cNvPr id="6" name="Рисунок 5" descr="w0waGnWwxnE.jpg"/>
          <p:cNvPicPr>
            <a:picLocks noChangeAspect="1"/>
          </p:cNvPicPr>
          <p:nvPr/>
        </p:nvPicPr>
        <p:blipFill>
          <a:blip r:embed="rId4" cstate="print"/>
          <a:stretch>
            <a:fillRect/>
          </a:stretch>
        </p:blipFill>
        <p:spPr>
          <a:xfrm>
            <a:off x="5652120" y="1988840"/>
            <a:ext cx="432048" cy="86409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Зачем бросать курить?</a:t>
            </a:r>
            <a:br>
              <a:rPr lang="ru-RU" b="1" dirty="0" smtClean="0"/>
            </a:br>
            <a:endParaRPr lang="ru-RU" dirty="0"/>
          </a:p>
        </p:txBody>
      </p:sp>
      <p:sp>
        <p:nvSpPr>
          <p:cNvPr id="3" name="Содержимое 2"/>
          <p:cNvSpPr>
            <a:spLocks noGrp="1"/>
          </p:cNvSpPr>
          <p:nvPr>
            <p:ph idx="1"/>
          </p:nvPr>
        </p:nvSpPr>
        <p:spPr/>
        <p:txBody>
          <a:bodyPr>
            <a:normAutofit fontScale="62500" lnSpcReduction="20000"/>
          </a:bodyPr>
          <a:lstStyle/>
          <a:p>
            <a:pPr fontAlgn="base"/>
            <a:r>
              <a:rPr lang="ru-RU" dirty="0" smtClean="0"/>
              <a:t>каждая сигарета наносит серьезный вред здоровью;</a:t>
            </a:r>
          </a:p>
          <a:p>
            <a:pPr fontAlgn="base"/>
            <a:r>
              <a:rPr lang="ru-RU" dirty="0" smtClean="0"/>
              <a:t>курящая женщина раньше стареет. Никотин и смолы, содержащиеся в табачном дыме, оказывают негативное влияние на кожу, ногти и волосы, нарушаются обменные процессы. У курильщиков чаще, чем у других людей,  возникает варикоз и </a:t>
            </a:r>
            <a:r>
              <a:rPr lang="ru-RU" dirty="0" err="1" smtClean="0"/>
              <a:t>целлюлит</a:t>
            </a:r>
            <a:r>
              <a:rPr lang="ru-RU" dirty="0" smtClean="0"/>
              <a:t>;</a:t>
            </a:r>
          </a:p>
          <a:p>
            <a:pPr fontAlgn="base"/>
            <a:r>
              <a:rPr lang="ru-RU" dirty="0" smtClean="0"/>
              <a:t>здоровье и интеллектуальное развитие детей курящих родителей в несколько раз хуже, чем у сверстников из семей, ведущих здоровый образ жизни;</a:t>
            </a:r>
          </a:p>
          <a:p>
            <a:pPr fontAlgn="base"/>
            <a:r>
              <a:rPr lang="ru-RU" dirty="0" smtClean="0"/>
              <a:t>сумму, потраченную на приобретение сигарет за год, можно потратить с большей пользой;</a:t>
            </a:r>
          </a:p>
          <a:p>
            <a:pPr fontAlgn="base"/>
            <a:r>
              <a:rPr lang="ru-RU" dirty="0" smtClean="0"/>
              <a:t>для курящих людей действуют ограничения. Курение запрещено в общественных местах, в ресторанах, аэропортах;</a:t>
            </a:r>
          </a:p>
          <a:p>
            <a:pPr fontAlgn="base"/>
            <a:r>
              <a:rPr lang="ru-RU" dirty="0" smtClean="0"/>
              <a:t>от курильщиков исходит неприятный запах, избавиться от которого сложно. Одежда, обувь и волосы быстро впитывают едкий дым.</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sz="4400" dirty="0" smtClean="0"/>
              <a:t>Почему люди пьют?</a:t>
            </a:r>
            <a:br>
              <a:rPr lang="ru-RU" sz="4400" dirty="0" smtClean="0"/>
            </a:br>
            <a:endParaRPr lang="ru-RU" dirty="0"/>
          </a:p>
        </p:txBody>
      </p:sp>
      <p:sp>
        <p:nvSpPr>
          <p:cNvPr id="3" name="Содержимое 2"/>
          <p:cNvSpPr>
            <a:spLocks noGrp="1"/>
          </p:cNvSpPr>
          <p:nvPr>
            <p:ph idx="1"/>
          </p:nvPr>
        </p:nvSpPr>
        <p:spPr>
          <a:xfrm>
            <a:off x="457200" y="1772816"/>
            <a:ext cx="8229600" cy="3024336"/>
          </a:xfrm>
        </p:spPr>
        <p:txBody>
          <a:bodyPr>
            <a:noAutofit/>
          </a:bodyPr>
          <a:lstStyle/>
          <a:p>
            <a:endParaRPr lang="ru-RU" sz="2800" b="1" i="1" dirty="0" smtClean="0"/>
          </a:p>
          <a:p>
            <a:r>
              <a:rPr lang="ru-RU" sz="2800" b="1" i="1" dirty="0" smtClean="0"/>
              <a:t>За </a:t>
            </a:r>
            <a:r>
              <a:rPr lang="ru-RU" sz="2800" b="1" i="1" dirty="0" err="1" smtClean="0"/>
              <a:t>когмпанию</a:t>
            </a:r>
            <a:r>
              <a:rPr lang="ru-RU" sz="2800" b="1" i="1" dirty="0" smtClean="0"/>
              <a:t>!</a:t>
            </a:r>
            <a:endParaRPr lang="ru-RU" sz="2800" dirty="0" smtClean="0"/>
          </a:p>
          <a:p>
            <a:r>
              <a:rPr lang="ru-RU" sz="2800" b="1" i="1" dirty="0" smtClean="0"/>
              <a:t>Попытка уйти от решения проблем</a:t>
            </a:r>
            <a:endParaRPr lang="ru-RU" sz="2800" dirty="0" smtClean="0"/>
          </a:p>
          <a:p>
            <a:r>
              <a:rPr lang="ru-RU" sz="2800" b="1" i="1" dirty="0" smtClean="0"/>
              <a:t>Желание улучшить настроение</a:t>
            </a:r>
            <a:endParaRPr lang="ru-RU" sz="2800" dirty="0" smtClean="0"/>
          </a:p>
          <a:p>
            <a:r>
              <a:rPr lang="ru-RU" sz="2800" b="1" i="1" dirty="0" smtClean="0"/>
              <a:t>Привычка</a:t>
            </a:r>
            <a:endParaRPr lang="ru-RU" sz="2800" dirty="0" smtClean="0"/>
          </a:p>
          <a:p>
            <a:pPr>
              <a:buNone/>
            </a:pPr>
            <a:endParaRPr lang="ru-RU" sz="2800" dirty="0" smtClean="0"/>
          </a:p>
          <a:p>
            <a:endParaRPr lang="ru-RU" sz="2800" dirty="0"/>
          </a:p>
        </p:txBody>
      </p:sp>
      <p:sp>
        <p:nvSpPr>
          <p:cNvPr id="5" name="Прямоугольник 4"/>
          <p:cNvSpPr/>
          <p:nvPr/>
        </p:nvSpPr>
        <p:spPr>
          <a:xfrm>
            <a:off x="539552" y="4653136"/>
            <a:ext cx="8352928" cy="1477328"/>
          </a:xfrm>
          <a:prstGeom prst="rect">
            <a:avLst/>
          </a:prstGeom>
        </p:spPr>
        <p:txBody>
          <a:bodyPr wrap="square">
            <a:spAutoFit/>
          </a:bodyPr>
          <a:lstStyle/>
          <a:p>
            <a:r>
              <a:rPr lang="ru-RU" dirty="0" smtClean="0"/>
              <a:t>Можно сделать вывод: алкоголь – главный враг человечества, и с ним нужно беспощадно бороться. Решение «я завтра брошу пить» не всегда воплощается в реальность. Как бросить пить навсегда и бесповоротно? Чтобы оздоровить наше общество, каждый человек должен начать с себя, изменив само отношение к этому яду.</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08720"/>
            <a:ext cx="7992888" cy="707886"/>
          </a:xfrm>
          <a:prstGeom prst="rect">
            <a:avLst/>
          </a:prstGeom>
        </p:spPr>
        <p:txBody>
          <a:bodyPr wrap="square">
            <a:spAutoFit/>
          </a:bodyPr>
          <a:lstStyle/>
          <a:p>
            <a:r>
              <a:rPr lang="ru-RU" sz="2000" dirty="0" smtClean="0"/>
              <a:t>В ваших силах избавиться  от вредных привычек  и стать свободным и счастливым!!!</a:t>
            </a:r>
            <a:endParaRPr lang="ru-RU" sz="2000" dirty="0"/>
          </a:p>
        </p:txBody>
      </p:sp>
      <p:pic>
        <p:nvPicPr>
          <p:cNvPr id="4" name="Рисунок 3" descr="get_img.jpg"/>
          <p:cNvPicPr>
            <a:picLocks noChangeAspect="1"/>
          </p:cNvPicPr>
          <p:nvPr/>
        </p:nvPicPr>
        <p:blipFill>
          <a:blip r:embed="rId2" cstate="print"/>
          <a:stretch>
            <a:fillRect/>
          </a:stretch>
        </p:blipFill>
        <p:spPr>
          <a:xfrm>
            <a:off x="1475656" y="1916832"/>
            <a:ext cx="6096000" cy="40290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КУРЕНИЕ-ВРЕД</a:t>
            </a:r>
            <a:endParaRPr lang="ru-RU" dirty="0"/>
          </a:p>
        </p:txBody>
      </p:sp>
      <p:pic>
        <p:nvPicPr>
          <p:cNvPr id="4" name="Содержимое 3" descr="T6117IQJEAk.jpg"/>
          <p:cNvPicPr>
            <a:picLocks noGrp="1" noChangeAspect="1"/>
          </p:cNvPicPr>
          <p:nvPr>
            <p:ph idx="1"/>
          </p:nvPr>
        </p:nvPicPr>
        <p:blipFill>
          <a:blip r:embed="rId2" cstate="print"/>
          <a:stretch>
            <a:fillRect/>
          </a:stretch>
        </p:blipFill>
        <p:spPr>
          <a:xfrm>
            <a:off x="2339752" y="1628800"/>
            <a:ext cx="4032448" cy="489654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Autofit/>
          </a:bodyPr>
          <a:lstStyle/>
          <a:p>
            <a:r>
              <a:rPr lang="ru-RU" sz="2000" dirty="0"/>
              <a:t>На данный момент Россия занимает первое место по потреблению </a:t>
            </a:r>
            <a:r>
              <a:rPr lang="ru-RU" sz="2000" dirty="0" smtClean="0"/>
              <a:t>табака</a:t>
            </a:r>
            <a:r>
              <a:rPr lang="ru-RU" sz="2000" dirty="0"/>
              <a:t> в мире, а также первое место по подростковому курению. Сейчас в России регулярно курят 75% мужчин и 21% женщин. Среди пятиклассников 15% мальчиков и 1% девочек курят, а к 10-11 классу 53% мальчиков и 28% девочек являются заядлыми курильщиками.</a:t>
            </a:r>
            <a:br>
              <a:rPr lang="ru-RU" sz="2000" dirty="0"/>
            </a:br>
            <a:r>
              <a:rPr lang="ru-RU" sz="1600" dirty="0"/>
              <a:t> </a:t>
            </a:r>
            <a:br>
              <a:rPr lang="ru-RU" sz="1600" dirty="0"/>
            </a:br>
            <a:endParaRPr lang="ru-RU" sz="1600" dirty="0"/>
          </a:p>
        </p:txBody>
      </p:sp>
      <p:pic>
        <p:nvPicPr>
          <p:cNvPr id="4" name="Содержимое 3" descr="26_kurenie.jpg"/>
          <p:cNvPicPr>
            <a:picLocks noGrp="1" noChangeAspect="1"/>
          </p:cNvPicPr>
          <p:nvPr>
            <p:ph idx="1"/>
          </p:nvPr>
        </p:nvPicPr>
        <p:blipFill>
          <a:blip r:embed="rId3" cstate="print"/>
          <a:stretch>
            <a:fillRect/>
          </a:stretch>
        </p:blipFill>
        <p:spPr>
          <a:xfrm>
            <a:off x="395537" y="2348880"/>
            <a:ext cx="3744416" cy="3024336"/>
          </a:xfrm>
        </p:spPr>
      </p:pic>
      <p:pic>
        <p:nvPicPr>
          <p:cNvPr id="5" name="Рисунок 4" descr="3f92d735f2786c0c32fc62d9408aad0e.jpg"/>
          <p:cNvPicPr>
            <a:picLocks noChangeAspect="1"/>
          </p:cNvPicPr>
          <p:nvPr/>
        </p:nvPicPr>
        <p:blipFill>
          <a:blip r:embed="rId4" cstate="print"/>
          <a:stretch>
            <a:fillRect/>
          </a:stretch>
        </p:blipFill>
        <p:spPr>
          <a:xfrm>
            <a:off x="4427984" y="2348880"/>
            <a:ext cx="4328666" cy="302433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ВОДКА-ЯД</a:t>
            </a:r>
            <a:endParaRPr lang="ru-RU" dirty="0"/>
          </a:p>
        </p:txBody>
      </p:sp>
      <p:pic>
        <p:nvPicPr>
          <p:cNvPr id="4" name="Содержимое 3" descr="0LeOmKJB84s.jpg"/>
          <p:cNvPicPr>
            <a:picLocks noGrp="1" noChangeAspect="1"/>
          </p:cNvPicPr>
          <p:nvPr>
            <p:ph idx="1"/>
          </p:nvPr>
        </p:nvPicPr>
        <p:blipFill>
          <a:blip r:embed="rId2" cstate="print"/>
          <a:stretch>
            <a:fillRect/>
          </a:stretch>
        </p:blipFill>
        <p:spPr>
          <a:xfrm>
            <a:off x="2483768" y="1484784"/>
            <a:ext cx="4608512" cy="496855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3161506"/>
          </a:xfrm>
        </p:spPr>
        <p:txBody>
          <a:bodyPr>
            <a:normAutofit/>
          </a:bodyPr>
          <a:lstStyle/>
          <a:p>
            <a:r>
              <a:rPr lang="ru-RU" sz="2000" dirty="0" smtClean="0"/>
              <a:t>По последним данным Роспотребнадзора, </a:t>
            </a:r>
            <a:r>
              <a:rPr lang="ru-RU" sz="2000" b="1" dirty="0" smtClean="0"/>
              <a:t>количество алкоголиков в России </a:t>
            </a:r>
            <a:r>
              <a:rPr lang="ru-RU" sz="2000" dirty="0" smtClean="0"/>
              <a:t>уже превысило отметку в 5 000 000 человек. Еще больше шокирует то, что именно эта пагубная привычка оказывается причиной смерти 15% женщин и трети всех мужчин. Это составляет около 500 000 человек каждый год, что больше всех эпидемий, стихийных бедствий и войн вместе взятых.</a:t>
            </a:r>
            <a:br>
              <a:rPr lang="ru-RU" sz="2000" dirty="0" smtClean="0"/>
            </a:br>
            <a:r>
              <a:rPr lang="ru-RU" sz="2000" dirty="0" smtClean="0"/>
              <a:t/>
            </a:r>
            <a:br>
              <a:rPr lang="ru-RU" sz="2000" dirty="0" smtClean="0"/>
            </a:br>
            <a:endParaRPr lang="ru-RU" sz="2000" dirty="0"/>
          </a:p>
        </p:txBody>
      </p:sp>
      <p:pic>
        <p:nvPicPr>
          <p:cNvPr id="4" name="Содержимое 3" descr="06f3694bf8d9.jpg"/>
          <p:cNvPicPr>
            <a:picLocks noGrp="1" noChangeAspect="1"/>
          </p:cNvPicPr>
          <p:nvPr>
            <p:ph idx="1"/>
          </p:nvPr>
        </p:nvPicPr>
        <p:blipFill>
          <a:blip r:embed="rId2" cstate="print"/>
          <a:stretch>
            <a:fillRect/>
          </a:stretch>
        </p:blipFill>
        <p:spPr>
          <a:xfrm>
            <a:off x="2771800" y="2852936"/>
            <a:ext cx="3816424" cy="3601839"/>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729458"/>
          </a:xfrm>
        </p:spPr>
        <p:txBody>
          <a:bodyPr>
            <a:noAutofit/>
          </a:bodyPr>
          <a:lstStyle/>
          <a:p>
            <a:r>
              <a:rPr lang="ru-RU" sz="2000" dirty="0" smtClean="0"/>
              <a:t>Так же печальна </a:t>
            </a:r>
            <a:r>
              <a:rPr lang="ru-RU" sz="2000" b="1" dirty="0" smtClean="0"/>
              <a:t>статистика употребления алкоголя детьми в России</a:t>
            </a:r>
            <a:r>
              <a:rPr lang="ru-RU" sz="2000" dirty="0" smtClean="0"/>
              <a:t>. В среднем, юные жители РФ пробуют горячительные напитки в 13 лет. При этом около трети парней и пятая часть девушек старше такого возраста употребляют водку, пиво или слабоалкогольные напитки ежедневно. Вполне прогнозируемо, что значительная часть этих людей будут нуждаться в лечении алкоголизма уже в ближайшие годы. Как известно, молодой организм особенно склонен к привыканию с самыми тяжелыми последствиями.</a:t>
            </a:r>
            <a:br>
              <a:rPr lang="ru-RU" sz="2000" dirty="0" smtClean="0"/>
            </a:br>
            <a:endParaRPr lang="ru-RU" sz="2000" dirty="0"/>
          </a:p>
        </p:txBody>
      </p:sp>
      <p:pic>
        <p:nvPicPr>
          <p:cNvPr id="10" name="Содержимое 9" descr="deti-i-alkogol_350_250.jpg"/>
          <p:cNvPicPr>
            <a:picLocks noGrp="1" noChangeAspect="1"/>
          </p:cNvPicPr>
          <p:nvPr>
            <p:ph idx="1"/>
          </p:nvPr>
        </p:nvPicPr>
        <p:blipFill>
          <a:blip r:embed="rId2" cstate="print"/>
          <a:stretch>
            <a:fillRect/>
          </a:stretch>
        </p:blipFill>
        <p:spPr>
          <a:xfrm>
            <a:off x="2627784" y="3068960"/>
            <a:ext cx="4032448" cy="3306787"/>
          </a:xfrm>
          <a:effectLst>
            <a:innerShdw dir="13500000">
              <a:schemeClr val="accent2">
                <a:lumMod val="75000"/>
                <a:alpha val="55000"/>
              </a:schemeClr>
            </a:inn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smtClean="0"/>
              <a:t>Все знают, что курение вред, но не все знают насколько. Насколько на самом деле тяжелы последствия курения, насколько гибельно влияние курения на те самые вещи, от которых зависит наше самоощущение, наше счастье.</a:t>
            </a:r>
            <a:br>
              <a:rPr lang="ru-RU" sz="1800" dirty="0" smtClean="0"/>
            </a:br>
            <a:r>
              <a:rPr lang="ru-RU" sz="1800" dirty="0" smtClean="0"/>
              <a:t/>
            </a:r>
            <a:br>
              <a:rPr lang="ru-RU" sz="1800" dirty="0" smtClean="0"/>
            </a:br>
            <a:r>
              <a:rPr lang="ru-RU" sz="1800" dirty="0" smtClean="0"/>
              <a:t/>
            </a:r>
            <a:br>
              <a:rPr lang="ru-RU" sz="1800" dirty="0" smtClean="0"/>
            </a:br>
            <a:endParaRPr lang="ru-RU" sz="1800" dirty="0"/>
          </a:p>
        </p:txBody>
      </p:sp>
      <p:pic>
        <p:nvPicPr>
          <p:cNvPr id="4" name="Содержимое 3" descr="640x480_JQuoY48JOSJyxTC7dPRw.jpg"/>
          <p:cNvPicPr>
            <a:picLocks noGrp="1" noChangeAspect="1"/>
          </p:cNvPicPr>
          <p:nvPr>
            <p:ph idx="1"/>
          </p:nvPr>
        </p:nvPicPr>
        <p:blipFill>
          <a:blip r:embed="rId2" cstate="print"/>
          <a:stretch>
            <a:fillRect/>
          </a:stretch>
        </p:blipFill>
        <p:spPr>
          <a:xfrm>
            <a:off x="179512" y="1196752"/>
            <a:ext cx="3024336" cy="2304256"/>
          </a:xfrm>
        </p:spPr>
      </p:pic>
      <p:pic>
        <p:nvPicPr>
          <p:cNvPr id="5" name="Рисунок 4" descr="tabak6.jpg"/>
          <p:cNvPicPr>
            <a:picLocks noChangeAspect="1"/>
          </p:cNvPicPr>
          <p:nvPr/>
        </p:nvPicPr>
        <p:blipFill>
          <a:blip r:embed="rId3" cstate="print"/>
          <a:stretch>
            <a:fillRect/>
          </a:stretch>
        </p:blipFill>
        <p:spPr>
          <a:xfrm>
            <a:off x="3275856" y="1196752"/>
            <a:ext cx="2664296" cy="2304256"/>
          </a:xfrm>
          <a:prstGeom prst="rect">
            <a:avLst/>
          </a:prstGeom>
        </p:spPr>
      </p:pic>
      <p:pic>
        <p:nvPicPr>
          <p:cNvPr id="8" name="Рисунок 7" descr="640x480_3B2vaRD7ECEYKPFbaf5L.jpg"/>
          <p:cNvPicPr>
            <a:picLocks noChangeAspect="1"/>
          </p:cNvPicPr>
          <p:nvPr/>
        </p:nvPicPr>
        <p:blipFill>
          <a:blip r:embed="rId4" cstate="print"/>
          <a:stretch>
            <a:fillRect/>
          </a:stretch>
        </p:blipFill>
        <p:spPr>
          <a:xfrm>
            <a:off x="6012160" y="1196752"/>
            <a:ext cx="2508448" cy="2304256"/>
          </a:xfrm>
          <a:prstGeom prst="rect">
            <a:avLst/>
          </a:prstGeom>
        </p:spPr>
      </p:pic>
      <p:pic>
        <p:nvPicPr>
          <p:cNvPr id="9" name="Рисунок 8" descr="DETAIL_PICTURE__25364899.jpg"/>
          <p:cNvPicPr>
            <a:picLocks noChangeAspect="1"/>
          </p:cNvPicPr>
          <p:nvPr/>
        </p:nvPicPr>
        <p:blipFill>
          <a:blip r:embed="rId5" cstate="print"/>
          <a:stretch>
            <a:fillRect/>
          </a:stretch>
        </p:blipFill>
        <p:spPr>
          <a:xfrm>
            <a:off x="5004048" y="3573016"/>
            <a:ext cx="3528392" cy="3096344"/>
          </a:xfrm>
          <a:prstGeom prst="rect">
            <a:avLst/>
          </a:prstGeom>
        </p:spPr>
      </p:pic>
      <p:pic>
        <p:nvPicPr>
          <p:cNvPr id="10" name="Рисунок 9" descr="post-236272-1337180161.jpg"/>
          <p:cNvPicPr>
            <a:picLocks noChangeAspect="1"/>
          </p:cNvPicPr>
          <p:nvPr/>
        </p:nvPicPr>
        <p:blipFill>
          <a:blip r:embed="rId6" cstate="print"/>
          <a:stretch>
            <a:fillRect/>
          </a:stretch>
        </p:blipFill>
        <p:spPr>
          <a:xfrm>
            <a:off x="179512" y="3573016"/>
            <a:ext cx="2448272" cy="2981325"/>
          </a:xfrm>
          <a:prstGeom prst="rect">
            <a:avLst/>
          </a:prstGeom>
        </p:spPr>
      </p:pic>
      <p:pic>
        <p:nvPicPr>
          <p:cNvPr id="11" name="Рисунок 10" descr="post-236272-1337180203.jpg"/>
          <p:cNvPicPr>
            <a:picLocks noChangeAspect="1"/>
          </p:cNvPicPr>
          <p:nvPr/>
        </p:nvPicPr>
        <p:blipFill>
          <a:blip r:embed="rId7" cstate="print"/>
          <a:stretch>
            <a:fillRect/>
          </a:stretch>
        </p:blipFill>
        <p:spPr>
          <a:xfrm>
            <a:off x="2699792" y="3573016"/>
            <a:ext cx="2232248" cy="29523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873474"/>
          </a:xfrm>
        </p:spPr>
        <p:txBody>
          <a:bodyPr>
            <a:normAutofit fontScale="90000"/>
          </a:bodyPr>
          <a:lstStyle/>
          <a:p>
            <a:r>
              <a:rPr lang="ru-RU" sz="2000" dirty="0" smtClean="0"/>
              <a:t>Наиболее очевидный при вскрытии трупа результат курения - скопление сажи в лёгких. Розовые участки - здоровое (пока ещё) лёгкое, чёрные - как раз сажа, которая плотно закупоривает альвеолы. Естественно, этими участками человек не может дышать. А также из этих участков может формироваться (и часто формируется) рак.</a:t>
            </a:r>
            <a:br>
              <a:rPr lang="ru-RU" sz="2000" dirty="0" smtClean="0"/>
            </a:br>
            <a:r>
              <a:rPr lang="ru-RU" sz="2000" dirty="0" smtClean="0"/>
              <a:t/>
            </a:r>
            <a:br>
              <a:rPr lang="ru-RU" sz="2000" dirty="0" smtClean="0"/>
            </a:br>
            <a:endParaRPr lang="ru-RU" dirty="0"/>
          </a:p>
        </p:txBody>
      </p:sp>
      <p:pic>
        <p:nvPicPr>
          <p:cNvPr id="8" name="Содержимое 7" descr="smoke01.jpg"/>
          <p:cNvPicPr>
            <a:picLocks noGrp="1" noChangeAspect="1"/>
          </p:cNvPicPr>
          <p:nvPr>
            <p:ph idx="1"/>
          </p:nvPr>
        </p:nvPicPr>
        <p:blipFill>
          <a:blip r:embed="rId2" cstate="print"/>
          <a:stretch>
            <a:fillRect/>
          </a:stretch>
        </p:blipFill>
        <p:spPr>
          <a:xfrm>
            <a:off x="539552" y="2132856"/>
            <a:ext cx="8028384" cy="4725144"/>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513434"/>
          </a:xfrm>
        </p:spPr>
        <p:txBody>
          <a:bodyPr>
            <a:noAutofit/>
          </a:bodyPr>
          <a:lstStyle/>
          <a:p>
            <a:r>
              <a:rPr lang="ru-RU" sz="2400" dirty="0" smtClean="0"/>
              <a:t>Легкие курильщика, Андрей, 46 лет, умер от сердечно-сосудистой недостаточности. Склероз венечных артерий, тромбоз их и т.д. Вот такие лёгкие. Курил много лет </a:t>
            </a:r>
            <a:br>
              <a:rPr lang="ru-RU" sz="2400" dirty="0" smtClean="0"/>
            </a:br>
            <a:r>
              <a:rPr lang="ru-RU" sz="2400" dirty="0" smtClean="0"/>
              <a:t/>
            </a:r>
            <a:br>
              <a:rPr lang="ru-RU" sz="2400" dirty="0" smtClean="0"/>
            </a:br>
            <a:endParaRPr lang="ru-RU" sz="2400" dirty="0"/>
          </a:p>
        </p:txBody>
      </p:sp>
      <p:pic>
        <p:nvPicPr>
          <p:cNvPr id="4" name="Содержимое 3" descr="smoke10.jpg"/>
          <p:cNvPicPr>
            <a:picLocks noGrp="1" noChangeAspect="1"/>
          </p:cNvPicPr>
          <p:nvPr>
            <p:ph idx="1"/>
          </p:nvPr>
        </p:nvPicPr>
        <p:blipFill>
          <a:blip r:embed="rId2" cstate="print"/>
          <a:stretch>
            <a:fillRect/>
          </a:stretch>
        </p:blipFill>
        <p:spPr>
          <a:xfrm>
            <a:off x="467544" y="1916832"/>
            <a:ext cx="8136904" cy="4537943"/>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164</TotalTime>
  <Words>418</Words>
  <Application>Microsoft Office PowerPoint</Application>
  <PresentationFormat>Экран (4:3)</PresentationFormat>
  <Paragraphs>38</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Яркая</vt:lpstr>
      <vt:lpstr>КУРЕНИЕ И АЛКОГОЛИЗМ В РОССИИ.</vt:lpstr>
      <vt:lpstr>КУРЕНИЕ-ВРЕД</vt:lpstr>
      <vt:lpstr>На данный момент Россия занимает первое место по потреблению табака в мире, а также первое место по подростковому курению. Сейчас в России регулярно курят 75% мужчин и 21% женщин. Среди пятиклассников 15% мальчиков и 1% девочек курят, а к 10-11 классу 53% мальчиков и 28% девочек являются заядлыми курильщиками.   </vt:lpstr>
      <vt:lpstr>ВОДКА-ЯД</vt:lpstr>
      <vt:lpstr>По последним данным Роспотребнадзора, количество алкоголиков в России уже превысило отметку в 5 000 000 человек. Еще больше шокирует то, что именно эта пагубная привычка оказывается причиной смерти 15% женщин и трети всех мужчин. Это составляет около 500 000 человек каждый год, что больше всех эпидемий, стихийных бедствий и войн вместе взятых.  </vt:lpstr>
      <vt:lpstr>Так же печальна статистика употребления алкоголя детьми в России. В среднем, юные жители РФ пробуют горячительные напитки в 13 лет. При этом около трети парней и пятая часть девушек старше такого возраста употребляют водку, пиво или слабоалкогольные напитки ежедневно. Вполне прогнозируемо, что значительная часть этих людей будут нуждаться в лечении алкоголизма уже в ближайшие годы. Как известно, молодой организм особенно склонен к привыканию с самыми тяжелыми последствиями. </vt:lpstr>
      <vt:lpstr>Все знают, что курение вред, но не все знают насколько. Насколько на самом деле тяжелы последствия курения, насколько гибельно влияние курения на те самые вещи, от которых зависит наше самоощущение, наше счастье.   </vt:lpstr>
      <vt:lpstr>Наиболее очевидный при вскрытии трупа результат курения - скопление сажи в лёгких. Розовые участки - здоровое (пока ещё) лёгкое, чёрные - как раз сажа, которая плотно закупоривает альвеолы. Естественно, этими участками человек не может дышать. А также из этих участков может формироваться (и часто формируется) рак.  </vt:lpstr>
      <vt:lpstr>Легкие курильщика, Андрей, 46 лет, умер от сердечно-сосудистой недостаточности. Склероз венечных артерий, тромбоз их и т.д. Вот такие лёгкие. Курил много лет   </vt:lpstr>
      <vt:lpstr>Мужчина, 54 года. Умер от повторного инфаркта миокарда. Вот такие лёгкие.  </vt:lpstr>
      <vt:lpstr>Алкоголь — это причина многих болезней, подлостей, недисциплинированности, загубленных талантов, бессмысленных конфликтов и бедности. </vt:lpstr>
      <vt:lpstr>Слайд 12</vt:lpstr>
      <vt:lpstr>Зачем бросать курить? </vt:lpstr>
      <vt:lpstr>Почему люди пьют? </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КУРЕНИЕ В РОСИИ</dc:title>
  <dc:creator>Admin</dc:creator>
  <cp:lastModifiedBy>Vitalik</cp:lastModifiedBy>
  <cp:revision>18</cp:revision>
  <dcterms:created xsi:type="dcterms:W3CDTF">2014-01-20T16:53:45Z</dcterms:created>
  <dcterms:modified xsi:type="dcterms:W3CDTF">2014-02-13T15:12:11Z</dcterms:modified>
</cp:coreProperties>
</file>