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4" r:id="rId3"/>
    <p:sldId id="268" r:id="rId4"/>
    <p:sldId id="269" r:id="rId5"/>
    <p:sldId id="267" r:id="rId6"/>
    <p:sldId id="258" r:id="rId7"/>
    <p:sldId id="257" r:id="rId8"/>
    <p:sldId id="261" r:id="rId9"/>
    <p:sldId id="260" r:id="rId10"/>
    <p:sldId id="262" r:id="rId11"/>
    <p:sldId id="263" r:id="rId12"/>
    <p:sldId id="265" r:id="rId13"/>
    <p:sldId id="266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76C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8C8158-6CCA-4FF5-8CE5-C9FFAE9CBFCB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FD08682-F1E7-415F-A12C-A3440BC88A0F}">
      <dgm:prSet custT="1"/>
      <dgm:spPr/>
      <dgm:t>
        <a:bodyPr/>
        <a:lstStyle/>
        <a:p>
          <a:pPr rtl="0"/>
          <a:r>
            <a:rPr lang="ru-RU" sz="2400" dirty="0" smtClean="0"/>
            <a:t>Монголоидная раса - потомки древней ветви человечества</a:t>
          </a:r>
          <a:r>
            <a:rPr lang="ru-RU" sz="2000" dirty="0" smtClean="0"/>
            <a:t/>
          </a:r>
          <a:br>
            <a:rPr lang="ru-RU" sz="2000" dirty="0" smtClean="0"/>
          </a:br>
          <a:endParaRPr lang="ru-RU" sz="2000" dirty="0"/>
        </a:p>
      </dgm:t>
    </dgm:pt>
    <dgm:pt modelId="{03519558-A3A5-44DC-B829-57D481D6DF6B}" type="parTrans" cxnId="{AA5D2181-F76B-439B-87A5-A371571807E2}">
      <dgm:prSet/>
      <dgm:spPr/>
      <dgm:t>
        <a:bodyPr/>
        <a:lstStyle/>
        <a:p>
          <a:endParaRPr lang="ru-RU"/>
        </a:p>
      </dgm:t>
    </dgm:pt>
    <dgm:pt modelId="{7C0F3EF7-AEA5-4EF5-9CFC-DEC8EB936EFB}" type="sibTrans" cxnId="{AA5D2181-F76B-439B-87A5-A371571807E2}">
      <dgm:prSet/>
      <dgm:spPr/>
      <dgm:t>
        <a:bodyPr/>
        <a:lstStyle/>
        <a:p>
          <a:endParaRPr lang="ru-RU"/>
        </a:p>
      </dgm:t>
    </dgm:pt>
    <dgm:pt modelId="{E7C9B905-C803-4EB9-A089-59CDEBB313F6}" type="pres">
      <dgm:prSet presAssocID="{B58C8158-6CCA-4FF5-8CE5-C9FFAE9CBFC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A02087-FA60-4674-B512-A11F31A66103}" type="pres">
      <dgm:prSet presAssocID="{6FD08682-F1E7-415F-A12C-A3440BC88A0F}" presName="circle1" presStyleLbl="node1" presStyleIdx="0" presStyleCnt="1" custLinFactNeighborX="3748"/>
      <dgm:spPr/>
    </dgm:pt>
    <dgm:pt modelId="{0DE260F5-F1C3-4454-9189-ED9CEE748849}" type="pres">
      <dgm:prSet presAssocID="{6FD08682-F1E7-415F-A12C-A3440BC88A0F}" presName="space" presStyleCnt="0"/>
      <dgm:spPr/>
    </dgm:pt>
    <dgm:pt modelId="{618BA7D6-88B9-45B8-AC71-DCB89EA29AEA}" type="pres">
      <dgm:prSet presAssocID="{6FD08682-F1E7-415F-A12C-A3440BC88A0F}" presName="rect1" presStyleLbl="alignAcc1" presStyleIdx="0" presStyleCnt="1" custScaleX="100000" custScaleY="100000" custLinFactNeighborX="465" custLinFactNeighborY="15385"/>
      <dgm:spPr/>
      <dgm:t>
        <a:bodyPr/>
        <a:lstStyle/>
        <a:p>
          <a:endParaRPr lang="ru-RU"/>
        </a:p>
      </dgm:t>
    </dgm:pt>
    <dgm:pt modelId="{F28439E8-7C25-4A61-A19E-33D0BFEA275D}" type="pres">
      <dgm:prSet presAssocID="{6FD08682-F1E7-415F-A12C-A3440BC88A0F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9DABA5E-795D-4D35-A6C4-1A183137A765}" type="presOf" srcId="{B58C8158-6CCA-4FF5-8CE5-C9FFAE9CBFCB}" destId="{E7C9B905-C803-4EB9-A089-59CDEBB313F6}" srcOrd="0" destOrd="0" presId="urn:microsoft.com/office/officeart/2005/8/layout/target3"/>
    <dgm:cxn modelId="{23BFF21A-FFE1-472C-B622-ECF2010A7F2D}" type="presOf" srcId="{6FD08682-F1E7-415F-A12C-A3440BC88A0F}" destId="{F28439E8-7C25-4A61-A19E-33D0BFEA275D}" srcOrd="1" destOrd="0" presId="urn:microsoft.com/office/officeart/2005/8/layout/target3"/>
    <dgm:cxn modelId="{AA5D2181-F76B-439B-87A5-A371571807E2}" srcId="{B58C8158-6CCA-4FF5-8CE5-C9FFAE9CBFCB}" destId="{6FD08682-F1E7-415F-A12C-A3440BC88A0F}" srcOrd="0" destOrd="0" parTransId="{03519558-A3A5-44DC-B829-57D481D6DF6B}" sibTransId="{7C0F3EF7-AEA5-4EF5-9CFC-DEC8EB936EFB}"/>
    <dgm:cxn modelId="{60263CAC-2DCD-4073-ADB1-A87DF9DE6454}" type="presOf" srcId="{6FD08682-F1E7-415F-A12C-A3440BC88A0F}" destId="{618BA7D6-88B9-45B8-AC71-DCB89EA29AEA}" srcOrd="0" destOrd="0" presId="urn:microsoft.com/office/officeart/2005/8/layout/target3"/>
    <dgm:cxn modelId="{9A24F576-691F-4438-B821-0F1497EAA22C}" type="presParOf" srcId="{E7C9B905-C803-4EB9-A089-59CDEBB313F6}" destId="{C0A02087-FA60-4674-B512-A11F31A66103}" srcOrd="0" destOrd="0" presId="urn:microsoft.com/office/officeart/2005/8/layout/target3"/>
    <dgm:cxn modelId="{9F7BC323-BC0C-4F68-98FE-FB06DF612C41}" type="presParOf" srcId="{E7C9B905-C803-4EB9-A089-59CDEBB313F6}" destId="{0DE260F5-F1C3-4454-9189-ED9CEE748849}" srcOrd="1" destOrd="0" presId="urn:microsoft.com/office/officeart/2005/8/layout/target3"/>
    <dgm:cxn modelId="{09CBDF18-7C5D-4644-B583-349F0E382267}" type="presParOf" srcId="{E7C9B905-C803-4EB9-A089-59CDEBB313F6}" destId="{618BA7D6-88B9-45B8-AC71-DCB89EA29AEA}" srcOrd="2" destOrd="0" presId="urn:microsoft.com/office/officeart/2005/8/layout/target3"/>
    <dgm:cxn modelId="{8A09C11C-0B35-4231-A883-ADBA385D6290}" type="presParOf" srcId="{E7C9B905-C803-4EB9-A089-59CDEBB313F6}" destId="{F28439E8-7C25-4A61-A19E-33D0BFEA275D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822D6F-0189-415D-9F29-15B1A3777A2F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BB1F28D-F682-4320-AAC2-788E9D13F785}">
      <dgm:prSet/>
      <dgm:spPr/>
      <dgm:t>
        <a:bodyPr/>
        <a:lstStyle/>
        <a:p>
          <a:pPr rtl="0"/>
          <a:r>
            <a:rPr lang="ru-RU" b="1" dirty="0" smtClean="0"/>
            <a:t>«Тихоокеанские монголоиды»</a:t>
          </a:r>
          <a:endParaRPr lang="ru-RU" b="1" dirty="0"/>
        </a:p>
      </dgm:t>
    </dgm:pt>
    <dgm:pt modelId="{4EBC32B9-BB41-43EB-810C-3D929A6BF307}" type="parTrans" cxnId="{8EC76DDB-EC30-4A37-B7A6-64F9283F153C}">
      <dgm:prSet/>
      <dgm:spPr/>
      <dgm:t>
        <a:bodyPr/>
        <a:lstStyle/>
        <a:p>
          <a:endParaRPr lang="ru-RU"/>
        </a:p>
      </dgm:t>
    </dgm:pt>
    <dgm:pt modelId="{2089D694-D3EE-43A4-971B-FA0E5E8E5FB5}" type="sibTrans" cxnId="{8EC76DDB-EC30-4A37-B7A6-64F9283F153C}">
      <dgm:prSet/>
      <dgm:spPr/>
      <dgm:t>
        <a:bodyPr/>
        <a:lstStyle/>
        <a:p>
          <a:endParaRPr lang="ru-RU"/>
        </a:p>
      </dgm:t>
    </dgm:pt>
    <dgm:pt modelId="{8C8D49C0-07EE-457F-A40F-9A7032B430AC}" type="pres">
      <dgm:prSet presAssocID="{06822D6F-0189-415D-9F29-15B1A3777A2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F16C87A-58B8-4C18-85B2-4A542CEE3B98}" type="pres">
      <dgm:prSet presAssocID="{1BB1F28D-F682-4320-AAC2-788E9D13F785}" presName="circle1" presStyleLbl="node1" presStyleIdx="0" presStyleCnt="1" custLinFactNeighborX="-16320"/>
      <dgm:spPr>
        <a:solidFill>
          <a:schemeClr val="accent5"/>
        </a:solidFill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22853387-A7A6-4347-91DA-9465BF03F8E0}" type="pres">
      <dgm:prSet presAssocID="{1BB1F28D-F682-4320-AAC2-788E9D13F785}" presName="space" presStyleCnt="0"/>
      <dgm:spPr/>
    </dgm:pt>
    <dgm:pt modelId="{94C2D73A-D332-4AF7-8FCC-13B453307AC3}" type="pres">
      <dgm:prSet presAssocID="{1BB1F28D-F682-4320-AAC2-788E9D13F785}" presName="rect1" presStyleLbl="alignAcc1" presStyleIdx="0" presStyleCnt="1" custLinFactNeighborX="-1972" custLinFactNeighborY="16320"/>
      <dgm:spPr/>
      <dgm:t>
        <a:bodyPr/>
        <a:lstStyle/>
        <a:p>
          <a:endParaRPr lang="ru-RU"/>
        </a:p>
      </dgm:t>
    </dgm:pt>
    <dgm:pt modelId="{DA66B54E-AA79-4DFB-9F2F-A68D3BC5871F}" type="pres">
      <dgm:prSet presAssocID="{1BB1F28D-F682-4320-AAC2-788E9D13F785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F20A88-F20A-4A39-9A75-6578EB23FF02}" type="presOf" srcId="{1BB1F28D-F682-4320-AAC2-788E9D13F785}" destId="{DA66B54E-AA79-4DFB-9F2F-A68D3BC5871F}" srcOrd="1" destOrd="0" presId="urn:microsoft.com/office/officeart/2005/8/layout/target3"/>
    <dgm:cxn modelId="{8EC76DDB-EC30-4A37-B7A6-64F9283F153C}" srcId="{06822D6F-0189-415D-9F29-15B1A3777A2F}" destId="{1BB1F28D-F682-4320-AAC2-788E9D13F785}" srcOrd="0" destOrd="0" parTransId="{4EBC32B9-BB41-43EB-810C-3D929A6BF307}" sibTransId="{2089D694-D3EE-43A4-971B-FA0E5E8E5FB5}"/>
    <dgm:cxn modelId="{0028E65E-07EE-4A37-9A11-4D4CEA02CAA2}" type="presOf" srcId="{06822D6F-0189-415D-9F29-15B1A3777A2F}" destId="{8C8D49C0-07EE-457F-A40F-9A7032B430AC}" srcOrd="0" destOrd="0" presId="urn:microsoft.com/office/officeart/2005/8/layout/target3"/>
    <dgm:cxn modelId="{D3F228BD-EC96-43B6-8247-35CBCE9607EC}" type="presOf" srcId="{1BB1F28D-F682-4320-AAC2-788E9D13F785}" destId="{94C2D73A-D332-4AF7-8FCC-13B453307AC3}" srcOrd="0" destOrd="0" presId="urn:microsoft.com/office/officeart/2005/8/layout/target3"/>
    <dgm:cxn modelId="{B08D08B1-7475-421B-8E60-9BADA7841C67}" type="presParOf" srcId="{8C8D49C0-07EE-457F-A40F-9A7032B430AC}" destId="{DF16C87A-58B8-4C18-85B2-4A542CEE3B98}" srcOrd="0" destOrd="0" presId="urn:microsoft.com/office/officeart/2005/8/layout/target3"/>
    <dgm:cxn modelId="{9F42A7E1-2BFB-4E62-A305-9C1887B63B79}" type="presParOf" srcId="{8C8D49C0-07EE-457F-A40F-9A7032B430AC}" destId="{22853387-A7A6-4347-91DA-9465BF03F8E0}" srcOrd="1" destOrd="0" presId="urn:microsoft.com/office/officeart/2005/8/layout/target3"/>
    <dgm:cxn modelId="{19034C0A-5770-42E5-8619-CBBEA326B320}" type="presParOf" srcId="{8C8D49C0-07EE-457F-A40F-9A7032B430AC}" destId="{94C2D73A-D332-4AF7-8FCC-13B453307AC3}" srcOrd="2" destOrd="0" presId="urn:microsoft.com/office/officeart/2005/8/layout/target3"/>
    <dgm:cxn modelId="{B3A51D63-D176-407E-9F80-788B8DD7C019}" type="presParOf" srcId="{8C8D49C0-07EE-457F-A40F-9A7032B430AC}" destId="{DA66B54E-AA79-4DFB-9F2F-A68D3BC5871F}" srcOrd="3" destOrd="0" presId="urn:microsoft.com/office/officeart/2005/8/layout/target3"/>
  </dgm:cxnLst>
  <dgm:bg/>
  <dgm:whole>
    <a:ln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7CC2163-17BA-4D16-9290-8158B1D43111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B884CCF-34C3-4F01-9FC0-0A8B58A0F0A2}">
      <dgm:prSet/>
      <dgm:spPr/>
      <dgm:t>
        <a:bodyPr/>
        <a:lstStyle/>
        <a:p>
          <a:pPr rtl="0"/>
          <a:r>
            <a:rPr lang="ru-RU" dirty="0" smtClean="0"/>
            <a:t>«Северные монголоиды»</a:t>
          </a:r>
          <a:endParaRPr lang="ru-RU" dirty="0"/>
        </a:p>
      </dgm:t>
    </dgm:pt>
    <dgm:pt modelId="{DD29C5AE-CEB2-4F05-B822-98D8FF7D7370}" type="parTrans" cxnId="{A4821F8C-EE99-49C8-A644-8B3068911117}">
      <dgm:prSet/>
      <dgm:spPr/>
      <dgm:t>
        <a:bodyPr/>
        <a:lstStyle/>
        <a:p>
          <a:endParaRPr lang="ru-RU"/>
        </a:p>
      </dgm:t>
    </dgm:pt>
    <dgm:pt modelId="{0D4D14BB-7227-40C7-B816-7867DA75F0B5}" type="sibTrans" cxnId="{A4821F8C-EE99-49C8-A644-8B3068911117}">
      <dgm:prSet/>
      <dgm:spPr/>
      <dgm:t>
        <a:bodyPr/>
        <a:lstStyle/>
        <a:p>
          <a:endParaRPr lang="ru-RU"/>
        </a:p>
      </dgm:t>
    </dgm:pt>
    <dgm:pt modelId="{4DFD55FE-6063-465A-8F8A-F2C7735C4987}" type="pres">
      <dgm:prSet presAssocID="{37CC2163-17BA-4D16-9290-8158B1D43111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0AFCA0-170A-4344-AD72-5F13BFC0BA15}" type="pres">
      <dgm:prSet presAssocID="{8B884CCF-34C3-4F01-9FC0-0A8B58A0F0A2}" presName="circle1" presStyleLbl="node1" presStyleIdx="0" presStyleCnt="1"/>
      <dgm:spPr/>
    </dgm:pt>
    <dgm:pt modelId="{6B70046F-6BF5-42A9-AA11-4D75BB81A02C}" type="pres">
      <dgm:prSet presAssocID="{8B884CCF-34C3-4F01-9FC0-0A8B58A0F0A2}" presName="space" presStyleCnt="0"/>
      <dgm:spPr/>
    </dgm:pt>
    <dgm:pt modelId="{64E4F7D3-4109-4388-8C55-4C30D91A9ED1}" type="pres">
      <dgm:prSet presAssocID="{8B884CCF-34C3-4F01-9FC0-0A8B58A0F0A2}" presName="rect1" presStyleLbl="alignAcc1" presStyleIdx="0" presStyleCnt="1" custScaleY="100000"/>
      <dgm:spPr/>
      <dgm:t>
        <a:bodyPr/>
        <a:lstStyle/>
        <a:p>
          <a:endParaRPr lang="ru-RU"/>
        </a:p>
      </dgm:t>
    </dgm:pt>
    <dgm:pt modelId="{9453E51C-DC09-45DA-98D0-0C75C012E12A}" type="pres">
      <dgm:prSet presAssocID="{8B884CCF-34C3-4F01-9FC0-0A8B58A0F0A2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4821F8C-EE99-49C8-A644-8B3068911117}" srcId="{37CC2163-17BA-4D16-9290-8158B1D43111}" destId="{8B884CCF-34C3-4F01-9FC0-0A8B58A0F0A2}" srcOrd="0" destOrd="0" parTransId="{DD29C5AE-CEB2-4F05-B822-98D8FF7D7370}" sibTransId="{0D4D14BB-7227-40C7-B816-7867DA75F0B5}"/>
    <dgm:cxn modelId="{66FB084A-CDEB-41BD-82E1-06748EDDF3F3}" type="presOf" srcId="{8B884CCF-34C3-4F01-9FC0-0A8B58A0F0A2}" destId="{9453E51C-DC09-45DA-98D0-0C75C012E12A}" srcOrd="1" destOrd="0" presId="urn:microsoft.com/office/officeart/2005/8/layout/target3"/>
    <dgm:cxn modelId="{BC164B51-2D3F-4DB2-8BA7-B8C94A2EA60A}" type="presOf" srcId="{8B884CCF-34C3-4F01-9FC0-0A8B58A0F0A2}" destId="{64E4F7D3-4109-4388-8C55-4C30D91A9ED1}" srcOrd="0" destOrd="0" presId="urn:microsoft.com/office/officeart/2005/8/layout/target3"/>
    <dgm:cxn modelId="{455F164F-8CC8-4C49-BF45-F19843406C05}" type="presOf" srcId="{37CC2163-17BA-4D16-9290-8158B1D43111}" destId="{4DFD55FE-6063-465A-8F8A-F2C7735C4987}" srcOrd="0" destOrd="0" presId="urn:microsoft.com/office/officeart/2005/8/layout/target3"/>
    <dgm:cxn modelId="{7A83EADD-1F1C-41CE-885B-D9643AAAAE92}" type="presParOf" srcId="{4DFD55FE-6063-465A-8F8A-F2C7735C4987}" destId="{6E0AFCA0-170A-4344-AD72-5F13BFC0BA15}" srcOrd="0" destOrd="0" presId="urn:microsoft.com/office/officeart/2005/8/layout/target3"/>
    <dgm:cxn modelId="{233FD825-856B-4C46-8AC3-00BD0C707FAA}" type="presParOf" srcId="{4DFD55FE-6063-465A-8F8A-F2C7735C4987}" destId="{6B70046F-6BF5-42A9-AA11-4D75BB81A02C}" srcOrd="1" destOrd="0" presId="urn:microsoft.com/office/officeart/2005/8/layout/target3"/>
    <dgm:cxn modelId="{BC5A91F7-36B4-4F18-B62B-894C5B4BE5AE}" type="presParOf" srcId="{4DFD55FE-6063-465A-8F8A-F2C7735C4987}" destId="{64E4F7D3-4109-4388-8C55-4C30D91A9ED1}" srcOrd="2" destOrd="0" presId="urn:microsoft.com/office/officeart/2005/8/layout/target3"/>
    <dgm:cxn modelId="{C9A6FCEE-7A25-4AC3-ACA1-CA2DE4A2BD9B}" type="presParOf" srcId="{4DFD55FE-6063-465A-8F8A-F2C7735C4987}" destId="{9453E51C-DC09-45DA-98D0-0C75C012E12A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8A69BE-6F91-4676-840F-57D7B50EEA9A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F7FCF69-F9A8-402D-8568-0CCE86CD4B26}">
      <dgm:prSet custT="1"/>
      <dgm:spPr/>
      <dgm:t>
        <a:bodyPr/>
        <a:lstStyle/>
        <a:p>
          <a:pPr rtl="0"/>
          <a:r>
            <a:rPr lang="ru-RU" sz="4800" dirty="0" smtClean="0"/>
            <a:t>«Американская раса»</a:t>
          </a:r>
          <a:endParaRPr lang="ru-RU" sz="4800" dirty="0"/>
        </a:p>
      </dgm:t>
    </dgm:pt>
    <dgm:pt modelId="{942C7E5D-2F76-4553-A4A0-5200438BA80E}" type="parTrans" cxnId="{BC54C7D9-21F7-4293-90BD-863CBCB1BE3D}">
      <dgm:prSet/>
      <dgm:spPr/>
      <dgm:t>
        <a:bodyPr/>
        <a:lstStyle/>
        <a:p>
          <a:endParaRPr lang="ru-RU"/>
        </a:p>
      </dgm:t>
    </dgm:pt>
    <dgm:pt modelId="{ADA6FB8B-46D9-4093-B9AB-2F124B7BE9BA}" type="sibTrans" cxnId="{BC54C7D9-21F7-4293-90BD-863CBCB1BE3D}">
      <dgm:prSet/>
      <dgm:spPr/>
      <dgm:t>
        <a:bodyPr/>
        <a:lstStyle/>
        <a:p>
          <a:endParaRPr lang="ru-RU"/>
        </a:p>
      </dgm:t>
    </dgm:pt>
    <dgm:pt modelId="{232E068C-CED5-4070-913A-02081816197E}" type="pres">
      <dgm:prSet presAssocID="{618A69BE-6F91-4676-840F-57D7B50EEA9A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7938F14-5880-4FBE-8A93-F5EB81F00C90}" type="pres">
      <dgm:prSet presAssocID="{EF7FCF69-F9A8-402D-8568-0CCE86CD4B26}" presName="circle1" presStyleLbl="node1" presStyleIdx="0" presStyleCnt="1"/>
      <dgm:spPr/>
    </dgm:pt>
    <dgm:pt modelId="{C8F69FD2-6563-43E0-8E21-AA869B0A4F47}" type="pres">
      <dgm:prSet presAssocID="{EF7FCF69-F9A8-402D-8568-0CCE86CD4B26}" presName="space" presStyleCnt="0"/>
      <dgm:spPr/>
    </dgm:pt>
    <dgm:pt modelId="{03305E16-CC4A-4814-965F-0CC578D3DFE4}" type="pres">
      <dgm:prSet presAssocID="{EF7FCF69-F9A8-402D-8568-0CCE86CD4B26}" presName="rect1" presStyleLbl="alignAcc1" presStyleIdx="0" presStyleCnt="1" custLinFactNeighborX="-26" custLinFactNeighborY="24558"/>
      <dgm:spPr/>
      <dgm:t>
        <a:bodyPr/>
        <a:lstStyle/>
        <a:p>
          <a:endParaRPr lang="ru-RU"/>
        </a:p>
      </dgm:t>
    </dgm:pt>
    <dgm:pt modelId="{404B7EC4-FB14-49A1-B96C-0D3E46A8A798}" type="pres">
      <dgm:prSet presAssocID="{EF7FCF69-F9A8-402D-8568-0CCE86CD4B26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E53723D-F60E-47C5-92A6-77BB586459D2}" type="presOf" srcId="{618A69BE-6F91-4676-840F-57D7B50EEA9A}" destId="{232E068C-CED5-4070-913A-02081816197E}" srcOrd="0" destOrd="0" presId="urn:microsoft.com/office/officeart/2005/8/layout/target3"/>
    <dgm:cxn modelId="{A58220B9-029B-4BFA-9A61-7BFC376ACEA9}" type="presOf" srcId="{EF7FCF69-F9A8-402D-8568-0CCE86CD4B26}" destId="{03305E16-CC4A-4814-965F-0CC578D3DFE4}" srcOrd="0" destOrd="0" presId="urn:microsoft.com/office/officeart/2005/8/layout/target3"/>
    <dgm:cxn modelId="{982D7D50-1055-4383-9A1D-74FE2C11F62A}" type="presOf" srcId="{EF7FCF69-F9A8-402D-8568-0CCE86CD4B26}" destId="{404B7EC4-FB14-49A1-B96C-0D3E46A8A798}" srcOrd="1" destOrd="0" presId="urn:microsoft.com/office/officeart/2005/8/layout/target3"/>
    <dgm:cxn modelId="{BC54C7D9-21F7-4293-90BD-863CBCB1BE3D}" srcId="{618A69BE-6F91-4676-840F-57D7B50EEA9A}" destId="{EF7FCF69-F9A8-402D-8568-0CCE86CD4B26}" srcOrd="0" destOrd="0" parTransId="{942C7E5D-2F76-4553-A4A0-5200438BA80E}" sibTransId="{ADA6FB8B-46D9-4093-B9AB-2F124B7BE9BA}"/>
    <dgm:cxn modelId="{E373CF51-008A-435F-8AB2-38AE3E7D2136}" type="presParOf" srcId="{232E068C-CED5-4070-913A-02081816197E}" destId="{27938F14-5880-4FBE-8A93-F5EB81F00C90}" srcOrd="0" destOrd="0" presId="urn:microsoft.com/office/officeart/2005/8/layout/target3"/>
    <dgm:cxn modelId="{26BCB0A9-5F8D-4647-B08B-2F5FE2667008}" type="presParOf" srcId="{232E068C-CED5-4070-913A-02081816197E}" destId="{C8F69FD2-6563-43E0-8E21-AA869B0A4F47}" srcOrd="1" destOrd="0" presId="urn:microsoft.com/office/officeart/2005/8/layout/target3"/>
    <dgm:cxn modelId="{2C9CEA74-0F84-4462-9948-E6F846237C5B}" type="presParOf" srcId="{232E068C-CED5-4070-913A-02081816197E}" destId="{03305E16-CC4A-4814-965F-0CC578D3DFE4}" srcOrd="2" destOrd="0" presId="urn:microsoft.com/office/officeart/2005/8/layout/target3"/>
    <dgm:cxn modelId="{D9AC4ACB-119F-4800-91F3-D8A03DF7C433}" type="presParOf" srcId="{232E068C-CED5-4070-913A-02081816197E}" destId="{404B7EC4-FB14-49A1-B96C-0D3E46A8A798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A02087-FA60-4674-B512-A11F31A66103}">
      <dsp:nvSpPr>
        <dsp:cNvPr id="0" name=""/>
        <dsp:cNvSpPr/>
      </dsp:nvSpPr>
      <dsp:spPr>
        <a:xfrm>
          <a:off x="34807" y="0"/>
          <a:ext cx="928694" cy="92869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8BA7D6-88B9-45B8-AC71-DCB89EA29AEA}">
      <dsp:nvSpPr>
        <dsp:cNvPr id="0" name=""/>
        <dsp:cNvSpPr/>
      </dsp:nvSpPr>
      <dsp:spPr>
        <a:xfrm>
          <a:off x="464347" y="0"/>
          <a:ext cx="7679585" cy="92869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Монголоидная раса - потомки древней ветви человечества</a:t>
          </a:r>
          <a:r>
            <a:rPr lang="ru-RU" sz="2000" kern="1200" dirty="0" smtClean="0"/>
            <a:t/>
          </a:r>
          <a:br>
            <a:rPr lang="ru-RU" sz="2000" kern="1200" dirty="0" smtClean="0"/>
          </a:br>
          <a:endParaRPr lang="ru-RU" sz="2000" kern="1200" dirty="0"/>
        </a:p>
      </dsp:txBody>
      <dsp:txXfrm>
        <a:off x="464347" y="0"/>
        <a:ext cx="7679585" cy="92869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16C87A-58B8-4C18-85B2-4A542CEE3B98}">
      <dsp:nvSpPr>
        <dsp:cNvPr id="0" name=""/>
        <dsp:cNvSpPr/>
      </dsp:nvSpPr>
      <dsp:spPr>
        <a:xfrm>
          <a:off x="-119562" y="0"/>
          <a:ext cx="732614" cy="732614"/>
        </a:xfrm>
        <a:prstGeom prst="pie">
          <a:avLst>
            <a:gd name="adj1" fmla="val 5400000"/>
            <a:gd name="adj2" fmla="val 16200000"/>
          </a:avLst>
        </a:prstGeom>
        <a:solidFill>
          <a:schemeClr val="accent5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C2D73A-D332-4AF7-8FCC-13B453307AC3}">
      <dsp:nvSpPr>
        <dsp:cNvPr id="0" name=""/>
        <dsp:cNvSpPr/>
      </dsp:nvSpPr>
      <dsp:spPr>
        <a:xfrm>
          <a:off x="212932" y="0"/>
          <a:ext cx="7777625" cy="73261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dirty="0" smtClean="0"/>
            <a:t>«Тихоокеанские монголоиды»</a:t>
          </a:r>
          <a:endParaRPr lang="ru-RU" sz="3500" b="1" kern="1200" dirty="0"/>
        </a:p>
      </dsp:txBody>
      <dsp:txXfrm>
        <a:off x="212932" y="0"/>
        <a:ext cx="7777625" cy="73261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12D-CF33-4BE3-ACE0-EF25D113D3CC}" type="datetimeFigureOut">
              <a:rPr lang="ru-RU" smtClean="0"/>
              <a:pPr/>
              <a:t>23.12.2014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9B84D04-8923-4F38-B3BF-2C8857C7BC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12D-CF33-4BE3-ACE0-EF25D113D3CC}" type="datetimeFigureOut">
              <a:rPr lang="ru-RU" smtClean="0"/>
              <a:pPr/>
              <a:t>23.12.2014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4D04-8923-4F38-B3BF-2C8857C7BC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12D-CF33-4BE3-ACE0-EF25D113D3CC}" type="datetimeFigureOut">
              <a:rPr lang="ru-RU" smtClean="0"/>
              <a:pPr/>
              <a:t>23.12.2014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4D04-8923-4F38-B3BF-2C8857C7BC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12D-CF33-4BE3-ACE0-EF25D113D3CC}" type="datetimeFigureOut">
              <a:rPr lang="ru-RU" smtClean="0"/>
              <a:pPr/>
              <a:t>23.12.2014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9B84D04-8923-4F38-B3BF-2C8857C7BC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12D-CF33-4BE3-ACE0-EF25D113D3CC}" type="datetimeFigureOut">
              <a:rPr lang="ru-RU" smtClean="0"/>
              <a:pPr/>
              <a:t>23.12.2014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4D04-8923-4F38-B3BF-2C8857C7BC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12D-CF33-4BE3-ACE0-EF25D113D3CC}" type="datetimeFigureOut">
              <a:rPr lang="ru-RU" smtClean="0"/>
              <a:pPr/>
              <a:t>23.12.2014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4D04-8923-4F38-B3BF-2C8857C7BC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12D-CF33-4BE3-ACE0-EF25D113D3CC}" type="datetimeFigureOut">
              <a:rPr lang="ru-RU" smtClean="0"/>
              <a:pPr/>
              <a:t>23.12.2014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9B84D04-8923-4F38-B3BF-2C8857C7BC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12D-CF33-4BE3-ACE0-EF25D113D3CC}" type="datetimeFigureOut">
              <a:rPr lang="ru-RU" smtClean="0"/>
              <a:pPr/>
              <a:t>23.12.2014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4D04-8923-4F38-B3BF-2C8857C7BC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12D-CF33-4BE3-ACE0-EF25D113D3CC}" type="datetimeFigureOut">
              <a:rPr lang="ru-RU" smtClean="0"/>
              <a:pPr/>
              <a:t>23.12.2014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4D04-8923-4F38-B3BF-2C8857C7BC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12D-CF33-4BE3-ACE0-EF25D113D3CC}" type="datetimeFigureOut">
              <a:rPr lang="ru-RU" smtClean="0"/>
              <a:pPr/>
              <a:t>23.12.2014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4D04-8923-4F38-B3BF-2C8857C7BC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12D-CF33-4BE3-ACE0-EF25D113D3CC}" type="datetimeFigureOut">
              <a:rPr lang="ru-RU" smtClean="0"/>
              <a:pPr/>
              <a:t>23.12.2014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4D04-8923-4F38-B3BF-2C8857C7BC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FD4B12D-CF33-4BE3-ACE0-EF25D113D3CC}" type="datetimeFigureOut">
              <a:rPr lang="ru-RU" smtClean="0"/>
              <a:pPr/>
              <a:t>23.12.2014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9B84D04-8923-4F38-B3BF-2C8857C7BC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5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1844824"/>
            <a:ext cx="8569975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МОНГОЛОИДНАЯ </a:t>
            </a:r>
          </a:p>
          <a:p>
            <a:pPr algn="ctr"/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РАСА</a:t>
            </a:r>
            <a:endParaRPr lang="ru-RU" sz="6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357158" y="285728"/>
          <a:ext cx="8429684" cy="857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82" y="2071678"/>
            <a:ext cx="628651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u="sng" dirty="0"/>
              <a:t>Североазиатская малая </a:t>
            </a:r>
            <a:r>
              <a:rPr lang="en-US" sz="4400" u="sng" dirty="0" smtClean="0"/>
              <a:t>  </a:t>
            </a:r>
            <a:r>
              <a:rPr lang="ru-RU" sz="4400" u="sng" dirty="0" smtClean="0"/>
              <a:t>раса</a:t>
            </a:r>
            <a:endParaRPr lang="ru-RU" sz="4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0628" y="4286256"/>
            <a:ext cx="384432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u="sng" dirty="0" smtClean="0"/>
              <a:t>Арктическая</a:t>
            </a:r>
          </a:p>
          <a:p>
            <a:r>
              <a:rPr lang="ru-RU" sz="4400" u="sng" dirty="0" smtClean="0"/>
              <a:t> </a:t>
            </a:r>
            <a:r>
              <a:rPr lang="ru-RU" sz="4400" u="sng" dirty="0"/>
              <a:t>малая раса</a:t>
            </a:r>
            <a:endParaRPr lang="ru-RU" sz="4400" dirty="0"/>
          </a:p>
        </p:txBody>
      </p:sp>
      <p:sp>
        <p:nvSpPr>
          <p:cNvPr id="8" name="Стрелка вниз 7"/>
          <p:cNvSpPr/>
          <p:nvPr/>
        </p:nvSpPr>
        <p:spPr>
          <a:xfrm>
            <a:off x="6572264" y="1285860"/>
            <a:ext cx="285752" cy="31432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2714612" y="1214422"/>
            <a:ext cx="214314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35696" y="260648"/>
            <a:ext cx="604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>
                <a:solidFill>
                  <a:schemeClr val="accent1">
                    <a:lumMod val="75000"/>
                  </a:schemeClr>
                </a:solidFill>
              </a:rPr>
              <a:t>Североазиатская малая раса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1000108"/>
            <a:ext cx="650085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-Цвет </a:t>
            </a:r>
            <a:r>
              <a:rPr lang="ru-RU" sz="2800" dirty="0"/>
              <a:t>кожи более светлый, чем у тихоокеанских монголоидов. Волосы темные и темно-русые, прямые и жесткие. Лицо высокое и широкое, очень плоское. Мозговой череп невысокий. Встречается очень низкое переносье. Част эпикантус. Разрез глаз небольшой. Длина тела средняя и ниже средней. Входит в состав многих коренных народов Сибири (эвенков, </a:t>
            </a:r>
            <a:r>
              <a:rPr lang="ru-RU" sz="2800" dirty="0" err="1"/>
              <a:t>якутовы</a:t>
            </a:r>
            <a:r>
              <a:rPr lang="ru-RU" sz="2800" dirty="0"/>
              <a:t>, бурятов).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71612"/>
            <a:ext cx="1714480" cy="2214578"/>
          </a:xfrm>
          <a:prstGeom prst="roundRect">
            <a:avLst>
              <a:gd name="adj" fmla="val 11111"/>
            </a:avLst>
          </a:prstGeom>
          <a:ln w="190500" cap="rnd">
            <a:solidFill>
              <a:schemeClr val="bg2">
                <a:lumMod val="75000"/>
              </a:schemeClr>
            </a:solidFill>
            <a:prstDash val="soli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295" endPos="92000" dist="101600" dir="5400000" sy="-100000" algn="bl" rotWithShape="0"/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28794" y="357166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u="sng" dirty="0" smtClean="0">
                <a:solidFill>
                  <a:schemeClr val="accent1">
                    <a:lumMod val="75000"/>
                  </a:schemeClr>
                </a:solidFill>
              </a:rPr>
              <a:t>Арктическая малая раса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928670"/>
            <a:ext cx="6715172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-</a:t>
            </a:r>
            <a:r>
              <a:rPr lang="ru-RU" sz="2600" dirty="0" smtClean="0"/>
              <a:t>Входит </a:t>
            </a:r>
            <a:r>
              <a:rPr lang="ru-RU" sz="2600" dirty="0"/>
              <a:t>в состав эскимосов, чукчей, американских индейцев, коряков. Пигментация темнее, чем у североазиатской малой </a:t>
            </a:r>
            <a:r>
              <a:rPr lang="ru-RU" sz="2600" dirty="0" smtClean="0"/>
              <a:t>расы. </a:t>
            </a:r>
            <a:r>
              <a:rPr lang="ru-RU" sz="2600" dirty="0"/>
              <a:t>Волосы прямые и жесткие. Эпикантус встречается у 50% представителей расы. Нос умеренно выступает. Широкая нижняя челюсть. Сильно развиты костяк и мышцы. Корпус и руки короткие. Грудная клетка округлая.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643446"/>
            <a:ext cx="2214546" cy="1785950"/>
          </a:xfrm>
          <a:prstGeom prst="rect">
            <a:avLst/>
          </a:prstGeom>
          <a:noFill/>
          <a:ln w="57150">
            <a:solidFill>
              <a:schemeClr val="bg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57158" y="642918"/>
          <a:ext cx="8229600" cy="946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55576" y="2420888"/>
            <a:ext cx="77153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/>
              <a:t>Ареал</a:t>
            </a:r>
            <a:r>
              <a:rPr lang="ru-RU" sz="2800" dirty="0"/>
              <a:t> — обширная территория Америки. Крупный нос, иногда выпуклый. Уплощенность лица умеренная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 smtClean="0"/>
              <a:t>Эпикантус </a:t>
            </a:r>
            <a:r>
              <a:rPr lang="ru-RU" sz="2800" dirty="0"/>
              <a:t>редок.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Лицо </a:t>
            </a:r>
            <a:r>
              <a:rPr lang="ru-RU" sz="2800" dirty="0"/>
              <a:t>и голова большие.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Массивное </a:t>
            </a:r>
            <a:r>
              <a:rPr lang="ru-RU" sz="2800" dirty="0"/>
              <a:t>тело</a:t>
            </a:r>
            <a:r>
              <a:rPr lang="ru-RU" sz="2800" dirty="0" smtClean="0"/>
              <a:t>. </a:t>
            </a:r>
            <a:endParaRPr lang="ru-RU" sz="2800" dirty="0"/>
          </a:p>
        </p:txBody>
      </p:sp>
      <p:pic>
        <p:nvPicPr>
          <p:cNvPr id="14338" name="Picture 2" descr="Ты какои расы?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3726160"/>
            <a:ext cx="3131840" cy="3131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996952"/>
            <a:ext cx="850112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200" dirty="0" smtClean="0"/>
          </a:p>
          <a:p>
            <a:pPr algn="ctr"/>
            <a:r>
              <a:rPr lang="ru-RU" sz="3200" dirty="0" smtClean="0"/>
              <a:t>Монголоидная, или азиатско-американская, самая многочисленная  раса, которую иногда называют «желтой», она  имеет яркие  и своеобразные черты, отличающие ее от других рас. </a:t>
            </a:r>
            <a:endParaRPr lang="en-US" sz="3200" dirty="0" smtClean="0"/>
          </a:p>
          <a:p>
            <a:endParaRPr lang="ru-RU" sz="3200" dirty="0"/>
          </a:p>
        </p:txBody>
      </p:sp>
      <p:pic>
        <p:nvPicPr>
          <p:cNvPr id="13314" name="Picture 2" descr="Рыжее настроение. - Почему у азиатов узкие глаз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0"/>
            <a:ext cx="7632848" cy="34715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Японские традиции и основные правила общения, которые необхо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0"/>
            <a:ext cx="10836696" cy="72064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428596" y="142852"/>
          <a:ext cx="8143932" cy="928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428992" y="1285861"/>
            <a:ext cx="52864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-</a:t>
            </a:r>
            <a:r>
              <a:rPr lang="ru-RU" sz="2800" dirty="0" smtClean="0"/>
              <a:t>Монголоидная раса отличается от других наличием тёмных глаз, жёсткими прямыми тёмными волосами и сильно развитой складкой верхнего века, из-за чего разрез глаз кажется более узким по сравнению с другими расами</a:t>
            </a:r>
            <a:r>
              <a:rPr lang="en-US" sz="2800" dirty="0" smtClean="0"/>
              <a:t>.</a:t>
            </a:r>
            <a:endParaRPr lang="ru-RU" sz="28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34" y="2143116"/>
            <a:ext cx="2714644" cy="2786082"/>
          </a:xfrm>
          <a:prstGeom prst="rect">
            <a:avLst/>
          </a:prstGeom>
          <a:noFill/>
          <a:ln w="76200">
            <a:solidFill>
              <a:schemeClr val="accent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924944"/>
            <a:ext cx="2325258" cy="22322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179512" y="476672"/>
            <a:ext cx="8750174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200" dirty="0" smtClean="0"/>
          </a:p>
          <a:p>
            <a:pPr algn="r"/>
            <a:r>
              <a:rPr lang="en-US" sz="2400" dirty="0" smtClean="0"/>
              <a:t> </a:t>
            </a:r>
            <a:r>
              <a:rPr lang="ru-RU" sz="2400" dirty="0" smtClean="0"/>
              <a:t>Учёные считают, что </a:t>
            </a:r>
            <a:r>
              <a:rPr lang="ru-RU" sz="2400" i="1" dirty="0" smtClean="0"/>
              <a:t>первые монголоиды - </a:t>
            </a:r>
            <a:r>
              <a:rPr lang="ru-RU" sz="2400" dirty="0" smtClean="0"/>
              <a:t>это сохранившиеся на далёком севере, за счёт отсутствия конкуренции, единственные представители денисовской ветви человечества, наряду с кроманьонцами и вымершими к тому времени неандертальцами. </a:t>
            </a:r>
            <a:endParaRPr lang="ru-RU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2924944"/>
            <a:ext cx="1500198" cy="22145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Выноска со стрелкой вверх 8"/>
          <p:cNvSpPr/>
          <p:nvPr/>
        </p:nvSpPr>
        <p:spPr>
          <a:xfrm>
            <a:off x="1403648" y="5373216"/>
            <a:ext cx="1714480" cy="357190"/>
          </a:xfrm>
          <a:prstGeom prst="up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неандерталец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Выноска со стрелкой вверх 9"/>
          <p:cNvSpPr/>
          <p:nvPr/>
        </p:nvSpPr>
        <p:spPr>
          <a:xfrm>
            <a:off x="7164288" y="5445224"/>
            <a:ext cx="1714480" cy="357190"/>
          </a:xfrm>
          <a:prstGeom prst="up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кроманьонец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Монголоидная раса QuickiWik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72616" y="0"/>
            <a:ext cx="5689996" cy="6858000"/>
          </a:xfrm>
          <a:prstGeom prst="rect">
            <a:avLst/>
          </a:prstGeom>
          <a:noFill/>
        </p:spPr>
      </p:pic>
      <p:pic>
        <p:nvPicPr>
          <p:cNvPr id="23556" name="Picture 4" descr="Генетика, Антропология, Расология: Монголоидная рас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0"/>
            <a:ext cx="5004048" cy="69773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13-013-Narody-mongoloidnoj-ras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51731" y="0"/>
            <a:ext cx="9222828" cy="6858000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172400" y="476672"/>
            <a:ext cx="790575" cy="1181100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rnd">
            <a:solidFill>
              <a:schemeClr val="accent1">
                <a:lumMod val="5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908720"/>
            <a:ext cx="1643069" cy="2214578"/>
          </a:xfrm>
          <a:prstGeom prst="rect">
            <a:avLst/>
          </a:prstGeom>
          <a:ln w="76200">
            <a:solidFill>
              <a:schemeClr val="accent1">
                <a:lumMod val="50000"/>
              </a:schemeClr>
            </a:solidFill>
          </a:ln>
          <a:effectLst>
            <a:reflection blurRad="6350" stA="50000" endA="295" endPos="92000" dist="1016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Прямоугольник 4"/>
          <p:cNvSpPr/>
          <p:nvPr/>
        </p:nvSpPr>
        <p:spPr>
          <a:xfrm>
            <a:off x="2267744" y="1052736"/>
            <a:ext cx="550071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Наиболее важными адаптивными признаками монголоидной расы является отложение жировой клетчатки на лице у детей.</a:t>
            </a:r>
            <a:br>
              <a:rPr lang="ru-RU" sz="2800" i="1" dirty="0" smtClean="0"/>
            </a:br>
            <a:r>
              <a:rPr lang="ru-RU" sz="2800" i="1" dirty="0" smtClean="0"/>
              <a:t>Все эти признаки в прошлом имели значение от обморожения, ветра, пыли и солнечного света, который отражался от снега.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Схема 19"/>
          <p:cNvGraphicFramePr/>
          <p:nvPr/>
        </p:nvGraphicFramePr>
        <p:xfrm>
          <a:off x="785786" y="357166"/>
          <a:ext cx="8143932" cy="7326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214282" y="1500174"/>
            <a:ext cx="664371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400" dirty="0" smtClean="0">
              <a:ln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accent5"/>
              </a:solidFill>
            </a:endParaRPr>
          </a:p>
          <a:p>
            <a:pPr algn="ctr"/>
            <a:r>
              <a:rPr lang="ru-RU" sz="4400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5"/>
                </a:solidFill>
              </a:rPr>
              <a:t>Дальневосточная    малая раса</a:t>
            </a:r>
            <a:r>
              <a:rPr lang="ru-RU" sz="4400" u="sng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</a:rPr>
              <a:t/>
            </a:r>
            <a:br>
              <a:rPr lang="ru-RU" sz="4400" u="sng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</a:rPr>
            </a:br>
            <a:endParaRPr lang="ru-RU" sz="4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929026" y="4357694"/>
            <a:ext cx="521497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5"/>
                </a:solidFill>
              </a:rPr>
              <a:t>Южноазиатская малая раса</a:t>
            </a:r>
          </a:p>
          <a:p>
            <a:endParaRPr lang="ru-RU" i="1" u="sng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18" name="Стрелка вниз 17"/>
          <p:cNvSpPr/>
          <p:nvPr/>
        </p:nvSpPr>
        <p:spPr>
          <a:xfrm>
            <a:off x="6588224" y="1196752"/>
            <a:ext cx="285752" cy="3143272"/>
          </a:xfrm>
          <a:prstGeom prst="downArrow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2714612" y="1214422"/>
            <a:ext cx="214314" cy="1000132"/>
          </a:xfrm>
          <a:prstGeom prst="downArrow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2276872"/>
            <a:ext cx="6264696" cy="13681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995936" y="4437112"/>
            <a:ext cx="4896544" cy="13681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en-US" u="sng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</a:rPr>
              <a:t/>
            </a:r>
            <a:br>
              <a:rPr lang="en-US" u="sng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</a:rPr>
            </a:br>
            <a:r>
              <a:rPr lang="en-US" u="sng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</a:rPr>
              <a:t/>
            </a:r>
            <a:br>
              <a:rPr lang="en-US" u="sng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</a:rPr>
            </a:br>
            <a:r>
              <a:rPr lang="en-US" u="sng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</a:rPr>
              <a:t/>
            </a:r>
            <a:br>
              <a:rPr lang="en-US" u="sng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</a:rPr>
            </a:br>
            <a:r>
              <a:rPr lang="en-US" u="sng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</a:rPr>
              <a:t/>
            </a:r>
            <a:br>
              <a:rPr lang="en-US" u="sng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</a:rPr>
            </a:br>
            <a:r>
              <a:rPr lang="en-US" u="sng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</a:rPr>
              <a:t/>
            </a:r>
            <a:br>
              <a:rPr lang="en-US" u="sng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</a:rPr>
            </a:br>
            <a:endParaRPr lang="ru-RU" u="sng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14612" y="1928802"/>
            <a:ext cx="6429388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latin typeface="+mj-lt"/>
              </a:rPr>
              <a:t>Признаки</a:t>
            </a:r>
            <a:r>
              <a:rPr lang="en-US" sz="2800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latin typeface="+mj-lt"/>
              </a:rPr>
              <a:t>:</a:t>
            </a:r>
          </a:p>
          <a:p>
            <a:r>
              <a:rPr lang="ru-RU" sz="2800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latin typeface="+mj-lt"/>
              </a:rPr>
              <a:t>-Кожа смуглая. Глаза темные. Эпикантус встречается часто. Третичный волосяной покров очень слабый. Рост средний или выше среднего. Лицо узкое, средней ширины, высокое, плоское. Высокий мозговой череп.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85860"/>
            <a:ext cx="2071702" cy="22145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  <a:reflection blurRad="6350" stA="50000" endA="300" endPos="90000" dist="508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500166" y="285728"/>
            <a:ext cx="68162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j-lt"/>
              </a:rPr>
              <a:t>Дальневосточная малая раса</a:t>
            </a:r>
            <a:r>
              <a:rPr lang="ru-RU" u="sng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latin typeface="+mj-lt"/>
              </a:rPr>
              <a:t/>
            </a:r>
            <a:br>
              <a:rPr lang="ru-RU" u="sng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latin typeface="+mj-lt"/>
              </a:rPr>
            </a:br>
            <a:endParaRPr lang="ru-RU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6543692" cy="928670"/>
          </a:xfrm>
        </p:spPr>
        <p:txBody>
          <a:bodyPr>
            <a:noAutofit/>
          </a:bodyPr>
          <a:lstStyle/>
          <a:p>
            <a:pPr algn="r"/>
            <a:r>
              <a:rPr lang="ru-RU" sz="3200" b="1" u="sng" dirty="0" smtClean="0">
                <a:solidFill>
                  <a:schemeClr val="accent1">
                    <a:lumMod val="75000"/>
                  </a:schemeClr>
                </a:solidFill>
              </a:rPr>
              <a:t>Ю</a:t>
            </a:r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</a:rPr>
              <a:t>жноазиатская малая раса</a:t>
            </a:r>
            <a:endParaRPr lang="ru-RU" sz="2800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00174"/>
            <a:ext cx="171451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  <a:reflection blurRad="6350" stA="50000" endA="300" endPos="90000" dir="5400000" sy="-100000" algn="bl" rotWithShape="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sp>
        <p:nvSpPr>
          <p:cNvPr id="6" name="Прямоугольник 5"/>
          <p:cNvSpPr/>
          <p:nvPr/>
        </p:nvSpPr>
        <p:spPr>
          <a:xfrm>
            <a:off x="2285984" y="928671"/>
            <a:ext cx="6286528" cy="8586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Признаки</a:t>
            </a:r>
            <a:r>
              <a:rPr lang="en-US" sz="2800" dirty="0" smtClean="0"/>
              <a:t>:</a:t>
            </a:r>
          </a:p>
          <a:p>
            <a:r>
              <a:rPr lang="en-US" sz="2800" dirty="0"/>
              <a:t>-</a:t>
            </a:r>
            <a:r>
              <a:rPr lang="ru-RU" sz="2800" dirty="0" smtClean="0"/>
              <a:t>Цвет </a:t>
            </a:r>
            <a:r>
              <a:rPr lang="ru-RU" sz="2800" dirty="0"/>
              <a:t>кожи темнее, чем у дальневосточной расы. В сравнении с ней эпикантус менее характерен: </a:t>
            </a:r>
            <a:r>
              <a:rPr lang="ru-RU" sz="2800" dirty="0" smtClean="0"/>
              <a:t>губы </a:t>
            </a:r>
            <a:r>
              <a:rPr lang="ru-RU" sz="2800" dirty="0"/>
              <a:t>более толстые; нос относительно шире. Череп небольшой и широкий. Лоб выпуклый. Длина тела небольшая. Ареал — страны Южной и Юго-Восточной Азии</a:t>
            </a:r>
            <a:r>
              <a:rPr lang="ru-RU" sz="2800" dirty="0" smtClean="0">
                <a:solidFill>
                  <a:schemeClr val="accent1"/>
                </a:solidFill>
              </a:rPr>
              <a:t>.</a:t>
            </a:r>
          </a:p>
          <a:p>
            <a:endParaRPr lang="ru-RU" sz="2800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348</TotalTime>
  <Words>387</Words>
  <Application>Microsoft Office PowerPoint</Application>
  <PresentationFormat>Экран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     </vt:lpstr>
      <vt:lpstr>Южноазиатская малая раса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МОНГОЛОИДНАЯ  РАСА</dc:title>
  <dc:creator>Admin</dc:creator>
  <cp:lastModifiedBy>Заряев</cp:lastModifiedBy>
  <cp:revision>34</cp:revision>
  <dcterms:created xsi:type="dcterms:W3CDTF">2012-01-22T15:00:06Z</dcterms:created>
  <dcterms:modified xsi:type="dcterms:W3CDTF">2014-12-23T18:42:56Z</dcterms:modified>
</cp:coreProperties>
</file>