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86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8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4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62116-4C7A-487C-A9FF-540585894B49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A4697-3F00-472F-AAEF-CA34CE5D2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62116-4C7A-487C-A9FF-540585894B49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A4697-3F00-472F-AAEF-CA34CE5D2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62116-4C7A-487C-A9FF-540585894B49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A4697-3F00-472F-AAEF-CA34CE5D2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62116-4C7A-487C-A9FF-540585894B49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A4697-3F00-472F-AAEF-CA34CE5D2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62116-4C7A-487C-A9FF-540585894B49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A4697-3F00-472F-AAEF-CA34CE5D2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62116-4C7A-487C-A9FF-540585894B49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A4697-3F00-472F-AAEF-CA34CE5D2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62116-4C7A-487C-A9FF-540585894B49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A4697-3F00-472F-AAEF-CA34CE5D2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62116-4C7A-487C-A9FF-540585894B49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A4697-3F00-472F-AAEF-CA34CE5D2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62116-4C7A-487C-A9FF-540585894B49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A4697-3F00-472F-AAEF-CA34CE5D2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62116-4C7A-487C-A9FF-540585894B49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A4697-3F00-472F-AAEF-CA34CE5D2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62116-4C7A-487C-A9FF-540585894B49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A4697-3F00-472F-AAEF-CA34CE5D2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A62116-4C7A-487C-A9FF-540585894B49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1A4697-3F00-472F-AAEF-CA34CE5D2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2304256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Памятники природы Новосибирской области</a:t>
            </a:r>
            <a:endParaRPr lang="ru-RU" sz="6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Администратор\Мои документы\Мои рисунки\Карты и методика\nso_big[1]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212976"/>
            <a:ext cx="3179222" cy="22466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дминистратор\Мои документы\Шаблоны презентаций\Фоны для презентаций\набор фонов\62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Река </a:t>
            </a:r>
            <a:r>
              <a:rPr lang="ru-RU" b="1" dirty="0" err="1" smtClean="0">
                <a:ln/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Буготак</a:t>
            </a:r>
            <a:endParaRPr lang="ru-RU" b="1" dirty="0">
              <a:ln/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11960" y="836712"/>
            <a:ext cx="4680520" cy="5760640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Река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Буготак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- один из притоков реки Иня, берет свое начало с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Буготакских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сопок в НСО.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Река в начале течет среди высоких берегов, поросшим смешанным лесом, основными препятствиями являются перекаты. 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Далее основное препятствие - порог «Мельничный»,образованный скальными выходами на резком повороте реки, небольшим падением высоты, характером днища русла в этом месте.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 пороге ежегодно проводятся соревнования. </a:t>
            </a:r>
          </a:p>
          <a:p>
            <a:endParaRPr lang="ru-RU" sz="1800" dirty="0"/>
          </a:p>
        </p:txBody>
      </p:sp>
      <p:pic>
        <p:nvPicPr>
          <p:cNvPr id="6" name="Рисунок 5" descr="http://stat8.blog.ru/lr/0c01695897b0ce895b36175ddff32e2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628800"/>
            <a:ext cx="295232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дминистратор\Мои документы\Шаблоны презентаций\Фоны для презентаций\набор фонов\62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648072"/>
          </a:xfrm>
        </p:spPr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err="1" smtClean="0">
                <a:ln/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Беловский</a:t>
            </a:r>
            <a:r>
              <a:rPr lang="ru-RU" b="1" dirty="0" smtClean="0">
                <a:ln/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водопад</a:t>
            </a:r>
            <a:endParaRPr lang="ru-RU" b="1" dirty="0">
              <a:ln/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067944" y="908720"/>
            <a:ext cx="4824536" cy="5760640"/>
          </a:xfrm>
        </p:spPr>
        <p:txBody>
          <a:bodyPr>
            <a:normAutofit/>
          </a:bodyPr>
          <a:lstStyle/>
          <a:p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Беловский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водопад расположен в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Искитимском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районе НСО возле с. Белово.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Уникален тем, что расположен в равнинной местности.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Истоком его является глубокое озеро, а когда – то там был карьер по добыче угля.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Грунтовые воды стали его подмывать и рабочие покинули котлован.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После себя они оставили дамбу, преграждавшую путь бурному потоку.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Однако он, пробив камень, со временем вырвался на свободу.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Водопад – прекрасное место для отдыха.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://da.78.2c.storage.ngs.ru/b9e069a720046338d5a6d9cd8812fab8/36fc0a73d7d5d8c16780fac5ea_800_600_cro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5" y="1556793"/>
            <a:ext cx="3456383" cy="22596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дминистратор\Мои документы\Шаблоны презентаций\Фоны для презентаций\набор фонов\62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Волчья грива</a:t>
            </a:r>
            <a:endParaRPr lang="ru-RU" b="1" dirty="0">
              <a:ln/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067944" y="836712"/>
            <a:ext cx="4824536" cy="6021288"/>
          </a:xfrm>
        </p:spPr>
        <p:txBody>
          <a:bodyPr>
            <a:normAutofit lnSpcReduction="10000"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Расположение: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Каргатский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район, в окрестностях с. Мамонтовое.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Возвышенность Волчья Грива находится у истока реки Баган.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Грива вытянута почти прямолинейно на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км. Ширина ее в средней части около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км.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высота достигает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м.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XIX веке это место было знаменито волчьими стаями, а в XX веке – костями мамонтов.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Изучение Волчьей Гривы началось в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1957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году, когда в процессе раскопок здесь было обнаружено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большое количество костей мамонта, бизона и лошади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Как было установлено, остатки костей принадлежали животным, жившим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10–14 тысяч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лет назад.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 Гриве находилось «стойбище» охотников на мамонта. </a:t>
            </a:r>
          </a:p>
          <a:p>
            <a:r>
              <a:rPr lang="ru-RU" sz="1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Всего на Волчьей Гриве обнаружено </a:t>
            </a:r>
            <a:r>
              <a:rPr lang="ru-RU" sz="1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1500 </a:t>
            </a:r>
            <a:r>
              <a:rPr lang="ru-RU" sz="1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скелетов мамонтов.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/>
          </a:p>
          <a:p>
            <a:endParaRPr lang="ru-RU" sz="1800" dirty="0"/>
          </a:p>
        </p:txBody>
      </p:sp>
      <p:pic>
        <p:nvPicPr>
          <p:cNvPr id="5" name="Рисунок 4" descr="Памятник природы &quot;Волчья грива&quot;. Фото с сайта www.ruschudo.ru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620688"/>
            <a:ext cx="1872208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Памятник природы &quot;Волчья грива&quot;. Фото с сайта www.ruschudo.ru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2348880"/>
            <a:ext cx="208823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467544" y="4149080"/>
            <a:ext cx="3816424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всех костях видны следы человеческой деятельности. Предполагается, что охотники на мамонтов строили жилища из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бедренных костей и бивней этих животных. Крыши покрывали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шкурами. Из ребер мамонтов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делали прочные копья.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дминистратор\Мои документы\Шаблоны презентаций\Фоны для презентаций\набор фонов\62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err="1" smtClean="0">
                <a:ln/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Буготакские</a:t>
            </a:r>
            <a:r>
              <a:rPr lang="ru-RU" b="1" dirty="0" smtClean="0">
                <a:ln/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сопки</a:t>
            </a:r>
            <a:endParaRPr lang="ru-RU" b="1" dirty="0">
              <a:ln/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067944" y="836712"/>
            <a:ext cx="4824536" cy="5904656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Название «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Буготакские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» образовано от тюркских слов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буга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«бык» и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таг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«гора», т.е. «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бык-гора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». </a:t>
            </a:r>
          </a:p>
          <a:p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Буготакские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сопки представляют собой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холмы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возвышающиеся над местностью на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50–60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м. и растянувшиеся почти на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100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км.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Холмы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– это отроги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Салаирского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кряжа.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Сопок насчитывается более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У самых крупных есть названия: Большая, Лысая, Мохнатая.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Местоположение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Тогучинский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район НСО, возле п. Горный.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 вершин сопок открывается захватывающий вид: на север простирается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Западно-Сибирская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равнина – болота, тайга, тундра; обратившись на юг, в хорошую погоду можно разглядеть на горизонте туманные очертания горы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Улантовой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относящейся к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Салаирскому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кряжу. </a:t>
            </a:r>
          </a:p>
          <a:p>
            <a:endParaRPr lang="ru-RU" sz="1800" dirty="0"/>
          </a:p>
        </p:txBody>
      </p:sp>
      <p:pic>
        <p:nvPicPr>
          <p:cNvPr id="19457" name="Picture 1" descr="C:\Documents and Settings\Администратор\Рабочий стол\сопк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196752"/>
            <a:ext cx="2197624" cy="1677442"/>
          </a:xfrm>
          <a:prstGeom prst="rect">
            <a:avLst/>
          </a:prstGeom>
          <a:noFill/>
        </p:spPr>
      </p:pic>
      <p:pic>
        <p:nvPicPr>
          <p:cNvPr id="19458" name="Picture 2" descr="C:\Documents and Settings\Администратор\Рабочий стол\сопки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3789040"/>
            <a:ext cx="2304256" cy="1758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дминистратор\Мои документы\Шаблоны презентаций\Фоны для презентаций\набор фонов\62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067944" y="332656"/>
            <a:ext cx="4824536" cy="6408712"/>
          </a:xfrm>
        </p:spPr>
        <p:txBody>
          <a:bodyPr>
            <a:normAutofit/>
          </a:bodyPr>
          <a:lstStyle/>
          <a:p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Буготакские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сопки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место обитания редких для Новосибирской области видов растений и насекомых. Многие из местных растений занесены в Красную книгу НСО: черника, венерин башмачок, ковыль перистый, ковыль Залесского (уникальный и для России).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Особого внимания заслуживают бабочки: аполлон (занесен даже в Международную Красную книгу), махаон,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сенница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Гера.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Здесь обнаружены также редкие виды стрекоз (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макрамия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сибирская, дедка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пятноглазый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 и шмелей. 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Те, кто бывал на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Буготакских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сопках, отмечают удивительно чистую воду в окрестностях, свежий горный воздух.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Летом в лесах памятника природы можно собирать грибы и ягоды, лекарственные травы.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Зимой сюда приезжают спортсмены – горнолыжники.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C:\Documents and Settings\Администратор\Рабочий стол\сопки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3645024"/>
            <a:ext cx="2376264" cy="1813797"/>
          </a:xfrm>
          <a:prstGeom prst="rect">
            <a:avLst/>
          </a:prstGeom>
          <a:noFill/>
        </p:spPr>
      </p:pic>
      <p:pic>
        <p:nvPicPr>
          <p:cNvPr id="6" name="Picture 2" descr="http://www.den-za-dnem.ru/img-00002/new11-0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764704"/>
            <a:ext cx="2520280" cy="18902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Администратор\Мои документы\Шаблоны презентаций\Фоны для презентаций\набор фонов\62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Черневые леса Салаира</a:t>
            </a:r>
            <a:endParaRPr lang="ru-RU" b="1" dirty="0">
              <a:ln/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932040" y="836712"/>
            <a:ext cx="3960440" cy="5832648"/>
          </a:xfrm>
        </p:spPr>
        <p:txBody>
          <a:bodyPr>
            <a:normAutofit fontScale="92500" lnSpcReduction="20000"/>
          </a:bodyPr>
          <a:lstStyle/>
          <a:p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Расположение: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Предгорье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Салаирского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кряжа,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Тогучинский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район НСО.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Название "Черневые" — от слов черный, темный. Включают массивы 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осиновых и пихтово-осиновых лесов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, содержащих в своем флористическом составе 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вида растений и 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видов насекомых из Красной Книги РФ и 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35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видов растений, рекомендованных для местной охраны.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В этом лесу есть такие виды растений, которые существовали еще 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в доледниковую эпоху и сохранились по сей день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(остатки широколиственных лесов).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Здесь также растет уникальный вид — 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гусиный лук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 Он не съедобен и не имеет особых лекарственных свойств, но растет только на территориях черневых лесов и больше нигде в мире.</a:t>
            </a:r>
          </a:p>
          <a:p>
            <a:pPr>
              <a:buNone/>
            </a:pPr>
            <a:endParaRPr lang="ru-RU" sz="1800" dirty="0" smtClean="0"/>
          </a:p>
        </p:txBody>
      </p:sp>
      <p:pic>
        <p:nvPicPr>
          <p:cNvPr id="7" name="Picture 4" descr="http://saratov-podarok.ru/uploads/posts/2012-10/1351104191_97007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3717032"/>
            <a:ext cx="2594722" cy="1728192"/>
          </a:xfrm>
          <a:prstGeom prst="rect">
            <a:avLst/>
          </a:prstGeom>
          <a:noFill/>
        </p:spPr>
      </p:pic>
      <p:pic>
        <p:nvPicPr>
          <p:cNvPr id="8" name="Picture 2" descr="http://www.den-za-dnem.ru/img-00002/new11-05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5" y="1472902"/>
            <a:ext cx="2952328" cy="16680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Администратор\Мои документы\Шаблоны презентаций\Фоны для презентаций\набор фонов\62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1080120"/>
          </a:xfrm>
        </p:spPr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Особо охраняемые природные территории(ООПТ)</a:t>
            </a:r>
            <a:endParaRPr lang="ru-RU" b="1" dirty="0">
              <a:ln/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3"/>
          <p:cNvSpPr txBox="1">
            <a:spLocks/>
          </p:cNvSpPr>
          <p:nvPr/>
        </p:nvSpPr>
        <p:spPr>
          <a:xfrm>
            <a:off x="4572000" y="1340768"/>
            <a:ext cx="4392488" cy="53285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Наиболее известны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4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категории ООПТ: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заповедники, национальные парки, заказники и памятники природы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Сейчас в Новосибирской области существуют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53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памятника природы,  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26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заказников регионального значения и один — федерального («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Кирзинский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» заказник).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Национальных парков и заповедников у нас пока нет, но в районе о. Чаны планируется создание 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Барабинского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заповедника (местообитание водоплавающих птиц).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Ежегодно в НСО памятниками природы признаются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3–5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новых объектов. К 2020 году должно появиться около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100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особо охраняемых зон.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7410" name="Picture 2" descr="http://www.fotolibe.ru/my_foto/P92100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4077072"/>
            <a:ext cx="2170698" cy="1624970"/>
          </a:xfrm>
          <a:prstGeom prst="rect">
            <a:avLst/>
          </a:prstGeom>
          <a:noFill/>
        </p:spPr>
      </p:pic>
      <p:pic>
        <p:nvPicPr>
          <p:cNvPr id="17412" name="Picture 4" descr="http://www.balatsky.ru/NSO/NSO/img0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1844824"/>
            <a:ext cx="2232248" cy="1557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дминистратор\Мои документы\Шаблоны презентаций\Фоны для презентаций\набор фонов\62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Памятники природы</a:t>
            </a:r>
            <a:endParaRPr lang="ru-RU" b="1" dirty="0">
              <a:ln/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499992" y="836712"/>
            <a:ext cx="4392488" cy="5760640"/>
          </a:xfrm>
        </p:spPr>
        <p:txBody>
          <a:bodyPr>
            <a:normAutofit fontScale="92500" lnSpcReduction="10000"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Памятники природы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 уникальные природные комплексы, подлежащие охране в силу их экологической, научной, эстетической и культурной ценности.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Это природные территории, заметно отличающиеся от окружающего ландшафта.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НСО памятниками природы становятся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горы, скалы с пещерами,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т.к. они идут вразрез с основным рельефом области – равнинным.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 таких объектах складывается своеобразный животный и растительный мир, а потому они представляют собой особую ценность.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 территории памятников природы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запрещена любая хозяйственная деятельность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в т.ч. разведение костров, выжигание травы, заготовка древесины, предоставление участков под застройку, садоводство, отлов животных, разработка полезных ископаемых.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/>
          </a:p>
        </p:txBody>
      </p:sp>
      <p:pic>
        <p:nvPicPr>
          <p:cNvPr id="16386" name="Picture 2" descr="http://www.balatsky.ru/NSO/Kamstep.files/pan.jpg"/>
          <p:cNvPicPr>
            <a:picLocks noChangeAspect="1" noChangeArrowheads="1"/>
          </p:cNvPicPr>
          <p:nvPr/>
        </p:nvPicPr>
        <p:blipFill>
          <a:blip r:embed="rId3" cstate="print"/>
          <a:srcRect l="1469" t="4942" r="3036"/>
          <a:stretch>
            <a:fillRect/>
          </a:stretch>
        </p:blipFill>
        <p:spPr bwMode="auto">
          <a:xfrm rot="20932437">
            <a:off x="763578" y="3816843"/>
            <a:ext cx="3459719" cy="1912559"/>
          </a:xfrm>
          <a:prstGeom prst="rect">
            <a:avLst/>
          </a:prstGeom>
          <a:noFill/>
        </p:spPr>
      </p:pic>
      <p:pic>
        <p:nvPicPr>
          <p:cNvPr id="16388" name="Picture 4" descr="http://data.photo.sibnet.ru/upload/imgbig/11955824374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75178">
            <a:off x="1016970" y="1186290"/>
            <a:ext cx="2463666" cy="18442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дминистратор\Мои документы\Шаблоны презентаций\Фоны для презентаций\набор фонов\62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427984" y="188640"/>
            <a:ext cx="4464496" cy="6408712"/>
          </a:xfrm>
        </p:spPr>
        <p:txBody>
          <a:bodyPr>
            <a:normAutofit lnSpcReduction="10000"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Однако в некоторых местах разрешены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умеренная заготовка сена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сбор ягод и грибов местным населением 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проведение лесохозяйственных и противопожарных мероприятий 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организация познавательных экскурсий и посещение памятников туристами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Цели создания памятников природы: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сохранение редких видов животных и растений, в т.ч. занесенных в Красные книги РФ и НСО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организация экологического воспитания населения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Примеры памятников природы: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Урочище Золотая Нива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Остров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Голинский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Озеро Горькое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Бердские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скалы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Волчья грива 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Барсуковская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пещера и др.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/>
          </a:p>
        </p:txBody>
      </p:sp>
      <p:pic>
        <p:nvPicPr>
          <p:cNvPr id="5" name="Рисунок 4" descr="http://www.balatsky.ru/NSO/2008_redplant.files/kb.gif"/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907704" y="1052736"/>
            <a:ext cx="1553965" cy="206811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й.jpg"/>
          <p:cNvPicPr>
            <a:picLocks noChangeAspect="1"/>
          </p:cNvPicPr>
          <p:nvPr/>
        </p:nvPicPr>
        <p:blipFill>
          <a:blip r:embed="rId4" cstate="print"/>
          <a:srcRect r="28125" b="28174"/>
          <a:stretch>
            <a:fillRect/>
          </a:stretch>
        </p:blipFill>
        <p:spPr>
          <a:xfrm>
            <a:off x="1475656" y="4005064"/>
            <a:ext cx="2292981" cy="1718550"/>
          </a:xfrm>
          <a:prstGeom prst="rect">
            <a:avLst/>
          </a:prstGeom>
        </p:spPr>
      </p:pic>
      <p:pic>
        <p:nvPicPr>
          <p:cNvPr id="6" name="Picture 12" descr="C:\Users\Алина\AppData\Local\Microsoft\Windows\Temporary Internet Files\Content.IE5\ORPWPFCR\MM900354669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7704" y="4653136"/>
            <a:ext cx="647637" cy="9938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дминистратор\Мои документы\Шаблоны презентаций\Фоны для презентаций\набор фонов\62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Documents and Settings\Администратор\Рабочий стол\карта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628800"/>
            <a:ext cx="4032447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дминистратор\Мои документы\Шаблоны презентаций\Фоны для презентаций\набор фонов\62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000" b="1" dirty="0" err="1" smtClean="0">
                <a:ln/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Барсуковская</a:t>
            </a:r>
            <a:r>
              <a:rPr lang="ru-RU" sz="4000" b="1" dirty="0" smtClean="0">
                <a:ln/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пещера</a:t>
            </a:r>
            <a:endParaRPr lang="ru-RU" sz="4000" b="1" dirty="0">
              <a:ln/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139952" y="692696"/>
            <a:ext cx="4752528" cy="5904656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Расположение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Маслянинский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район, возле села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Барсуково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Это вытянутый вдоль правого берега реки Укроп участок местности со скальными выходами, окружающими вход в пещеру.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Крутые скалы сложены сероватым известняком. Над ними растёт смешанный лес и лесопосадки сосны.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 подножия скального склона есть подвижные каменные осыпи, по которым трудно передвигаться.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НСО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пещер.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Барсуковская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пещера, в силу протяженности и размеров своих ходов, – наиболее пригодна для исследований спелеологов и посещений туристами.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Протяженность -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195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м., глубина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19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м. Длина проходимой части пещеры – примерно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50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метров.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www.balatsky.ru/NSO/Barskal.files/image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124744"/>
            <a:ext cx="2448272" cy="326436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39552" y="4509120"/>
            <a:ext cx="3528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Склон с барсуковой пещерой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дминистратор\Мои документы\Шаблоны презентаций\Фоны для презентаций\набор фонов\62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644008" y="332656"/>
            <a:ext cx="4248472" cy="6336704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Флора и фауна: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здесь находятся основные скопления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летучих мышей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 время зимовки.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Ежегодно зимуют сотни особей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видов летучих мышей: водяная ночница, прудовая ночница, ночница Брандта, большой трубконос, бурый ушан и усатая ночница.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Эти летучие мыши, занесены в Красную книгу НСО.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Летучие мыши абсолютно безобидны для человека. Вопреки предрассудкам, они не могут прокусить кожу, не вцепляются в волосы. При этом сами они очень ранимы. Туристам следует соблюдать осторожность. Различные нарушения мест обитания летучих мышей, тревога из-за пробуждения во время летней спячки могут привести к их гибели. </a:t>
            </a:r>
          </a:p>
          <a:p>
            <a:endParaRPr lang="ru-RU" sz="1800" dirty="0"/>
          </a:p>
        </p:txBody>
      </p:sp>
      <p:pic>
        <p:nvPicPr>
          <p:cNvPr id="8194" name="Picture 2" descr="http://www.den-za-dnem.ru/img-00002/new12-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25369">
            <a:off x="604732" y="2373057"/>
            <a:ext cx="3004982" cy="2088463"/>
          </a:xfrm>
          <a:prstGeom prst="rect">
            <a:avLst/>
          </a:prstGeom>
          <a:noFill/>
        </p:spPr>
      </p:pic>
      <p:pic>
        <p:nvPicPr>
          <p:cNvPr id="7" name="Рисунок 6" descr="http://den-za-dnem.ru/gal/albums/userpics/10001/bar-00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4581128"/>
            <a:ext cx="2664295" cy="198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://www.balatsky.ru/NSO/Barskal.files/image0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7664" y="260648"/>
            <a:ext cx="2986736" cy="2021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дминистратор\Мои документы\Шаблоны презентаций\Фоны для презентаций\набор фонов\62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Озеро Горькое</a:t>
            </a:r>
            <a:endParaRPr lang="ru-RU" b="1" dirty="0">
              <a:ln/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563888" y="980728"/>
            <a:ext cx="5328592" cy="6021288"/>
          </a:xfrm>
        </p:spPr>
        <p:txBody>
          <a:bodyPr>
            <a:normAutofit fontScale="32500" lnSpcReduction="20000"/>
          </a:bodyPr>
          <a:lstStyle/>
          <a:p>
            <a:r>
              <a:rPr lang="ru-RU" sz="5500" b="1" dirty="0" smtClean="0">
                <a:latin typeface="Times New Roman" pitchFamily="18" charset="0"/>
                <a:cs typeface="Times New Roman" pitchFamily="18" charset="0"/>
              </a:rPr>
              <a:t>Расположение:</a:t>
            </a: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500" dirty="0" err="1" smtClean="0">
                <a:latin typeface="Times New Roman" pitchFamily="18" charset="0"/>
                <a:cs typeface="Times New Roman" pitchFamily="18" charset="0"/>
              </a:rPr>
              <a:t>Купинский</a:t>
            </a: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5500" dirty="0" err="1" smtClean="0">
                <a:latin typeface="Times New Roman" pitchFamily="18" charset="0"/>
                <a:cs typeface="Times New Roman" pitchFamily="18" charset="0"/>
              </a:rPr>
              <a:t>Баганский</a:t>
            </a: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 районы, у деревни </a:t>
            </a:r>
            <a:r>
              <a:rPr lang="ru-RU" sz="5500" dirty="0" err="1" smtClean="0">
                <a:latin typeface="Times New Roman" pitchFamily="18" charset="0"/>
                <a:cs typeface="Times New Roman" pitchFamily="18" charset="0"/>
              </a:rPr>
              <a:t>Новоключи</a:t>
            </a: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 (500 км от Новосибирска).</a:t>
            </a:r>
          </a:p>
          <a:p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Озеро небольшое, </a:t>
            </a:r>
            <a:r>
              <a:rPr lang="ru-RU" sz="5500" b="1" dirty="0" smtClean="0">
                <a:latin typeface="Times New Roman" pitchFamily="18" charset="0"/>
                <a:cs typeface="Times New Roman" pitchFamily="18" charset="0"/>
              </a:rPr>
              <a:t>500</a:t>
            </a: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 метров в диаметре, имеет почти круглую форму.</a:t>
            </a:r>
          </a:p>
          <a:p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о. Горькое с </a:t>
            </a:r>
            <a:r>
              <a:rPr lang="ru-RU" sz="5500" b="1" dirty="0" smtClean="0">
                <a:latin typeface="Times New Roman" pitchFamily="18" charset="0"/>
                <a:cs typeface="Times New Roman" pitchFamily="18" charset="0"/>
              </a:rPr>
              <a:t>1898 </a:t>
            </a: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г. известно своими лечебными свойствами. Его вода содержит соли, назначаемые при заболеваниях опорно-двигательного аппарата, щитовидной железы, нервной системы, органов дыхания, системы пищеварения, кожных заболеваниях и др.</a:t>
            </a:r>
          </a:p>
          <a:p>
            <a:r>
              <a:rPr lang="ru-RU" sz="5500" b="1" dirty="0" smtClean="0">
                <a:latin typeface="Times New Roman" pitchFamily="18" charset="0"/>
                <a:cs typeface="Times New Roman" pitchFamily="18" charset="0"/>
              </a:rPr>
              <a:t>Концентрация соли в воде озера настолько большая,</a:t>
            </a: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 что может удержать человека на поверхности.</a:t>
            </a:r>
          </a:p>
          <a:p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 Вода чистая, у береговой линии – песок. </a:t>
            </a:r>
          </a:p>
          <a:p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Дальше от берега дно покрыто </a:t>
            </a:r>
            <a:r>
              <a:rPr lang="ru-RU" sz="5500" b="1" dirty="0" smtClean="0">
                <a:latin typeface="Times New Roman" pitchFamily="18" charset="0"/>
                <a:cs typeface="Times New Roman" pitchFamily="18" charset="0"/>
              </a:rPr>
              <a:t>грязью черного цвета. </a:t>
            </a: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Это высококачественная  грязь, которая представляет собой целебные отложения отмерших организмов — </a:t>
            </a:r>
            <a:r>
              <a:rPr lang="ru-RU" sz="5500" b="1" dirty="0" smtClean="0">
                <a:latin typeface="Times New Roman" pitchFamily="18" charset="0"/>
                <a:cs typeface="Times New Roman" pitchFamily="18" charset="0"/>
              </a:rPr>
              <a:t>рачков </a:t>
            </a:r>
            <a:r>
              <a:rPr lang="ru-RU" sz="5500" b="1" dirty="0" err="1" smtClean="0">
                <a:latin typeface="Times New Roman" pitchFamily="18" charset="0"/>
                <a:cs typeface="Times New Roman" pitchFamily="18" charset="0"/>
              </a:rPr>
              <a:t>артемии</a:t>
            </a: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Ежегодно отдохнуть и полечиться сюда приезжает множество туристов из разных областей.</a:t>
            </a:r>
            <a:br>
              <a:rPr lang="ru-RU" sz="5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100" dirty="0" smtClean="0">
                <a:latin typeface="Times New Roman" pitchFamily="18" charset="0"/>
                <a:cs typeface="Times New Roman" pitchFamily="18" charset="0"/>
              </a:rPr>
            </a:b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/>
          </a:p>
          <a:p>
            <a:endParaRPr lang="ru-RU" sz="1800" dirty="0"/>
          </a:p>
        </p:txBody>
      </p:sp>
      <p:pic>
        <p:nvPicPr>
          <p:cNvPr id="1026" name="Picture 2" descr="C:\Documents and Settings\Администратор\Рабочий стол\горько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268760"/>
            <a:ext cx="2264112" cy="1728192"/>
          </a:xfrm>
          <a:prstGeom prst="rect">
            <a:avLst/>
          </a:prstGeom>
          <a:noFill/>
        </p:spPr>
      </p:pic>
      <p:pic>
        <p:nvPicPr>
          <p:cNvPr id="1027" name="Picture 3" descr="C:\Documents and Settings\Администратор\Рабочий стол\3072813b511a9ec32bb7d06469_376_287_cro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3717032"/>
            <a:ext cx="2466656" cy="18827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дминистратор\Мои документы\Шаблоны презентаций\Фоны для презентаций\набор фонов\62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err="1" smtClean="0">
                <a:ln/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Бердские</a:t>
            </a:r>
            <a:r>
              <a:rPr lang="ru-RU" b="1" dirty="0" smtClean="0">
                <a:ln/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скалы</a:t>
            </a:r>
            <a:endParaRPr lang="ru-RU" b="1" dirty="0">
              <a:ln/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139952" y="764704"/>
            <a:ext cx="4824536" cy="5832648"/>
          </a:xfrm>
        </p:spPr>
        <p:txBody>
          <a:bodyPr>
            <a:normAutofit fontScale="92500" lnSpcReduction="10000"/>
          </a:bodyPr>
          <a:lstStyle/>
          <a:p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Расположение: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Искитимский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район, возле с.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Новососедово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, на р.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Бердь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Бердские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скалы представляют собой крутой скальный участок вдоль правого берега реки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Берди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 Ширина его около 300 метров, протяженность 1,3 километра. 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Скалы сложены 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магматическими горными породами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, преимущественно диабазами. Всё здесь, как в настоящих горах, только в миниатюре. На склонах есть даже небольшие осыпи из крупных камней.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С высоты птичьего полёта открывается великолепная панорама реки, скалистых гор, леса, неба.</a:t>
            </a:r>
          </a:p>
          <a:p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Флора и фауна: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здесь и смешанный лес с преобладанием сосны и берёзы, и степные сообщества растений (травы). Разнообразие мхов на скалах необычайно велико – 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49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видов.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Уникальный 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комплекс трав и мхов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и является основным 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объектом охра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ны на территории памятника.</a:t>
            </a:r>
          </a:p>
          <a:p>
            <a:endParaRPr lang="ru-RU" sz="1800" dirty="0"/>
          </a:p>
        </p:txBody>
      </p:sp>
      <p:pic>
        <p:nvPicPr>
          <p:cNvPr id="5" name="Picture 4" descr="http://www.balatsky.ru/NSO/Berdskal.files/image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5" y="764704"/>
            <a:ext cx="1800200" cy="134216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67544" y="4221088"/>
            <a:ext cx="345638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Здесь зарегистрировано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48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видов птиц,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видов мелких млекопитающих,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вида ящериц, более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400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видов беспозвоночных. Немало видов флоры и фауны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Бердских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скал занесено в Красную книгу НСО.</a:t>
            </a:r>
          </a:p>
        </p:txBody>
      </p:sp>
      <p:pic>
        <p:nvPicPr>
          <p:cNvPr id="6146" name="Picture 2" descr="http://www.den-za-dnem.ru/img-00002/nb-15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2348880"/>
            <a:ext cx="2304256" cy="172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1235</Words>
  <Application>Microsoft Office PowerPoint</Application>
  <PresentationFormat>Экран (4:3)</PresentationFormat>
  <Paragraphs>100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Памятники природы Новосибирской области</vt:lpstr>
      <vt:lpstr>Особо охраняемые природные территории(ООПТ)</vt:lpstr>
      <vt:lpstr>Памятники природы</vt:lpstr>
      <vt:lpstr>Слайд 4</vt:lpstr>
      <vt:lpstr>Слайд 5</vt:lpstr>
      <vt:lpstr>Барсуковская пещера</vt:lpstr>
      <vt:lpstr>Слайд 7</vt:lpstr>
      <vt:lpstr>Озеро Горькое</vt:lpstr>
      <vt:lpstr>Бердские скалы</vt:lpstr>
      <vt:lpstr>Река Буготак</vt:lpstr>
      <vt:lpstr>Беловский водопад</vt:lpstr>
      <vt:lpstr>Волчья грива</vt:lpstr>
      <vt:lpstr>Буготакские сопки</vt:lpstr>
      <vt:lpstr>Слайд 14</vt:lpstr>
      <vt:lpstr>Черневые леса Салаира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КЕВ</dc:creator>
  <cp:lastModifiedBy>КЕВ</cp:lastModifiedBy>
  <cp:revision>32</cp:revision>
  <dcterms:created xsi:type="dcterms:W3CDTF">2013-08-17T07:39:57Z</dcterms:created>
  <dcterms:modified xsi:type="dcterms:W3CDTF">2015-01-31T10:37:28Z</dcterms:modified>
</cp:coreProperties>
</file>