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Override1.xml" ContentType="application/vnd.openxmlformats-officedocument.themeOverride+xml"/>
  <Override PartName="/ppt/theme/theme3.xml" ContentType="application/vnd.openxmlformats-officedocument.them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23" r:id="rId1"/>
    <p:sldMasterId id="2147484006" r:id="rId2"/>
  </p:sldMasterIdLst>
  <p:notesMasterIdLst>
    <p:notesMasterId r:id="rId30"/>
  </p:notesMasterIdLst>
  <p:sldIdLst>
    <p:sldId id="304" r:id="rId3"/>
    <p:sldId id="339" r:id="rId4"/>
    <p:sldId id="303" r:id="rId5"/>
    <p:sldId id="313" r:id="rId6"/>
    <p:sldId id="302" r:id="rId7"/>
    <p:sldId id="306" r:id="rId8"/>
    <p:sldId id="299" r:id="rId9"/>
    <p:sldId id="316" r:id="rId10"/>
    <p:sldId id="315" r:id="rId11"/>
    <p:sldId id="317" r:id="rId12"/>
    <p:sldId id="325" r:id="rId13"/>
    <p:sldId id="327" r:id="rId14"/>
    <p:sldId id="338" r:id="rId15"/>
    <p:sldId id="326" r:id="rId16"/>
    <p:sldId id="322" r:id="rId17"/>
    <p:sldId id="324" r:id="rId18"/>
    <p:sldId id="328" r:id="rId19"/>
    <p:sldId id="329" r:id="rId20"/>
    <p:sldId id="331" r:id="rId21"/>
    <p:sldId id="330" r:id="rId22"/>
    <p:sldId id="332" r:id="rId23"/>
    <p:sldId id="333" r:id="rId24"/>
    <p:sldId id="334" r:id="rId25"/>
    <p:sldId id="335" r:id="rId26"/>
    <p:sldId id="323" r:id="rId27"/>
    <p:sldId id="337" r:id="rId28"/>
    <p:sldId id="340" r:id="rId2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CFD6"/>
    <a:srgbClr val="3333FF"/>
    <a:srgbClr val="800080"/>
    <a:srgbClr val="0000FF"/>
    <a:srgbClr val="66FF66"/>
    <a:srgbClr val="E777DA"/>
    <a:srgbClr val="FFFF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—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35758FB7-9AC5-4552-8A53-C91805E547FA}" styleName="Стиль из темы 1 - акцент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6D9F66E-5EB9-4882-86FB-DCBF35E3C3E4}" styleName="Средний стиль 4 —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FABFCF23-3B69-468F-B69F-88F6DE6A72F2}" styleName="Средний стиль 1 - акцент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D27102A9-8310-4765-A935-A1911B00CA55}" styleName="Светлый стиль 1 - акцент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8179" autoAdjust="0"/>
    <p:restoredTop sz="94255" autoAdjust="0"/>
  </p:normalViewPr>
  <p:slideViewPr>
    <p:cSldViewPr>
      <p:cViewPr>
        <p:scale>
          <a:sx n="66" d="100"/>
          <a:sy n="66" d="100"/>
        </p:scale>
        <p:origin x="-1962" y="-46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Начало</a:t>
            </a:r>
            <a:r>
              <a:rPr lang="ru-RU" baseline="0" dirty="0" smtClean="0"/>
              <a:t> года </a:t>
            </a:r>
            <a:endParaRPr lang="ru-RU" dirty="0"/>
          </a:p>
        </c:rich>
      </c:tx>
      <c:layout>
        <c:manualLayout>
          <c:xMode val="edge"/>
          <c:yMode val="edge"/>
          <c:x val="0.17845511452476151"/>
          <c:y val="1.6836199685282442E-2"/>
        </c:manualLayout>
      </c:layout>
      <c:overlay val="0"/>
    </c:title>
    <c:autoTitleDeleted val="0"/>
    <c:plotArea>
      <c:layout>
        <c:manualLayout>
          <c:layoutTarget val="inner"/>
          <c:xMode val="edge"/>
          <c:yMode val="edge"/>
          <c:x val="1.608177497177686E-2"/>
          <c:y val="0.14891112634001891"/>
          <c:w val="0.81971071049947908"/>
          <c:h val="0.44383934288445281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Высокий уровень развития </c:v>
                </c:pt>
                <c:pt idx="1">
                  <c:v>средний уровень развития </c:v>
                </c:pt>
                <c:pt idx="2">
                  <c:v>нулевой уровень развития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10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Высокий уровень развития </c:v>
                </c:pt>
                <c:pt idx="1">
                  <c:v>средний уровень развития </c:v>
                </c:pt>
                <c:pt idx="2">
                  <c:v>нулевой уровень развития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1">
                  <c:v>30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Высокий уровень развития </c:v>
                </c:pt>
                <c:pt idx="1">
                  <c:v>средний уровень развития </c:v>
                </c:pt>
                <c:pt idx="2">
                  <c:v>нулевой уровень развития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2">
                  <c:v>60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axId val="41232640"/>
        <c:axId val="148758528"/>
      </c:barChart>
      <c:catAx>
        <c:axId val="41232640"/>
        <c:scaling>
          <c:orientation val="minMax"/>
        </c:scaling>
        <c:delete val="0"/>
        <c:axPos val="b"/>
        <c:majorTickMark val="none"/>
        <c:minorTickMark val="none"/>
        <c:tickLblPos val="nextTo"/>
        <c:crossAx val="148758528"/>
        <c:crosses val="autoZero"/>
        <c:auto val="1"/>
        <c:lblAlgn val="ctr"/>
        <c:lblOffset val="100"/>
        <c:noMultiLvlLbl val="0"/>
      </c:catAx>
      <c:valAx>
        <c:axId val="148758528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41232640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hart>
    <c:title>
      <c:tx>
        <c:rich>
          <a:bodyPr/>
          <a:lstStyle/>
          <a:p>
            <a:pPr>
              <a:defRPr/>
            </a:pPr>
            <a:r>
              <a:rPr lang="ru-RU" dirty="0" smtClean="0"/>
              <a:t>Конец</a:t>
            </a:r>
            <a:r>
              <a:rPr lang="ru-RU" baseline="0" dirty="0" smtClean="0"/>
              <a:t> года </a:t>
            </a:r>
            <a:endParaRPr lang="ru-RU" dirty="0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Высокий уровень развития </c:v>
                </c:pt>
                <c:pt idx="1">
                  <c:v>средний уровень развития </c:v>
                </c:pt>
                <c:pt idx="2">
                  <c:v>нулевой уровень развитя 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50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Высокий уровень развития </c:v>
                </c:pt>
                <c:pt idx="1">
                  <c:v>средний уровень развития </c:v>
                </c:pt>
                <c:pt idx="2">
                  <c:v>нулевой уровень развитя </c:v>
                </c:pt>
              </c:strCache>
            </c:strRef>
          </c:cat>
          <c:val>
            <c:numRef>
              <c:f>Лист1!$C$2:$C$4</c:f>
              <c:numCache>
                <c:formatCode>General</c:formatCode>
                <c:ptCount val="3"/>
                <c:pt idx="1">
                  <c:v>40</c:v>
                </c:pt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invertIfNegative val="0"/>
          <c:cat>
            <c:strRef>
              <c:f>Лист1!$A$2:$A$4</c:f>
              <c:strCache>
                <c:ptCount val="3"/>
                <c:pt idx="0">
                  <c:v>Высокий уровень развития </c:v>
                </c:pt>
                <c:pt idx="1">
                  <c:v>средний уровень развития </c:v>
                </c:pt>
                <c:pt idx="2">
                  <c:v>нулевой уровень развитя </c:v>
                </c:pt>
              </c:strCache>
            </c:strRef>
          </c:cat>
          <c:val>
            <c:numRef>
              <c:f>Лист1!$D$2:$D$4</c:f>
              <c:numCache>
                <c:formatCode>General</c:formatCode>
                <c:ptCount val="3"/>
                <c:pt idx="2">
                  <c:v>10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39971456"/>
        <c:axId val="44638592"/>
      </c:barChart>
      <c:catAx>
        <c:axId val="39971456"/>
        <c:scaling>
          <c:orientation val="minMax"/>
        </c:scaling>
        <c:delete val="0"/>
        <c:axPos val="b"/>
        <c:majorTickMark val="none"/>
        <c:minorTickMark val="none"/>
        <c:tickLblPos val="nextTo"/>
        <c:crossAx val="44638592"/>
        <c:crosses val="autoZero"/>
        <c:auto val="1"/>
        <c:lblAlgn val="ctr"/>
        <c:lblOffset val="100"/>
        <c:noMultiLvlLbl val="0"/>
      </c:catAx>
      <c:valAx>
        <c:axId val="44638592"/>
        <c:scaling>
          <c:orientation val="minMax"/>
        </c:scaling>
        <c:delete val="1"/>
        <c:axPos val="l"/>
        <c:numFmt formatCode="General" sourceLinked="1"/>
        <c:majorTickMark val="none"/>
        <c:minorTickMark val="none"/>
        <c:tickLblPos val="none"/>
        <c:crossAx val="3997145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ru-RU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BFEE4934-CDAF-4327-8BA3-D16C8386E522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  <a:endParaRPr lang="ru-RU" noProof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9FD311C-D351-4DD2-B266-92DD61657F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211812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themeOverride" Target="../theme/themeOverride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DB9EAD-F83F-48B6-8059-0A2FA48ED62A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55F340-F08C-45A7-A837-7470F6A16F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DAF4C-9618-480F-9ACB-26A81C7AEFEF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7829FC-D180-4B84-94CC-604DE78C3E6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0E2017-573A-403B-8F2D-BFBBA2EC3AB7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40D495-6B11-4E8C-8C85-41E060D9B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5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E9E0E94-6D00-4B86-9150-18D3274C0E9F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8D22FD-A6A2-432F-8665-4F4F067AC96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5B3B9D-134C-4F22-843D-3A58AA58A628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825"/>
            <a:ext cx="758825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001FA6F-0116-4317-B9B3-327D9750BF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ая соединительная линия 3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898BBC-FCC9-42D7-A0F0-C97F4652DE2E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7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AB6529-E155-428D-ADDD-CDCBE0B5E6D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9B722C-D14B-46E4-9A06-0B182E4333F5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26CFEE-82CE-4249-AD9A-996D4BDEDE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1741B1-BD6D-4299-942D-1360252789B4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9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76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3E02D7-5CFC-4C5A-B2E9-F28B5106438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CDD848-C918-4EA4-9E65-33C58DFEB1AC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4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DC51D9-63B9-4632-AA8B-6CB28A8B85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A8FF91-8367-4A26-B353-BB583B8D01CD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3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A5441-DC8D-4CED-95C2-4D915ACCE5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ая соединительная линия 4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22D847-0ED5-45BB-9852-5A2A87A33656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7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07AA2B-63F6-48B0-ADF4-25E0B99423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04B7CE-A927-4584-B0C5-D491C35149B3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D9FEE8-CC95-4D97-9E29-1D5A167D8C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131092-2255-4E94-A246-ACEC0D84237A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66E8FFD-8850-4235-A906-BEAB963A7D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9014E3-BBAD-422A-92FF-387755A3F44C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DD0F00-A019-490D-9937-20AC3BD39A4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0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189678-513C-46D6-826C-02190909F1DA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2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BDAEB9-3DBD-4090-AFCA-1946F995FC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26C473-82F9-4E4A-9DCC-13BAE1E940E4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D15334-6B65-42BE-A7DF-6DEA4BBE3BF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D8B3DC-A61B-4697-A150-20E8B6A6FE59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5FDBDF-66BA-4A31-ACBC-1894C9AE4A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B7E97-BFB5-4BB3-9C1D-9ACFB28FEEA5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CE5538-56F6-4213-B67C-003FBE4347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2F85AB-5363-44C0-B086-76A3E5E55C6E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9F887-70A1-4C61-BDB6-49EF8BFAB19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275DF-1DB4-4663-9086-5E688B60F3EA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1621F3-33F3-469B-A940-BBD4B92574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0906D6-0CE7-47F8-BCE8-40A25E9436EB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9875AF-AC3C-4716-87E8-BC66B9B6EB7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728A09-EFAC-40C8-AEE0-E3E924B6FE29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1C4EB4-EE37-40F8-8205-299B70F938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051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2AF6AF59-61FC-49E6-87DE-E236C79FECBB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4CB0CEB8-A58A-47B8-BB63-EE0EA536F9C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77" r:id="rId1"/>
    <p:sldLayoutId id="2147484078" r:id="rId2"/>
    <p:sldLayoutId id="2147484079" r:id="rId3"/>
    <p:sldLayoutId id="2147484080" r:id="rId4"/>
    <p:sldLayoutId id="2147484081" r:id="rId5"/>
    <p:sldLayoutId id="2147484082" r:id="rId6"/>
    <p:sldLayoutId id="2147484083" r:id="rId7"/>
    <p:sldLayoutId id="2147484084" r:id="rId8"/>
    <p:sldLayoutId id="2147484085" r:id="rId9"/>
    <p:sldLayoutId id="2147484086" r:id="rId10"/>
    <p:sldLayoutId id="2147484087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3077" name="Текст 7"/>
          <p:cNvSpPr>
            <a:spLocks noGrp="1"/>
          </p:cNvSpPr>
          <p:nvPr>
            <p:ph type="body" idx="1"/>
          </p:nvPr>
        </p:nvSpPr>
        <p:spPr bwMode="auto">
          <a:xfrm>
            <a:off x="304800" y="1554163"/>
            <a:ext cx="86868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8FE17D5-7D55-49ED-AA42-8FC32B89CDE0}" type="datetimeFigureOut">
              <a:rPr lang="ru-RU"/>
              <a:pPr>
                <a:defRPr/>
              </a:pPr>
              <a:t>31.01.2015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7C643DF0-AD24-4D65-995F-6F835E1066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94" r:id="rId1"/>
    <p:sldLayoutId id="2147484095" r:id="rId2"/>
    <p:sldLayoutId id="2147484096" r:id="rId3"/>
    <p:sldLayoutId id="2147484088" r:id="rId4"/>
    <p:sldLayoutId id="2147484097" r:id="rId5"/>
    <p:sldLayoutId id="2147484089" r:id="rId6"/>
    <p:sldLayoutId id="2147484090" r:id="rId7"/>
    <p:sldLayoutId id="2147484098" r:id="rId8"/>
    <p:sldLayoutId id="2147484091" r:id="rId9"/>
    <p:sldLayoutId id="2147484092" r:id="rId10"/>
    <p:sldLayoutId id="2147484093" r:id="rId11"/>
  </p:sldLayoutIdLst>
  <p:transition spd="med">
    <p:fade/>
  </p:transition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kern="1200" cap="all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Franklin Gothic Medium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"/>
        <a:defRPr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"/>
        <a:defRPr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"/>
        <a:defRPr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 2" pitchFamily="18" charset="2"/>
        <a:buChar char=""/>
        <a:defRPr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60000"/>
        <a:buFont typeface="Wingdings 2" pitchFamily="18" charset="2"/>
        <a:buChar char=""/>
        <a:defRPr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endParaRPr lang="ru-RU" sz="2400" b="1" dirty="0" smtClean="0">
              <a:solidFill>
                <a:srgbClr val="0000FF"/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ОБОБЩЕНИЕ ПЕДАГОГИЧЕСКОГО ОПЫТА ПО ТЕМЕ  « РАЗВИТИЕ ТВОРЧЕСКИХ СПОСОБНОСТЕЙ У ДЕТЕЙ  ДОШКОЛЬНОГО ВОЗРАСТА, ЧЕРЕЗ ИСПОЛЬЗОВАНИЕ НЕТРАДИЦИОННОЙ  ТЕХНИКИ -ПЛАСТИЛИНОГРАФИИ»</a:t>
            </a:r>
          </a:p>
          <a:p>
            <a:pPr algn="ctr">
              <a:buNone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MS Mincho" pitchFamily="49" charset="-128"/>
              <a:ea typeface="MS Mincho" pitchFamily="49" charset="-128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buNone/>
            </a:pP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algn="ctr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Воспитатель: Ткаченко А.И.</a:t>
            </a:r>
          </a:p>
          <a:p>
            <a:pPr algn="ctr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г.Бийск, 2014г.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>
              <a:buNone/>
            </a:pPr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Муниципальное бюджетное дошкольное  учреждение </a:t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«детский сад №86»</a:t>
            </a: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18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 flipV="1">
            <a:off x="2357422" y="357166"/>
            <a:ext cx="42862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357166"/>
            <a:ext cx="8686800" cy="8382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МОДЕЛЬ РЕАЛИЗАЦИИ ОПЫТА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знак завершения 3"/>
          <p:cNvSpPr/>
          <p:nvPr/>
        </p:nvSpPr>
        <p:spPr>
          <a:xfrm>
            <a:off x="3428992" y="2643182"/>
            <a:ext cx="2286016" cy="642942"/>
          </a:xfrm>
          <a:prstGeom prst="flowChartTerminator">
            <a:avLst/>
          </a:prstGeom>
          <a:gradFill>
            <a:gsLst>
              <a:gs pos="0">
                <a:srgbClr val="E777D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ВОСПИТАТЕЛЬ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785786" y="3143248"/>
            <a:ext cx="2143140" cy="571504"/>
          </a:xfrm>
          <a:prstGeom prst="flowChartTerminator">
            <a:avLst/>
          </a:prstGeom>
          <a:gradFill>
            <a:gsLst>
              <a:gs pos="0">
                <a:srgbClr val="E777D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ДЕТИ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857224" y="4071942"/>
            <a:ext cx="4786346" cy="1643074"/>
          </a:xfrm>
          <a:prstGeom prst="flowChartProcess">
            <a:avLst/>
          </a:prstGeom>
          <a:gradFill>
            <a:gsLst>
              <a:gs pos="0">
                <a:srgbClr val="E777D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1400" b="1" dirty="0" smtClean="0">
              <a:latin typeface="Calibri" pitchFamily="34" charset="0"/>
              <a:cs typeface="Times New Roman" pitchFamily="18" charset="0"/>
            </a:endParaRPr>
          </a:p>
          <a:p>
            <a:pPr algn="ct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НОД,</a:t>
            </a:r>
          </a:p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СОВМЕСТНАЯ  СО ВЗРОСЛЫМ  И САМОСТОЯТЕЛЬНАЯ ДЕЯТЕЛЬНОСТЬ</a:t>
            </a:r>
          </a:p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КРУЖОК «ПЛАСТИЛИНОВЫЕ  ФАНТАЗИИ»</a:t>
            </a:r>
          </a:p>
          <a:p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ОФОРМЛЕНИЕ ТВОРЧЕСКИХ ВЫСТАВОК</a:t>
            </a: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6500826" y="4214818"/>
            <a:ext cx="2357454" cy="1357322"/>
          </a:xfrm>
          <a:prstGeom prst="flowChartProcess">
            <a:avLst/>
          </a:prstGeom>
          <a:gradFill>
            <a:gsLst>
              <a:gs pos="0">
                <a:srgbClr val="E777D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КОНСУЛЬТАЦИИ,  РОДИТЕЛЬСКИЕ СОБРАНИЕ,  БЕСЕДЫ,  РЕКОМЕНДАЦИИ  И ПРАКТИКУМ</a:t>
            </a:r>
            <a:endParaRPr lang="ru-RU" sz="1400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1" name="Блок-схема: процесс 10"/>
          <p:cNvSpPr/>
          <p:nvPr/>
        </p:nvSpPr>
        <p:spPr>
          <a:xfrm>
            <a:off x="3857620" y="1714488"/>
            <a:ext cx="2000264" cy="755524"/>
          </a:xfrm>
          <a:prstGeom prst="flowChartProcess">
            <a:avLst/>
          </a:prstGeom>
          <a:gradFill>
            <a:gsLst>
              <a:gs pos="0">
                <a:srgbClr val="E777D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МЕТОДИЧЕСКОЕ  СОПРОВОЖД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ЕНИЕ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cxnSp>
        <p:nvCxnSpPr>
          <p:cNvPr id="15" name="Прямая со стрелкой 14"/>
          <p:cNvCxnSpPr>
            <a:stCxn id="4" idx="3"/>
          </p:cNvCxnSpPr>
          <p:nvPr/>
        </p:nvCxnSpPr>
        <p:spPr>
          <a:xfrm>
            <a:off x="5715008" y="2964653"/>
            <a:ext cx="1428760" cy="321471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>
            <a:stCxn id="4" idx="1"/>
          </p:cNvCxnSpPr>
          <p:nvPr/>
        </p:nvCxnSpPr>
        <p:spPr>
          <a:xfrm rot="10800000" flipV="1">
            <a:off x="2643174" y="2964652"/>
            <a:ext cx="785818" cy="392909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 rot="16200000" flipH="1">
            <a:off x="1785918" y="3500438"/>
            <a:ext cx="357190" cy="5000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 стрелкой 24"/>
          <p:cNvCxnSpPr/>
          <p:nvPr/>
        </p:nvCxnSpPr>
        <p:spPr>
          <a:xfrm rot="5400000">
            <a:off x="7608115" y="3750471"/>
            <a:ext cx="357190" cy="2857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Блок-схема: знак завершения 25"/>
          <p:cNvSpPr/>
          <p:nvPr/>
        </p:nvSpPr>
        <p:spPr>
          <a:xfrm>
            <a:off x="7143768" y="2928934"/>
            <a:ext cx="1714512" cy="714380"/>
          </a:xfrm>
          <a:prstGeom prst="flowChartTerminator">
            <a:avLst/>
          </a:prstGeom>
          <a:gradFill>
            <a:gsLst>
              <a:gs pos="0">
                <a:srgbClr val="E777D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РОДИТЕЛИ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cxnSp>
        <p:nvCxnSpPr>
          <p:cNvPr id="28" name="Прямая со стрелкой 27"/>
          <p:cNvCxnSpPr>
            <a:endCxn id="11" idx="2"/>
          </p:cNvCxnSpPr>
          <p:nvPr/>
        </p:nvCxnSpPr>
        <p:spPr>
          <a:xfrm rot="5400000" flipH="1" flipV="1">
            <a:off x="4771167" y="2556597"/>
            <a:ext cx="17317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0177" name="Picture 1" descr="G:\DCIM\102GEDSC\GEDC888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14348" y="1285860"/>
            <a:ext cx="2190766" cy="16430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686800" cy="83820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Формы работы с детьми</a:t>
            </a:r>
            <a:endParaRPr lang="ru-RU" sz="32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b="1" dirty="0" err="1" smtClean="0">
                <a:solidFill>
                  <a:srgbClr val="800080"/>
                </a:solidFill>
                <a:latin typeface="Calibri" pitchFamily="34" charset="0"/>
                <a:cs typeface="Times New Roman" pitchFamily="18" charset="0"/>
              </a:rPr>
              <a:t>Нод</a:t>
            </a:r>
            <a:endParaRPr lang="ru-RU" b="1" dirty="0" smtClean="0">
              <a:solidFill>
                <a:srgbClr val="80008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buNone/>
            </a:pPr>
            <a:endParaRPr lang="ru-RU" b="1" dirty="0" smtClean="0">
              <a:solidFill>
                <a:srgbClr val="800080"/>
              </a:solidFill>
              <a:latin typeface="Calibri" pitchFamily="34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800080"/>
                </a:solidFill>
                <a:latin typeface="Calibri" pitchFamily="34" charset="0"/>
                <a:cs typeface="Times New Roman" pitchFamily="18" charset="0"/>
              </a:rPr>
              <a:t>Дидактические </a:t>
            </a:r>
          </a:p>
          <a:p>
            <a:pPr>
              <a:buNone/>
            </a:pPr>
            <a:r>
              <a:rPr lang="ru-RU" b="1" dirty="0" smtClean="0">
                <a:solidFill>
                  <a:srgbClr val="800080"/>
                </a:solidFill>
                <a:latin typeface="Calibri" pitchFamily="34" charset="0"/>
                <a:cs typeface="Times New Roman" pitchFamily="18" charset="0"/>
              </a:rPr>
              <a:t>Игры</a:t>
            </a:r>
          </a:p>
          <a:p>
            <a:pPr>
              <a:buNone/>
            </a:pPr>
            <a:endParaRPr lang="ru-RU" b="1" dirty="0" smtClean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800080"/>
                </a:solidFill>
                <a:latin typeface="Calibri" pitchFamily="34" charset="0"/>
                <a:cs typeface="Times New Roman" pitchFamily="18" charset="0"/>
              </a:rPr>
              <a:t>Беседы</a:t>
            </a:r>
          </a:p>
          <a:p>
            <a:pPr>
              <a:buNone/>
            </a:pPr>
            <a:endParaRPr lang="ru-RU" b="1" dirty="0" smtClean="0">
              <a:solidFill>
                <a:srgbClr val="80008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800080"/>
                </a:solidFill>
                <a:latin typeface="Calibri" pitchFamily="34" charset="0"/>
                <a:cs typeface="Times New Roman" pitchFamily="18" charset="0"/>
              </a:rPr>
              <a:t>Экскурсия</a:t>
            </a:r>
            <a:r>
              <a:rPr lang="ru-RU" b="1" dirty="0" smtClean="0">
                <a:solidFill>
                  <a:srgbClr val="80008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Блок-схема: процесс 6"/>
          <p:cNvSpPr/>
          <p:nvPr/>
        </p:nvSpPr>
        <p:spPr>
          <a:xfrm>
            <a:off x="1285820" y="1142984"/>
            <a:ext cx="7429584" cy="1000132"/>
          </a:xfrm>
          <a:prstGeom prst="flowChartProcess">
            <a:avLst/>
          </a:prstGeom>
          <a:gradFill>
            <a:gsLst>
              <a:gs pos="0">
                <a:srgbClr val="E777D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«Дары осени» «Безопасность на дорогах» «Строение человека» «Улицы нашего города» «Природа зимой»»Русские народные промыслы» «Этот загадочный космос» «Весенние цветы»»Цветущий луг»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" name="Блок-схема: процесс 7"/>
          <p:cNvSpPr/>
          <p:nvPr/>
        </p:nvSpPr>
        <p:spPr>
          <a:xfrm>
            <a:off x="3357522" y="2285992"/>
            <a:ext cx="5786478" cy="1714512"/>
          </a:xfrm>
          <a:prstGeom prst="flowChartProcess">
            <a:avLst/>
          </a:prstGeom>
          <a:gradFill>
            <a:gsLst>
              <a:gs pos="0">
                <a:srgbClr val="E777D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«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Семицветик» « Подбери краски для картинки»»Хоровод красок» «Выложи узор» «Правая – левая» «Осенняя политра» «Кто внимательный» «Колумбово  яйцо»  «Хоровод  красок»  «Узнай по силуэту»  «Собери открытку»</a:t>
            </a:r>
          </a:p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«Рисуем по образцу» «Дорисуй предмет»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Блок-схема: процесс 8"/>
          <p:cNvSpPr/>
          <p:nvPr/>
        </p:nvSpPr>
        <p:spPr>
          <a:xfrm>
            <a:off x="2500298" y="4286256"/>
            <a:ext cx="6215106" cy="969838"/>
          </a:xfrm>
          <a:prstGeom prst="flowChartProcess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«Что нам осень подарила» «Безопасность на дорогах»  «Мой любимый город « «Пожарные на учениях» «Здравствуй Новый год!» «Космические  корабли»  </a:t>
            </a:r>
            <a:endParaRPr lang="ru-RU" sz="1600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10" name="Блок-схема: процесс 9"/>
          <p:cNvSpPr/>
          <p:nvPr/>
        </p:nvSpPr>
        <p:spPr>
          <a:xfrm>
            <a:off x="2357422" y="5715016"/>
            <a:ext cx="6357982" cy="612648"/>
          </a:xfrm>
          <a:prstGeom prst="flowChartProcess">
            <a:avLst/>
          </a:prstGeom>
          <a:gradFill>
            <a:gsLst>
              <a:gs pos="0">
                <a:srgbClr val="5E9EFF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« 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Улицы нашего города»  «Наш огород» « Парк»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0"/>
            <a:ext cx="8686800" cy="6080125"/>
          </a:xfrm>
        </p:spPr>
        <p:txBody>
          <a:bodyPr/>
          <a:lstStyle/>
          <a:p>
            <a:pPr>
              <a:buNone/>
            </a:pPr>
            <a:endParaRPr lang="en-US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Наблюдение</a:t>
            </a:r>
          </a:p>
          <a:p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b="1" dirty="0" smtClean="0">
                <a:solidFill>
                  <a:srgbClr val="C00000"/>
                </a:solidFill>
                <a:latin typeface="Calibri" pitchFamily="34" charset="0"/>
                <a:cs typeface="Times New Roman" pitchFamily="18" charset="0"/>
              </a:rPr>
              <a:t>Рассматривание</a:t>
            </a:r>
          </a:p>
          <a:p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Блок-схема: процесс 3"/>
          <p:cNvSpPr/>
          <p:nvPr/>
        </p:nvSpPr>
        <p:spPr>
          <a:xfrm>
            <a:off x="3214678" y="285728"/>
            <a:ext cx="5357850" cy="1000132"/>
          </a:xfrm>
          <a:prstGeom prst="flowChartProcess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anose="02020603050405020304" pitchFamily="18" charset="0"/>
              </a:rPr>
              <a:t> Овощи на грядке,  деревья, листопад, здания, машины на улицы,  за птицами, за снегом,  цветы.</a:t>
            </a:r>
          </a:p>
          <a:p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Блок-схема: процесс 4"/>
          <p:cNvSpPr/>
          <p:nvPr/>
        </p:nvSpPr>
        <p:spPr>
          <a:xfrm>
            <a:off x="3357554" y="1500174"/>
            <a:ext cx="5357850" cy="4286280"/>
          </a:xfrm>
          <a:prstGeom prst="flowChartProcess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dirty="0" smtClean="0">
                <a:solidFill>
                  <a:srgbClr val="0000FF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anose="02020603050405020304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anose="02020603050405020304" pitchFamily="18" charset="0"/>
              </a:rPr>
              <a:t>Рассматривание репродукции картин  И.И. Левитана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anose="02020603050405020304" pitchFamily="18" charset="0"/>
              </a:rPr>
              <a:t>. Рассматривание репродукции картин И.К. Айвазовская.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anose="02020603050405020304" pitchFamily="18" charset="0"/>
              </a:rPr>
              <a:t>.Рассматривание репродукции картин И.И. Шишкина</a:t>
            </a:r>
          </a:p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anose="02020603050405020304" pitchFamily="18" charset="0"/>
              </a:rPr>
              <a:t>.   Рассматривание открыток , иллюстраций, фотографий, альбомов: «Расписные матрёшки», «Росписи народных мастеров», .«Морозные узоры», «Птицы зимой», «Зимующие птицы», «Деревья зимой»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ПЛАН КРУЖКА  «ПЛАСТИЛИНОВАЯ  ФАТАЗИЯ»</a:t>
            </a:r>
            <a:endParaRPr lang="ru-RU" sz="3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42844" y="1415420"/>
          <a:ext cx="8715436" cy="5455920"/>
        </p:xfrm>
        <a:graphic>
          <a:graphicData uri="http://schemas.openxmlformats.org/drawingml/2006/table">
            <a:tbl>
              <a:tblPr firstRow="1" bandRow="1">
                <a:tableStyleId>{D27102A9-8310-4765-A935-A1911B00CA55}</a:tableStyleId>
              </a:tblPr>
              <a:tblGrid>
                <a:gridCol w="2253992"/>
                <a:gridCol w="6461444"/>
              </a:tblGrid>
              <a:tr h="370840">
                <a:tc>
                  <a:txBody>
                    <a:bodyPr/>
                    <a:lstStyle/>
                    <a:p>
                      <a:r>
                        <a:rPr lang="ru-RU" sz="1700" b="1" u="sng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rgbClr val="3333FF"/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МЕСЯЦЫ </a:t>
                      </a:r>
                      <a:endParaRPr lang="ru-RU" sz="17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rgbClr val="3333FF"/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u="sng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ТЕМЫ</a:t>
                      </a:r>
                      <a:endParaRPr lang="ru-RU" sz="17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589590">
                <a:tc>
                  <a:txBody>
                    <a:bodyPr/>
                    <a:lstStyle/>
                    <a:p>
                      <a:r>
                        <a:rPr lang="ru-RU" sz="1700" b="1" u="sng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СЕНТЯБРЬ </a:t>
                      </a:r>
                      <a:endParaRPr lang="ru-RU" sz="17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Ваза с  фруктами и цветами. Петушок. Грибы в корзине.</a:t>
                      </a:r>
                    </a:p>
                    <a:p>
                      <a:pPr algn="just">
                        <a:buNone/>
                      </a:pPr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Безопасная  дорога.</a:t>
                      </a:r>
                      <a:endParaRPr lang="ru-RU" sz="17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700" b="1" u="sng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ОКТЯБРЬ</a:t>
                      </a:r>
                      <a:endParaRPr lang="ru-RU" sz="17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Весёлый клоун. Подарки осени. Чьи</a:t>
                      </a:r>
                      <a:r>
                        <a:rPr lang="ru-RU" sz="1700" b="1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пятнышки красивее?</a:t>
                      </a:r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.Деревья.</a:t>
                      </a:r>
                      <a:endParaRPr lang="ru-RU" sz="17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610236">
                <a:tc>
                  <a:txBody>
                    <a:bodyPr/>
                    <a:lstStyle/>
                    <a:p>
                      <a:r>
                        <a:rPr lang="ru-RU" sz="1700" b="1" u="sng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НОЯБРЬ</a:t>
                      </a:r>
                      <a:endParaRPr lang="ru-RU" sz="17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buNone/>
                      </a:pPr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Сказочный  дворец. Машины на нашей улице .Все</a:t>
                      </a:r>
                      <a:r>
                        <a:rPr lang="ru-RU" sz="1700" b="1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 спешат на помощь</a:t>
                      </a:r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.   Букет для мамы.</a:t>
                      </a:r>
                    </a:p>
                    <a:p>
                      <a:endParaRPr lang="ru-RU" sz="17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57190">
                <a:tc>
                  <a:txBody>
                    <a:bodyPr/>
                    <a:lstStyle/>
                    <a:p>
                      <a:r>
                        <a:rPr lang="ru-RU" sz="1700" b="1" u="sng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ДЕКАБРЬ </a:t>
                      </a:r>
                      <a:endParaRPr lang="ru-RU" sz="17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>
                        <a:buNone/>
                      </a:pPr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Зимушка  зима!  Снегурочка. Снеговик. Зверюшки на Новогодним    празднике                                                                 </a:t>
                      </a:r>
                      <a:endParaRPr lang="ru-RU" sz="17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700" b="1" u="sng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ЯНВАРЬ</a:t>
                      </a:r>
                      <a:endParaRPr lang="ru-RU" sz="17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Мы модельеры. Городец – удалец. Гжельская  роза.</a:t>
                      </a:r>
                      <a:endParaRPr lang="ru-RU" sz="17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700" b="1" u="sng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ФЕВРАЛЬ</a:t>
                      </a:r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17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Кошечка – собачка. Снегири на ветки рябины. Корабли для</a:t>
                      </a:r>
                      <a:r>
                        <a:rPr lang="en-US" sz="1700" b="1" cap="none" spc="0" baseline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</a:t>
                      </a:r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папы</a:t>
                      </a:r>
                      <a:endParaRPr lang="ru-RU" sz="17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1700" b="1" u="sng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МАРТ</a:t>
                      </a:r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</a:t>
                      </a:r>
                      <a:endParaRPr lang="en-US" sz="17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ru-RU" sz="1700" b="1" u="sng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АПРЕЛЬ</a:t>
                      </a:r>
                      <a:endParaRPr lang="en-US" sz="1700" b="1" u="sng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  <a:p>
                      <a:endParaRPr lang="en-US" sz="1700" b="1" u="sng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  <a:p>
                      <a:endParaRPr lang="en-US" sz="1700" b="1" u="sng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ru-RU" sz="1700" b="1" u="sng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МАЙ</a:t>
                      </a:r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</a:t>
                      </a:r>
                      <a:endParaRPr lang="ru-RU" sz="17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Сувенир для мамы. Первоцветы.  Матрёшка.</a:t>
                      </a:r>
                      <a:endParaRPr lang="en-US" sz="17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  <a:p>
                      <a:pPr algn="just">
                        <a:buNone/>
                      </a:pPr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Ранняя весна. Летающие тарелки.  Страна сказочных сно</a:t>
                      </a:r>
                      <a:r>
                        <a:rPr lang="ru-RU" sz="1700" b="1" u="sng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в.</a:t>
                      </a:r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Яблони в цвету</a:t>
                      </a:r>
                      <a:endParaRPr lang="ru-RU" sz="1700" b="1" u="sng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  <a:p>
                      <a:pPr algn="l">
                        <a:buNone/>
                      </a:pPr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                                                                   </a:t>
                      </a:r>
                      <a:endParaRPr lang="en-US" sz="17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  <a:p>
                      <a:r>
                        <a:rPr lang="ru-RU" sz="1700" b="1" cap="none" spc="0" dirty="0" smtClean="0">
                          <a:ln w="12700">
                            <a:solidFill>
                              <a:schemeClr val="tx2">
                                <a:satMod val="155000"/>
                              </a:schemeClr>
                            </a:solidFill>
                            <a:prstDash val="solid"/>
                          </a:ln>
                          <a:solidFill>
                            <a:schemeClr val="tx1">
                              <a:lumMod val="95000"/>
                              <a:lumOff val="5000"/>
                            </a:schemeClr>
                          </a:solidFill>
                          <a:effectLst>
                            <a:outerShdw blurRad="41275" dist="20320" dir="1800000" algn="tl" rotWithShape="0">
                              <a:srgbClr val="000000">
                                <a:alpha val="40000"/>
                              </a:srgbClr>
                            </a:outerShdw>
                          </a:effectLst>
                        </a:rPr>
                        <a:t>Салют над городом. Одуванчике в траве.  Ягоды. Бабочки на лугу.</a:t>
                      </a:r>
                      <a:endParaRPr lang="en-US" sz="1700" b="1" cap="none" spc="0" dirty="0" smtClean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  <a:p>
                      <a:endParaRPr lang="ru-RU" sz="1700" b="1" cap="none" spc="0" dirty="0">
                        <a:ln w="12700">
                          <a:solidFill>
                            <a:schemeClr val="tx2">
                              <a:satMod val="155000"/>
                            </a:schemeClr>
                          </a:solidFill>
                          <a:prstDash val="solid"/>
                        </a:ln>
                        <a:solidFill>
                          <a:schemeClr val="tx1">
                            <a:lumMod val="95000"/>
                            <a:lumOff val="5000"/>
                          </a:schemeClr>
                        </a:solidFill>
                        <a:effectLst>
                          <a:outerShdw blurRad="41275" dist="20320" dir="1800000" algn="tl" rotWithShape="0">
                            <a:srgbClr val="000000">
                              <a:alpha val="40000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ФОРмЫ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РАБОТЫ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С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РОДИТЕЛЯМИ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 eaLnBrk="1" hangingPunct="1">
              <a:buNone/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Консультации для родителей «Подарок ребенку – пластилин – развиваем творчество», «Роль совместного творчества в семье»,«Рисование пластилином», «Пластилинография  это – интересно!».   </a:t>
            </a:r>
          </a:p>
          <a:p>
            <a:pPr algn="just" eaLnBrk="1" hangingPunct="1">
              <a:buNone/>
              <a:defRPr/>
            </a:pP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  <a:p>
            <a:pPr algn="just" eaLnBrk="1" hangingPunct="1">
              <a:buNone/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Родительское собрание на тему: «Развиваем  детское художественное творчество»</a:t>
            </a:r>
          </a:p>
          <a:p>
            <a:pPr marL="0" indent="0" algn="just" eaLnBrk="1" hangingPunct="1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       </a:t>
            </a:r>
          </a:p>
          <a:p>
            <a:pPr algn="just" eaLnBrk="1" hangingPunct="1">
              <a:buNone/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Предложить родителям поучаствовать в о оформление творческих выставок</a:t>
            </a:r>
          </a:p>
          <a:p>
            <a:pPr marL="0" indent="0" algn="just" eaLnBrk="1" hangingPunct="1">
              <a:buFont typeface="Arial" charset="0"/>
              <a:buNone/>
              <a:defRPr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     </a:t>
            </a:r>
          </a:p>
          <a:p>
            <a:pPr algn="just">
              <a:buNone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Дни общения (ответы воспитателя на интересующие родителей вопросы).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500042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Результативность опыта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Дети овладевают нетрадиционными способами создания композиций  из пластилина, рисованием пластилином. 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В  детских работах преобладать новизна и оригинальность.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У детей  развиты сенсорные способности, композиционные навыки, координация рук, мелкая моторика.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Дети могут  выполнять задания самостоятельно, без помощи педагога    (самостоятельно выбирают тему, умеют планировать)</a:t>
            </a:r>
          </a:p>
          <a:p>
            <a:pPr algn="just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Формируются личностные компетентности соответственно возрасту детей, повышенный интерес, творческая активность, самостоятельность, инициативность.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МЫ ВОЛШЕБНЫМ ПЛАСТИЛИНОМ СОЗДАЁМ СВОИ КАРТИНЫ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itchFamily="18" charset="0"/>
              </a:rPr>
              <a:t>Чудо  - патиссон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33793" name="Picture 1" descr="G:\DCIM\102GEDSC\GEDC887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301" y="2635524"/>
            <a:ext cx="4039985" cy="302998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  <a:cs typeface="Times New Roman" pitchFamily="18" charset="0"/>
              </a:rPr>
              <a:t>Какие спелые арбузы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+mj-lt"/>
              <a:cs typeface="Times New Roman" pitchFamily="18" charset="0"/>
            </a:endParaRPr>
          </a:p>
        </p:txBody>
      </p:sp>
      <p:pic>
        <p:nvPicPr>
          <p:cNvPr id="33794" name="Picture 2" descr="G:\DCIM\102GEDSC\GEDC8894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3504" y="2643182"/>
            <a:ext cx="3714776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946" name="Picture 2" descr="G:\DCIM\102GEDSC\GEDC8820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1852"/>
          <a:stretch>
            <a:fillRect/>
          </a:stretch>
        </p:blipFill>
        <p:spPr bwMode="auto">
          <a:xfrm>
            <a:off x="1428728" y="1928802"/>
            <a:ext cx="6500858" cy="435771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13" name="Заголовок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ea typeface="Segoe UI Symbol" pitchFamily="34" charset="0"/>
                <a:cs typeface="Times New Roman" pitchFamily="18" charset="0"/>
              </a:rPr>
              <a:t>«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Безопасная дорога»</a:t>
            </a:r>
            <a: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/>
            </a:r>
            <a:br>
              <a:rPr lang="en-US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</a:br>
            <a:r>
              <a:rPr lang="ru-RU" sz="1600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(</a:t>
            </a: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настольная игра)</a:t>
            </a:r>
            <a:endParaRPr lang="ru-RU" sz="2000" b="1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4" name="Picture 5" descr="G:\Марина\анимашки\1г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2071678"/>
            <a:ext cx="2286016" cy="22629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G:\Марина\анимашки\1е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0150" y="5643578"/>
            <a:ext cx="1593850" cy="98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3970" name="Picture 2" descr="G:\DCIM\102GEDSC\GEDC8826.JPG"/>
          <p:cNvPicPr>
            <a:picLocks noChangeAspect="1" noChangeArrowheads="1"/>
          </p:cNvPicPr>
          <p:nvPr/>
        </p:nvPicPr>
        <p:blipFill>
          <a:blip r:embed="rId2" cstate="print"/>
          <a:srcRect l="9239" t="11593"/>
          <a:stretch>
            <a:fillRect/>
          </a:stretch>
        </p:blipFill>
        <p:spPr bwMode="auto">
          <a:xfrm rot="16200000">
            <a:off x="-357219" y="2143115"/>
            <a:ext cx="4071968" cy="30718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3972" name="Picture 4" descr="G:\DCIM\102GEDSC\GEDC887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2071678"/>
            <a:ext cx="4786346" cy="385765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«Весёлый       «Чьи пятнышки</a:t>
            </a:r>
            <a:b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</a:b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   клоун»           красивее?»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«Все  спешат на помощь»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86018" name="Picture 2" descr="G:\DCIM\102GEDSC\GEDC883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2000240"/>
            <a:ext cx="7000924" cy="435771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4" name="Picture 5" descr="G:\Марина\анимашки\1г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928670"/>
            <a:ext cx="2020623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5" descr="G:\Марина\анимашки\1г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6215058"/>
            <a:ext cx="1298973" cy="1285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2"/>
          </p:nvPr>
        </p:nvSpPr>
        <p:spPr>
          <a:xfrm>
            <a:off x="500034" y="1142984"/>
            <a:ext cx="3143272" cy="3643338"/>
          </a:xfrm>
        </p:spPr>
        <p:txBody>
          <a:bodyPr/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Опыт формировался на базе муниципального дошкольного образовательного учреждения  «Детский сад № 86».</a:t>
            </a:r>
          </a:p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Работа осуществлялась 3 года в группе № 4,</a:t>
            </a:r>
          </a:p>
          <a:p>
            <a:r>
              <a:rPr lang="en-US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  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в рамках работы кружка «Пластилиновая фантазия»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2214546" y="214290"/>
            <a:ext cx="6700854" cy="571504"/>
          </a:xfrm>
        </p:spPr>
        <p:txBody>
          <a:bodyPr/>
          <a:lstStyle/>
          <a:p>
            <a:pPr>
              <a:buNone/>
            </a:pPr>
            <a:r>
              <a:rPr lang="en-US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УСЛОВИЯ ВОЗНИКНОВЕНИЯ ОПЫТА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4" name="Picture 2" descr="G:\DCIM\102GEDSC\GEDC888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14744" y="1428736"/>
            <a:ext cx="5143536" cy="42862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«Сказочный   дворец»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84994" name="Picture 2" descr="G:\DCIM\102GEDSC\GEDC8687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4282" y="1571612"/>
            <a:ext cx="4000496" cy="307183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4996" name="Picture 4" descr="G:\DCIM\102GEDSC\GEDC8685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57686" y="2786058"/>
            <a:ext cx="4357718" cy="371477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«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Маленькие птички ждут       « Снеговичок»</a:t>
            </a:r>
            <a:b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весны»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87042" name="Picture 2" descr="G:\DCIM\102GEDSC\GEDC886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57158" y="1428736"/>
            <a:ext cx="4191000" cy="31432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7043" name="Picture 3" descr="G:\DCIM\102GEDSC\GEDC882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4876" y="2643182"/>
            <a:ext cx="4071966" cy="325755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«СУВЕНИРЫ ДЛЯ МАМЫ»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88066" name="Picture 2" descr="G:\DCIM\102GEDSC\GEDC883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14480" y="1625190"/>
            <a:ext cx="5929354" cy="444701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cs typeface="Times New Roman" pitchFamily="18" charset="0"/>
              </a:rPr>
              <a:t>«ВЫСТАВКА  ЦВЕТОВ»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cs typeface="Times New Roman" pitchFamily="18" charset="0"/>
            </a:endParaRPr>
          </a:p>
        </p:txBody>
      </p:sp>
      <p:pic>
        <p:nvPicPr>
          <p:cNvPr id="89090" name="Picture 2" descr="G:\DCIM\102GEDSC\GEDC8857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7158" y="1428736"/>
            <a:ext cx="2786082" cy="278608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9091" name="Picture 3" descr="G:\DCIM\102GEDSC\GEDC885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500174"/>
            <a:ext cx="3357586" cy="25717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9092" name="Picture 4" descr="G:\DCIM\102GEDSC\GEDC885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85918" y="4143380"/>
            <a:ext cx="2714644" cy="22860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9093" name="Picture 5" descr="G:\DCIM\102GEDSC\GEDC8860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7143"/>
          <a:stretch>
            <a:fillRect/>
          </a:stretch>
        </p:blipFill>
        <p:spPr bwMode="auto">
          <a:xfrm>
            <a:off x="6143636" y="4286256"/>
            <a:ext cx="2857520" cy="21431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7030A0"/>
                </a:solidFill>
              </a:rPr>
              <a:t> </a:t>
            </a:r>
            <a:r>
              <a:rPr lang="ru-RU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«салют над кремлём»</a:t>
            </a:r>
            <a:endParaRPr lang="ru-RU" sz="3600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90114" name="Picture 2" descr="G:\DCIM\102GEDSC\GEDC888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827975" y="2244067"/>
            <a:ext cx="4107685" cy="4191536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Диагностика 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( авторы Г.Н. УРУНТАЕВА.</a:t>
            </a:r>
            <a:b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</a:b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                                                                                        Ю.А </a:t>
            </a:r>
            <a:r>
              <a:rPr lang="ru-RU" sz="22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Афонькина</a:t>
            </a:r>
            <a:r>
              <a:rPr lang="ru-RU" sz="2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2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2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85720" y="2000240"/>
          <a:ext cx="4338638" cy="32861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Диаграмма 4"/>
          <p:cNvGraphicFramePr/>
          <p:nvPr/>
        </p:nvGraphicFramePr>
        <p:xfrm>
          <a:off x="5143472" y="1571612"/>
          <a:ext cx="4000528" cy="4064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Содержимое 2"/>
          <p:cNvSpPr>
            <a:spLocks noGrp="1"/>
          </p:cNvSpPr>
          <p:nvPr>
            <p:ph idx="1"/>
          </p:nvPr>
        </p:nvSpPr>
        <p:spPr>
          <a:xfrm>
            <a:off x="468313" y="1196975"/>
            <a:ext cx="8229600" cy="4525963"/>
          </a:xfrm>
        </p:spPr>
        <p:txBody>
          <a:bodyPr/>
          <a:lstStyle/>
          <a:p>
            <a:pPr lvl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Продолжить работу по повышению уровня развития творческих способностей пластилинографии,  а именно развитие самостоятельности, креативности, инициативы  у детей  дошкольного возраста.</a:t>
            </a:r>
          </a:p>
          <a:p>
            <a:pPr lvl="0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    Распространение опыта работы по развитию творческих способностей  детей  дошкольного среди коллег детского.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   Работа над использованием некоторых видов пластилинографии  начиная с младшего дошкольного возраста.</a:t>
            </a:r>
          </a:p>
          <a:p>
            <a:pPr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Разработать проект  пластилинографии через реализацию мини-проектов: «Чудеса из пластилина», «Чудесная мозаика», «Витражная </a:t>
            </a:r>
            <a:r>
              <a:rPr lang="ru-RU" sz="24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пластилинография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».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60648"/>
            <a:ext cx="4453462" cy="92333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  <a:latin typeface="Calibri" pitchFamily="34" charset="0"/>
                <a:cs typeface="Times New Roman" pitchFamily="18" charset="0"/>
              </a:rPr>
              <a:t>Перспектива</a:t>
            </a:r>
            <a:endParaRPr lang="ru-RU" sz="54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ЛИТЕРАТУРА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Комарова Т.С. «Дети в мире творчества «-М  П 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росвещение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,  1995.г.</a:t>
            </a:r>
          </a:p>
          <a:p>
            <a:pPr>
              <a:buNone/>
            </a:pP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Выготский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 Л.С «.Воображение и творчество  в детском возрасте»-М Просвещение 1995г.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Шумакова Н.Б. «Одарённый ребёнок, особенности обучения» -М  Просвещение 2006г.</a:t>
            </a:r>
          </a:p>
          <a:p>
            <a:pPr>
              <a:buNone/>
            </a:pP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Тюфанова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И.В. «Мастерская юных художников» С.П.Б. «Детство- Пресс», 2002г.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Рейд  Б. «Обыкновенный  пластилин» - М  1998Гг.</a:t>
            </a:r>
          </a:p>
          <a:p>
            <a:pPr>
              <a:buNone/>
            </a:pP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Халезова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Н.Б. «Декоративная лепка в детском саду» –М. Т.Ц- Сфера, 2010г.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Давыдова Г.Н. «Детский дизайн»  -М 2006г.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Давыдова Г.Н. «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Пластилинография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» –М 2008г.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Давыдова Г.Н. «  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Пластилинография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. 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Аниматическая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 живопись» – М  2007г.</a:t>
            </a:r>
          </a:p>
          <a:p>
            <a:pPr>
              <a:buNone/>
            </a:pP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Давыдова Г.Н.  «</a:t>
            </a:r>
            <a:r>
              <a:rPr lang="ru-RU" sz="1800" b="1" dirty="0" err="1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Пластилинография</a:t>
            </a:r>
            <a:r>
              <a:rPr lang="ru-RU" sz="1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.Цветочные фантазии» -М 2008г.</a:t>
            </a: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Актуальность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357298"/>
            <a:ext cx="8686800" cy="4525962"/>
          </a:xfrm>
        </p:spPr>
        <p:txBody>
          <a:bodyPr/>
          <a:lstStyle/>
          <a:p>
            <a:pPr algn="just" eaLnBrk="1" hangingPunct="1">
              <a:buFont typeface="Arial" charset="0"/>
              <a:buNone/>
            </a:pPr>
            <a:r>
              <a:rPr lang="ru-RU" sz="2600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 eaLnBrk="1" hangingPunct="1">
              <a:buFont typeface="Arial" charset="0"/>
              <a:buNone/>
            </a:pP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Дошкольное детство - это важный период в жизни ребёнка. Именно в этот  период идёт  разностороннее  развитие ребёнка, реализуются  его потенциальные возможности и первые проявление  творчества. В последние время всё больше внимание  уделяется изобразительной деятельности ,  как средству развития талантливой, творческой личности ребёнка с учётом его способностей. Новые пути в развитии изобразительной деятельности, которые позволяют отойти от традиционных штампов работы, направленной на овладение детьми только лишь определенных навыков в рисовании и лепке. Новые подходы позволяют разнообразить изобразительную деятельность через внедрение новых методов работы( пластилинографии), которые дают толчок развитию, как творческому потенциалу ребенка, так  и развитию личности ребенка в целом.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Проблема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новизна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1142976" y="1214422"/>
            <a:ext cx="484632" cy="357190"/>
          </a:xfrm>
          <a:prstGeom prst="downArrow">
            <a:avLst/>
          </a:prstGeom>
          <a:solidFill>
            <a:srgbClr val="33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3333FF"/>
              </a:solidFill>
            </a:endParaRPr>
          </a:p>
        </p:txBody>
      </p:sp>
      <p:sp>
        <p:nvSpPr>
          <p:cNvPr id="5" name="Стрелка вниз 4"/>
          <p:cNvSpPr/>
          <p:nvPr/>
        </p:nvSpPr>
        <p:spPr>
          <a:xfrm>
            <a:off x="5715008" y="1142984"/>
            <a:ext cx="484632" cy="428628"/>
          </a:xfrm>
          <a:prstGeom prst="downArrow">
            <a:avLst/>
          </a:prstGeom>
          <a:solidFill>
            <a:srgbClr val="3333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" name="Вертикальный свиток 6"/>
          <p:cNvSpPr/>
          <p:nvPr/>
        </p:nvSpPr>
        <p:spPr>
          <a:xfrm>
            <a:off x="0" y="1571612"/>
            <a:ext cx="4286248" cy="4643470"/>
          </a:xfrm>
          <a:prstGeom prst="verticalScroll">
            <a:avLst/>
          </a:prstGeom>
          <a:gradFill>
            <a:gsLst>
              <a:gs pos="0">
                <a:srgbClr val="E777D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Реализация  задач по развитию фантазии, воображение и творческих способностей дошкольников находится в центре внимания реализации ФГОС в образовательной области художественно – эстетическое  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8" name="Вертикальный свиток 7"/>
          <p:cNvSpPr/>
          <p:nvPr/>
        </p:nvSpPr>
        <p:spPr>
          <a:xfrm>
            <a:off x="4286248" y="1571612"/>
            <a:ext cx="4857752" cy="4500594"/>
          </a:xfrm>
          <a:prstGeom prst="verticalScroll">
            <a:avLst/>
          </a:prstGeom>
          <a:gradFill>
            <a:gsLst>
              <a:gs pos="0">
                <a:srgbClr val="E777D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У детей  при  использование  нетрадиционной техники – пластилинографии  формируются знания, умения и навыки :</a:t>
            </a: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выделять, оформлять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и </a:t>
            </a:r>
            <a:r>
              <a:rPr lang="ru-RU" sz="2000" b="1" dirty="0" smtClean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 воплощать </a:t>
            </a:r>
            <a:r>
              <a:rPr lang="ru-RU" sz="20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различные образы окружающего мира</a:t>
            </a:r>
            <a:endParaRPr lang="ru-RU" sz="2000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14290"/>
            <a:ext cx="8686800" cy="142876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цель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42844" y="1214422"/>
            <a:ext cx="8715436" cy="4214842"/>
          </a:xfrm>
          <a:prstGeom prst="horizontalScroll">
            <a:avLst/>
          </a:prstGeom>
          <a:gradFill>
            <a:gsLst>
              <a:gs pos="0">
                <a:srgbClr val="E777D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rgbClr val="0070C0"/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Создание условий для  формирования и  развития творческих способностей дошкольников, через использования нетрадиционной техники  -пластилинографии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.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задачи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929718" cy="4525962"/>
          </a:xfrm>
        </p:spPr>
        <p:txBody>
          <a:bodyPr/>
          <a:lstStyle/>
          <a:p>
            <a:pPr marL="457200" indent="-457200" eaLnBrk="1" hangingPunct="1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.  Приобретать знания ,умения и навыки выполнения картины из пластилина. </a:t>
            </a:r>
          </a:p>
          <a:p>
            <a:pPr marL="457200" indent="-457200" eaLnBrk="1" hangingPunct="1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1.  Развивать мелкую моторику, координацию движения рук, глазомер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marL="457200" indent="-457200" eaLnBrk="1" hangingPunct="1"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2.  Развивать фантазию, воображение и творческое мышление.</a:t>
            </a:r>
          </a:p>
          <a:p>
            <a:pPr marL="457200" indent="-457200">
              <a:buClr>
                <a:srgbClr val="800080"/>
              </a:buClr>
              <a:buNone/>
            </a:pPr>
            <a:r>
              <a:rPr lang="ru-RU" sz="1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Воспитывать желание участвовать в создании индивидуальных и коллективных работах</a:t>
            </a: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</a:rPr>
              <a:t>. </a:t>
            </a:r>
          </a:p>
          <a:p>
            <a:pPr marL="457200" indent="-457200">
              <a:buClr>
                <a:srgbClr val="800080"/>
              </a:buClr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5.   Воспитывать навыки аккуратной работы с пластилином</a:t>
            </a:r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  <a:p>
            <a:pPr eaLnBrk="1" hangingPunct="1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endParaRPr lang="ru-RU" b="1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Методы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571612"/>
            <a:ext cx="8686800" cy="4525962"/>
          </a:xfrm>
        </p:spPr>
        <p:txBody>
          <a:bodyPr/>
          <a:lstStyle/>
          <a:p>
            <a:pPr>
              <a:buAutoNum type="arabicPeriod"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AutoNum type="arabicPeriod"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1800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      </a:t>
            </a:r>
            <a:endParaRPr lang="ru-RU" sz="18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428728" y="1285860"/>
            <a:ext cx="4071966" cy="5143536"/>
          </a:xfrm>
          <a:prstGeom prst="horizontalScroll">
            <a:avLst/>
          </a:prstGeom>
          <a:gradFill>
            <a:gsLst>
              <a:gs pos="0">
                <a:srgbClr val="E777D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None/>
            </a:pPr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1. Наглядный 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2.Словесный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3.Игровой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4. Практичный</a:t>
            </a:r>
          </a:p>
          <a:p>
            <a:endParaRPr lang="ru-RU" sz="2400" b="1" dirty="0" smtClean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1026" name="Picture 2" descr="L:\DCIM\102GEDSC\GEDC8884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00760" y="1857364"/>
            <a:ext cx="2357454" cy="3500462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357166"/>
            <a:ext cx="8686800" cy="838200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Участники  опыта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4" name="Двойная волна 3"/>
          <p:cNvSpPr/>
          <p:nvPr/>
        </p:nvSpPr>
        <p:spPr>
          <a:xfrm>
            <a:off x="1357290" y="3571876"/>
            <a:ext cx="2928958" cy="2000264"/>
          </a:xfrm>
          <a:prstGeom prst="doubleWave">
            <a:avLst>
              <a:gd name="adj1" fmla="val 6250"/>
              <a:gd name="adj2" fmla="val 2626"/>
            </a:avLst>
          </a:prstGeom>
          <a:gradFill>
            <a:gsLst>
              <a:gs pos="0">
                <a:srgbClr val="E777D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ДЕТИ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7" name="Двойная волна 6"/>
          <p:cNvSpPr/>
          <p:nvPr/>
        </p:nvSpPr>
        <p:spPr>
          <a:xfrm>
            <a:off x="6286480" y="2357430"/>
            <a:ext cx="2857520" cy="1785950"/>
          </a:xfrm>
          <a:prstGeom prst="doubleWave">
            <a:avLst>
              <a:gd name="adj1" fmla="val 6250"/>
              <a:gd name="adj2" fmla="val -2232"/>
            </a:avLst>
          </a:prstGeom>
          <a:gradFill>
            <a:gsLst>
              <a:gs pos="0">
                <a:srgbClr val="E777D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РОДИТЕЛИ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3214678" y="1714488"/>
            <a:ext cx="2500330" cy="1571636"/>
          </a:xfrm>
          <a:prstGeom prst="flowChartPunchedTape">
            <a:avLst/>
          </a:prstGeom>
          <a:gradFill>
            <a:gsLst>
              <a:gs pos="0">
                <a:srgbClr val="E777DA"/>
              </a:gs>
              <a:gs pos="39999">
                <a:srgbClr val="85C2FF"/>
              </a:gs>
              <a:gs pos="70000">
                <a:srgbClr val="C4D6EB"/>
              </a:gs>
              <a:gs pos="100000">
                <a:srgbClr val="FFEBFA"/>
              </a:gs>
            </a:gsLst>
            <a:lin ang="5400000" scaled="0"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ВОСПИТАТЕЛЬ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cxnSp>
        <p:nvCxnSpPr>
          <p:cNvPr id="9" name="Прямая со стрелкой 8"/>
          <p:cNvCxnSpPr/>
          <p:nvPr/>
        </p:nvCxnSpPr>
        <p:spPr>
          <a:xfrm rot="10800000" flipV="1">
            <a:off x="3286116" y="3286124"/>
            <a:ext cx="428628" cy="357190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4786314" y="2928934"/>
            <a:ext cx="1571636" cy="928694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V="1">
            <a:off x="4286248" y="4071942"/>
            <a:ext cx="1857388" cy="857256"/>
          </a:xfrm>
          <a:prstGeom prst="straightConnector1">
            <a:avLst/>
          </a:prstGeom>
          <a:ln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3009" name="Picture 1" descr="G:\DCIM\102GEDSC\GEDC872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357298"/>
            <a:ext cx="2857488" cy="2214554"/>
          </a:xfrm>
          <a:prstGeom prst="rect">
            <a:avLst/>
          </a:prstGeom>
          <a:noFill/>
        </p:spPr>
      </p:pic>
      <p:pic>
        <p:nvPicPr>
          <p:cNvPr id="43010" name="Picture 2" descr="G:\DCIM\100GEDSC\GEDC9412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75693" y="4239820"/>
            <a:ext cx="2714621" cy="252174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ЭТАПЫ  РАБОТЫ</a:t>
            </a:r>
            <a:r>
              <a:rPr lang="en-US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</a:t>
            </a: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опыта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142984"/>
            <a:ext cx="8686800" cy="4525962"/>
          </a:xfrm>
        </p:spPr>
        <p:txBody>
          <a:bodyPr/>
          <a:lstStyle/>
          <a:p>
            <a:pPr eaLnBrk="1" fontAlgn="t" hangingPunct="1">
              <a:buNone/>
            </a:pPr>
            <a:r>
              <a:rPr lang="ru-RU" sz="1700" b="1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 Этап. Подготовительный</a:t>
            </a:r>
          </a:p>
          <a:p>
            <a:pPr eaLnBrk="1" fontAlgn="t" hangingPunct="1">
              <a:buNone/>
            </a:pPr>
            <a:r>
              <a:rPr lang="ru-RU" sz="1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Изучить и проанализировать методическую литературу</a:t>
            </a:r>
          </a:p>
          <a:p>
            <a:pPr eaLnBrk="1" fontAlgn="t" hangingPunct="1">
              <a:buNone/>
            </a:pPr>
            <a:r>
              <a:rPr lang="ru-RU" sz="1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Подбор материала для оснащения центра художественного  творчества.</a:t>
            </a:r>
          </a:p>
          <a:p>
            <a:pPr eaLnBrk="1" fontAlgn="t" hangingPunct="1">
              <a:buNone/>
            </a:pPr>
            <a:r>
              <a:rPr lang="ru-RU" sz="1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Разработка календарно – тематического планирование по кружковой деятельности «Пластилиновые  фантазии».</a:t>
            </a:r>
          </a:p>
          <a:p>
            <a:pPr eaLnBrk="1" fontAlgn="t" hangingPunct="1">
              <a:buNone/>
            </a:pPr>
            <a:r>
              <a:rPr lang="ru-RU" sz="1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Разработка картотеки дидактических развивающих  игр  и для развитие мелкой моторики  рук.                                                                                                                                                            </a:t>
            </a:r>
          </a:p>
          <a:p>
            <a:pPr eaLnBrk="1" fontAlgn="t" hangingPunct="1">
              <a:buNone/>
            </a:pPr>
            <a:r>
              <a:rPr lang="ru-RU" sz="1700" b="1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II этап. Внедренческий</a:t>
            </a:r>
          </a:p>
          <a:p>
            <a:pPr eaLnBrk="1" fontAlgn="t" hangingPunct="1">
              <a:buNone/>
            </a:pPr>
            <a:r>
              <a:rPr lang="ru-RU" sz="1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Реализация плана  по художественно-творческой  деятельности.</a:t>
            </a:r>
          </a:p>
          <a:p>
            <a:pPr eaLnBrk="1" fontAlgn="t" hangingPunct="1">
              <a:buNone/>
            </a:pPr>
            <a:r>
              <a:rPr lang="ru-RU" sz="1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Реализация картотеки  дидактических игр  и  для развитие мелкой  моторики рук.</a:t>
            </a:r>
          </a:p>
          <a:p>
            <a:pPr eaLnBrk="1" fontAlgn="t" hangingPunct="1">
              <a:buNone/>
            </a:pPr>
            <a:r>
              <a:rPr lang="ru-RU" sz="1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 Взаимодействие с родителями по вопросам формирования художественно – творческих способностей детей с помощью пластилинографии. </a:t>
            </a:r>
          </a:p>
          <a:p>
            <a:pPr eaLnBrk="1" fontAlgn="t" hangingPunct="1">
              <a:buNone/>
            </a:pPr>
            <a:r>
              <a:rPr lang="ru-RU" sz="1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Участие в творческих выставках.</a:t>
            </a:r>
          </a:p>
          <a:p>
            <a:pPr eaLnBrk="1" fontAlgn="t" hangingPunct="1">
              <a:buNone/>
            </a:pPr>
            <a:r>
              <a:rPr lang="ru-RU" sz="1700" b="1" dirty="0" smtClean="0">
                <a:solidFill>
                  <a:srgbClr val="7030A0"/>
                </a:solidFill>
                <a:latin typeface="Calibri" pitchFamily="34" charset="0"/>
                <a:cs typeface="Times New Roman" pitchFamily="18" charset="0"/>
              </a:rPr>
              <a:t>III этап. Обобщающий</a:t>
            </a:r>
          </a:p>
          <a:p>
            <a:pPr eaLnBrk="1" fontAlgn="t" hangingPunct="1">
              <a:buNone/>
            </a:pPr>
            <a:r>
              <a:rPr lang="ru-RU" sz="1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Обобщение  результатов работы</a:t>
            </a:r>
          </a:p>
          <a:p>
            <a:pPr eaLnBrk="1" fontAlgn="t" hangingPunct="1">
              <a:buNone/>
            </a:pPr>
            <a:r>
              <a:rPr lang="ru-RU" sz="1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Диагностика</a:t>
            </a:r>
          </a:p>
          <a:p>
            <a:pPr eaLnBrk="1" fontAlgn="t" hangingPunct="1">
              <a:buNone/>
            </a:pPr>
            <a:r>
              <a:rPr lang="ru-RU" sz="17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Calibri" pitchFamily="34" charset="0"/>
                <a:cs typeface="Times New Roman" pitchFamily="18" charset="0"/>
              </a:rPr>
              <a:t>Компьютерная презентация</a:t>
            </a:r>
          </a:p>
          <a:p>
            <a:endParaRPr lang="ru-RU" dirty="0"/>
          </a:p>
        </p:txBody>
      </p:sp>
    </p:spTree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1_Тема1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Трек">
    <a:dk1>
      <a:sysClr val="windowText" lastClr="000000"/>
    </a:dk1>
    <a:lt1>
      <a:sysClr val="window" lastClr="FFFFFF"/>
    </a:lt1>
    <a:dk2>
      <a:srgbClr val="4E3B30"/>
    </a:dk2>
    <a:lt2>
      <a:srgbClr val="FBEEC9"/>
    </a:lt2>
    <a:accent1>
      <a:srgbClr val="F0A22E"/>
    </a:accent1>
    <a:accent2>
      <a:srgbClr val="A5644E"/>
    </a:accent2>
    <a:accent3>
      <a:srgbClr val="B58B80"/>
    </a:accent3>
    <a:accent4>
      <a:srgbClr val="C3986D"/>
    </a:accent4>
    <a:accent5>
      <a:srgbClr val="A19574"/>
    </a:accent5>
    <a:accent6>
      <a:srgbClr val="C17529"/>
    </a:accent6>
    <a:hlink>
      <a:srgbClr val="AD1F1F"/>
    </a:hlink>
    <a:folHlink>
      <a:srgbClr val="FFC42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Тема11</Template>
  <TotalTime>2755</TotalTime>
  <Words>1214</Words>
  <Application>Microsoft Office PowerPoint</Application>
  <PresentationFormat>Экран (4:3)</PresentationFormat>
  <Paragraphs>164</Paragraphs>
  <Slides>27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27</vt:i4>
      </vt:variant>
    </vt:vector>
  </HeadingPairs>
  <TitlesOfParts>
    <vt:vector size="29" baseType="lpstr">
      <vt:lpstr>1_Тема11</vt:lpstr>
      <vt:lpstr>Трек</vt:lpstr>
      <vt:lpstr>Муниципальное бюджетное дошкольное  учреждение  «детский сад №86» </vt:lpstr>
      <vt:lpstr>Презентация PowerPoint</vt:lpstr>
      <vt:lpstr>Актуальность</vt:lpstr>
      <vt:lpstr>Проблема                новизна</vt:lpstr>
      <vt:lpstr>цель</vt:lpstr>
      <vt:lpstr>задачи</vt:lpstr>
      <vt:lpstr>Методы</vt:lpstr>
      <vt:lpstr>Участники  опыта</vt:lpstr>
      <vt:lpstr>ЭТАПЫ  РАБОТЫ опыта</vt:lpstr>
      <vt:lpstr> МОДЕЛЬ РЕАЛИЗАЦИИ ОПЫТА</vt:lpstr>
      <vt:lpstr>Формы работы с детьми</vt:lpstr>
      <vt:lpstr>Презентация PowerPoint</vt:lpstr>
      <vt:lpstr>ПЛАН КРУЖКА  «ПЛАСТИЛИНОВАЯ  ФАТАЗИЯ»</vt:lpstr>
      <vt:lpstr>ФОРмЫ РАБОТЫ  С  РОДИТЕЛЯМИ</vt:lpstr>
      <vt:lpstr>Результативность опыта</vt:lpstr>
      <vt:lpstr>МЫ ВОЛШЕБНЫМ ПЛАСТИЛИНОМ СОЗДАЁМ СВОИ КАРТИНЫ</vt:lpstr>
      <vt:lpstr>«Безопасная дорога» (настольная игра)</vt:lpstr>
      <vt:lpstr>«Весёлый       «Чьи пятнышки    клоун»           красивее?»</vt:lpstr>
      <vt:lpstr>«Все  спешат на помощь»</vt:lpstr>
      <vt:lpstr>«Сказочный   дворец»</vt:lpstr>
      <vt:lpstr>«Маленькие птички ждут       « Снеговичок» весны»</vt:lpstr>
      <vt:lpstr>«СУВЕНИРЫ ДЛЯ МАМЫ»</vt:lpstr>
      <vt:lpstr>«ВЫСТАВКА  ЦВЕТОВ»</vt:lpstr>
      <vt:lpstr> «салют над кремлём»</vt:lpstr>
      <vt:lpstr>Диагностика ( авторы Г.Н. УРУНТАЕВА.                                                                                          Ю.А Афонькина )</vt:lpstr>
      <vt:lpstr>Презентация PowerPoint</vt:lpstr>
      <vt:lpstr>ЛИТЕРАТУРА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Государственное казенное дошкольное учреждение Калужской области  «Калужский областной детский сад присмотра и оздоровления  «Здравушка»</dc:title>
  <dc:creator>Лена</dc:creator>
  <cp:lastModifiedBy>ADM</cp:lastModifiedBy>
  <cp:revision>289</cp:revision>
  <dcterms:created xsi:type="dcterms:W3CDTF">2013-03-31T17:22:58Z</dcterms:created>
  <dcterms:modified xsi:type="dcterms:W3CDTF">2015-01-31T08:55:49Z</dcterms:modified>
</cp:coreProperties>
</file>