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8" r:id="rId3"/>
    <p:sldId id="259" r:id="rId4"/>
    <p:sldId id="260" r:id="rId5"/>
    <p:sldId id="267" r:id="rId6"/>
    <p:sldId id="265" r:id="rId7"/>
    <p:sldId id="264" r:id="rId8"/>
    <p:sldId id="266" r:id="rId9"/>
    <p:sldId id="269" r:id="rId10"/>
    <p:sldId id="268" r:id="rId11"/>
    <p:sldId id="270" r:id="rId12"/>
    <p:sldId id="271" r:id="rId13"/>
    <p:sldId id="272" r:id="rId14"/>
    <p:sldId id="273" r:id="rId15"/>
    <p:sldId id="276" r:id="rId16"/>
    <p:sldId id="275" r:id="rId17"/>
    <p:sldId id="274" r:id="rId18"/>
    <p:sldId id="277" r:id="rId19"/>
    <p:sldId id="278" r:id="rId20"/>
    <p:sldId id="279" r:id="rId21"/>
    <p:sldId id="280" r:id="rId22"/>
    <p:sldId id="284" r:id="rId23"/>
    <p:sldId id="283" r:id="rId24"/>
    <p:sldId id="288" r:id="rId25"/>
    <p:sldId id="285" r:id="rId26"/>
    <p:sldId id="287" r:id="rId27"/>
    <p:sldId id="28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6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6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6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6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6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0E7FD"/>
    <a:srgbClr val="EDE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53041-6BF3-4715-87F8-C892358E6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D83DC-7F67-4177-BFD5-17A244D7C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1777F-146C-4C5A-A998-5139BE78D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3D7F0-7509-4621-9F17-E26135929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F0534-DB23-4A36-B177-BF44F84DA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9CB19-50B9-4D47-B8A3-90485B6D8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0D36C-D444-4048-9D7C-48543736C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96ED2-B2F5-49DB-99AA-A8F46060B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49315-61BE-4D8C-BBBE-8BDCB4E77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F71B2-A2FB-4FC7-8918-184B46B41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1100B-8F48-4DBD-BBE0-BA376A09F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CC1E21C4-E63C-4CCA-ADB9-502E2AE48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raycell.ru/picture/big/golub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img1.liveinternet.ru/images/attach/b/3/26/468/26468114_golub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lemill.net/content/pieces/uppiece.2010-05-30.8381536108/image_lar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www.birdsmaryno.msk.ru/images/birds/Mariyno%20birds/im-1216big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yandex.ru/yandsearch?img_url=http://birdwatch.org.ua/aves/Corvus_cornix/crow10112.jpg&amp;iorient=&amp;ih=&amp;icolor=&amp;site=&amp;text=%D0%B2%D0%BE%D1%80%D0%BE%D0%BD%D0%B0&amp;iw=&amp;wp=&amp;pos=1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zlngrd.ru/upload/iblock/635/6350f47d332c5409187e1d26a3396a27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amic.ru/images/gallery_10-2011/640.denmaj7587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open.az/uploads/posts/2009-07/1247378114_img16712_rc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hyperlink" Target="http://img1.liveinternet.ru/images/attach/c/2/74/120/74120749_0_dd73_2282b373_X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rum.zakonia.ru/foto/images/100/large/1_747279.jpg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www.okartinki.ru/index.php?option=com_datsogallery&amp;func=wmark&amp;mid=96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edu54.ru/sites/default/files/images/2011/04/25a6a4cbea712ca0e5d5aa0cc1f98554364a2ed2.preview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img0.liveinternet.ru/images/attach/c/2/83/2/83002990_f13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fotoregion.ru/data/media/2/snegirreg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hyperlink" Target="http://img1.liveinternet.ru/images/foto/b/2/200/1337200/f_11434664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mg1.liveinternet.ru/images/attach/c/2/74/495/74495303_Sova_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hyperlink" Target="http://farm2.staticflickr.com/1306/598904211_b9ad3fc325_z.jpg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img-fotki.yandex.ru/get/5704/nadya-bezotvetnyh.8/0_580e3_1382b6e5_X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hyperlink" Target="http://images.yandex.ru/yandsearch?img_url=http://img-fotki.yandex.ru/get/6005/117476086.0/0_5d9cf_946e6f25_XL&amp;iorient=&amp;ih=&amp;icolor=&amp;site=&amp;text=%D0%B2%D0%BE%D1%80%D0%BE%D0%B1%D1%8C%D0%B8%20%D0%BD%D0%B0%20%D0%BA%D0%BE%D1%80%D0%BC%D1%83%D1%88%D0%BA%D0%B5&amp;iw=&amp;wp=&amp;pos=0&amp;recent=&amp;type=&amp;isize=&amp;rpt=simage&amp;itype=&amp;nojs=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.foto.radikal.ru/0604/d33ef8107754.jp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1.liveinternet.ru/images/attach/c/2/64/293/64293503_rbaxwufrx41tshux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edu54.ru/sites/default/files/images/2010/12/6f8f73eba1fc0e78d48fe8f755dccc5cee87f93b.preview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g-fotki.yandex.ru/get/7/alexandrgt.e/0_40be_ee153aa1_X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lstietis.lt/var/ezwebin_site/storage/images/rubrikos/lietuvoje/gamtininkai-ragina-irengti-lesyklas-pauksciams/450862-1-lit-LT/Gamtininkai-ragina-irengti-lesyklas-pauksciams_img_newsarticle560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images.yandex.ru/yandsearch?img_url=http://img-a.photosight.ru/f98/4030113_thumb.jpg&amp;iorient=&amp;ih=&amp;icolor=&amp;p=2&amp;site=&amp;text=%D0%BF%D0%BE%D0%BF%D0%BE%D0%BB%D0%B7%D0%B5%D0%BD%D1%8C&amp;iw=&amp;wp=&amp;pos=60&amp;recent=&amp;type=&amp;isize=&amp;rpt=simage&amp;itype=&amp;nojs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images.yandex.ru/yandsearch?img_url=http://club.foto.ru/gallery/images/photo/2008/01/31/1034651.jpg&amp;iorient=&amp;ih=&amp;icolor=&amp;site=&amp;text=%D1%87%D0%B5%D1%87%D1%91%D1%82%D0%BA%D0%B0%20%D0%BF%D1%82%D0%B8%D1%86%D0%B0&amp;iw=&amp;wp=&amp;pos=12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_url=http://www.proshkolu.ru/content/media/pic/std/2000000/1838000/1837117-572c5e7856dc2609.jpg&amp;iorient=&amp;ih=&amp;icolor=&amp;site=&amp;text=%D1%87%D0%B5%D1%87%D1%91%D1%82%D0%BA%D0%B0%20%D0%BF%D1%82%D0%B8%D1%86%D0%B0&amp;iw=&amp;wp=&amp;pos=27&amp;recent=&amp;type=&amp;isize=&amp;rpt=simage&amp;itype=&amp;nojs=1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img_url=http://dikiymir.ru/images/stories/Stat/my_bird/chechetka%201.jpg&amp;iorient=&amp;ih=&amp;icolor=&amp;site=&amp;text=%D1%87%D0%B5%D1%87%D1%91%D1%82%D0%BA%D0%B0%20%D0%BF%D1%82%D0%B8%D1%86%D0%B0&amp;iw=&amp;wp=&amp;pos=18&amp;recent=&amp;type=&amp;isize=&amp;rpt=simage&amp;itype=&amp;nojs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88913"/>
            <a:ext cx="7772400" cy="1439862"/>
          </a:xfrm>
        </p:spPr>
        <p:txBody>
          <a:bodyPr/>
          <a:lstStyle/>
          <a:p>
            <a:r>
              <a:rPr lang="ru-RU" sz="1800" u="sng" dirty="0">
                <a:effectLst/>
              </a:rPr>
              <a:t>МБОУ «</a:t>
            </a:r>
            <a:r>
              <a:rPr lang="ru-RU" sz="1800" u="sng" dirty="0" err="1">
                <a:effectLst/>
              </a:rPr>
              <a:t>Чертушкинская</a:t>
            </a:r>
            <a:r>
              <a:rPr lang="ru-RU" sz="1800" u="sng" dirty="0">
                <a:effectLst/>
              </a:rPr>
              <a:t> начальная школа –детский </a:t>
            </a:r>
            <a:r>
              <a:rPr lang="ru-RU" sz="1800" u="sng" dirty="0" err="1">
                <a:effectLst/>
              </a:rPr>
              <a:t>сад»Новошешминского</a:t>
            </a:r>
            <a:r>
              <a:rPr lang="ru-RU" sz="1800" u="sng" dirty="0">
                <a:effectLst/>
              </a:rPr>
              <a:t> муниципального района Республики Татарстан»</a:t>
            </a:r>
            <a:endParaRPr lang="ru-RU" sz="1800" dirty="0">
              <a:effectLst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071678"/>
            <a:ext cx="7959725" cy="292894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b="1" dirty="0" smtClean="0"/>
              <a:t>Исследовательская работа </a:t>
            </a:r>
          </a:p>
          <a:p>
            <a:pPr eaLnBrk="1" hangingPunct="1">
              <a:defRPr/>
            </a:pPr>
            <a:r>
              <a:rPr lang="ru-RU" b="1" dirty="0" smtClean="0"/>
              <a:t>на тему:</a:t>
            </a:r>
          </a:p>
          <a:p>
            <a:pPr eaLnBrk="1" hangingPunct="1">
              <a:defRPr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rgbClr val="3333CC"/>
                </a:solidFill>
              </a:rPr>
              <a:t>«В гостях у зимующих птиц»</a:t>
            </a:r>
          </a:p>
          <a:p>
            <a:pPr eaLnBrk="1" hangingPunct="1">
              <a:defRPr/>
            </a:pPr>
            <a:endParaRPr lang="ru-RU" b="1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 dirty="0" smtClean="0"/>
              <a:t>     </a:t>
            </a:r>
            <a:r>
              <a:rPr lang="ru-RU" sz="1800" b="1" dirty="0" err="1" smtClean="0"/>
              <a:t>Автор:Зарипова</a:t>
            </a:r>
            <a:r>
              <a:rPr lang="ru-RU" sz="1800" b="1" dirty="0" smtClean="0"/>
              <a:t> Лидия </a:t>
            </a:r>
            <a:r>
              <a:rPr lang="ru-RU" sz="1800" b="1" dirty="0" err="1" smtClean="0"/>
              <a:t>Азгатовна</a:t>
            </a:r>
            <a:endParaRPr lang="ru-RU" sz="18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 dirty="0" smtClean="0"/>
              <a:t>Учитель начальных классов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 dirty="0" smtClean="0"/>
              <a:t>                                             </a:t>
            </a:r>
            <a:endParaRPr lang="ru-RU" b="1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            </a:t>
            </a:r>
            <a:r>
              <a:rPr lang="ru-RU" b="1" dirty="0" smtClean="0">
                <a:solidFill>
                  <a:srgbClr val="3333CC"/>
                </a:solidFill>
              </a:rPr>
              <a:t>Голубь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            В Татарстане живет 5                    </a:t>
            </a:r>
          </a:p>
          <a:p>
            <a:pPr eaLnBrk="1" hangingPunct="1">
              <a:defRPr/>
            </a:pPr>
            <a:r>
              <a:rPr lang="ru-RU" dirty="0" smtClean="0"/>
              <a:t>                                    видов голубей. </a:t>
            </a:r>
          </a:p>
        </p:txBody>
      </p:sp>
      <p:pic>
        <p:nvPicPr>
          <p:cNvPr id="11268" name="Picture 5" descr="golub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15888"/>
            <a:ext cx="3132137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26468114_golub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4300" y="3500438"/>
            <a:ext cx="4716463" cy="317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3333CC"/>
                </a:solidFill>
              </a:rPr>
              <a:t>Сорока</a:t>
            </a:r>
            <a:r>
              <a:rPr lang="ru-RU" dirty="0" smtClean="0">
                <a:solidFill>
                  <a:srgbClr val="3333CC"/>
                </a:solidFill>
              </a:rPr>
              <a:t>.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3716338"/>
            <a:ext cx="8229600" cy="25225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                      Обыкновенные сороки    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                        являются оседлыми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                          птицами и обитают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                            неподалёку от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                         человеческого жилья. </a:t>
            </a:r>
          </a:p>
        </p:txBody>
      </p:sp>
      <p:pic>
        <p:nvPicPr>
          <p:cNvPr id="12292" name="Picture 5" descr="image_lar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49500"/>
            <a:ext cx="3032125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im-1216bi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692150"/>
            <a:ext cx="3313113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3333CC"/>
                </a:solidFill>
              </a:rPr>
              <a:t>Ворона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Всеядная птица. </a:t>
            </a:r>
          </a:p>
        </p:txBody>
      </p:sp>
      <p:pic>
        <p:nvPicPr>
          <p:cNvPr id="13316" name="Picture 5" descr="i?id=12934498-5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17913"/>
            <a:ext cx="4427538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 descr="6350f47d332c5409187e1d26a3396a2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24513" y="2133600"/>
            <a:ext cx="351948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3333CC"/>
                </a:solidFill>
              </a:rPr>
              <a:t>  Дятел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2276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Зимой дятел питается личинками, шишками – семенами хвойных деревьев. </a:t>
            </a:r>
          </a:p>
        </p:txBody>
      </p:sp>
      <p:pic>
        <p:nvPicPr>
          <p:cNvPr id="14340" name="Picture 5" descr="64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529013"/>
            <a:ext cx="4427537" cy="332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1247378114_img16712_rc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97275"/>
            <a:ext cx="4356100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7" descr="1247378114_img16712_rc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97275"/>
            <a:ext cx="4356100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5" descr="64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529013"/>
            <a:ext cx="4427537" cy="332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14338"/>
            <a:ext cx="8229600" cy="196693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3333CC"/>
                </a:solidFill>
              </a:rPr>
              <a:t>              Клесты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906963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b="1" dirty="0" smtClean="0"/>
              <a:t>                        Есть три вида клестов:  </a:t>
            </a:r>
          </a:p>
          <a:p>
            <a:pPr eaLnBrk="1" hangingPunct="1">
              <a:buNone/>
              <a:defRPr/>
            </a:pPr>
            <a:r>
              <a:rPr lang="ru-RU" b="1" dirty="0" smtClean="0"/>
              <a:t>                        клест - </a:t>
            </a:r>
            <a:r>
              <a:rPr lang="ru-RU" b="1" dirty="0" err="1" smtClean="0"/>
              <a:t>еловик</a:t>
            </a:r>
            <a:r>
              <a:rPr lang="ru-RU" b="1" dirty="0" smtClean="0"/>
              <a:t>, </a:t>
            </a:r>
            <a:r>
              <a:rPr lang="ru-RU" b="1" dirty="0" err="1" smtClean="0"/>
              <a:t>клест</a:t>
            </a:r>
            <a:r>
              <a:rPr lang="ru-RU" b="1" dirty="0" smtClean="0"/>
              <a:t>-  </a:t>
            </a:r>
          </a:p>
          <a:p>
            <a:pPr eaLnBrk="1" hangingPunct="1">
              <a:buNone/>
              <a:defRPr/>
            </a:pPr>
            <a:r>
              <a:rPr lang="ru-RU" b="1" dirty="0" smtClean="0"/>
              <a:t>                        сосновик и белокрылый </a:t>
            </a:r>
          </a:p>
          <a:p>
            <a:pPr eaLnBrk="1" hangingPunct="1">
              <a:buNone/>
              <a:defRPr/>
            </a:pPr>
            <a:r>
              <a:rPr lang="ru-RU" b="1" dirty="0" smtClean="0"/>
              <a:t>                        клест, питающийся </a:t>
            </a:r>
          </a:p>
          <a:p>
            <a:pPr eaLnBrk="1" hangingPunct="1">
              <a:buNone/>
              <a:defRPr/>
            </a:pPr>
            <a:r>
              <a:rPr lang="ru-RU" b="1" dirty="0" smtClean="0"/>
              <a:t>                        шишками лиственницы.  </a:t>
            </a:r>
          </a:p>
        </p:txBody>
      </p:sp>
      <p:pic>
        <p:nvPicPr>
          <p:cNvPr id="15364" name="Picture 9" descr="74120749_0_dd73_2282b373_X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2799745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1" descr="index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023857"/>
            <a:ext cx="3786182" cy="283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3" descr="1_747279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6675" y="4256088"/>
            <a:ext cx="3997325" cy="2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3333CC"/>
                </a:solidFill>
              </a:rPr>
              <a:t>                          Свиристель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                   </a:t>
            </a:r>
            <a:r>
              <a:rPr lang="ru-RU" b="1" dirty="0" smtClean="0"/>
              <a:t>Свиристели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                               прилетают к нам               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                               в конце осени из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                               северных лесов</a:t>
            </a:r>
          </a:p>
        </p:txBody>
      </p:sp>
      <p:pic>
        <p:nvPicPr>
          <p:cNvPr id="16388" name="Picture 5" descr="25a6a4cbea712ca0e5d5aa0cc1f98554364a2ed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27538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83002990_f1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92275" y="3048000"/>
            <a:ext cx="2819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 descr="25a6a4cbea712ca0e5d5aa0cc1f98554364a2ed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27538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100013"/>
            <a:ext cx="8229600" cy="1876426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60350"/>
            <a:ext cx="8229600" cy="288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3333CC"/>
                </a:solidFill>
              </a:rPr>
              <a:t>Снегири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 </a:t>
            </a:r>
            <a:r>
              <a:rPr lang="ru-RU" sz="2800" b="1" dirty="0" smtClean="0"/>
              <a:t>Во время чистки клюва, прилипшие к клюву семена рябины падают на землю. Весной они прорастут. Тем самым снегири приносят пользу. </a:t>
            </a:r>
          </a:p>
        </p:txBody>
      </p:sp>
      <p:pic>
        <p:nvPicPr>
          <p:cNvPr id="17412" name="Picture 5" descr="snegirre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48000"/>
            <a:ext cx="3048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f_1143466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3500438"/>
            <a:ext cx="43561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bg2"/>
                </a:solidFill>
              </a:rPr>
              <a:t>                  </a:t>
            </a:r>
            <a:r>
              <a:rPr lang="ru-RU" sz="4000" b="1" dirty="0" smtClean="0">
                <a:solidFill>
                  <a:srgbClr val="3333CC"/>
                </a:solidFill>
              </a:rPr>
              <a:t>Сова.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2071678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                   </a:t>
            </a:r>
          </a:p>
        </p:txBody>
      </p:sp>
      <p:pic>
        <p:nvPicPr>
          <p:cNvPr id="18436" name="Picture 5" descr="74495303_Sova_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27538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1000100" y="4500570"/>
            <a:ext cx="729297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effectLst/>
              </a:rPr>
              <a:t>Сова - единственная птица, у которой оба глаза «на лице</a:t>
            </a:r>
            <a:r>
              <a:rPr lang="ru-RU" b="1" dirty="0" smtClean="0">
                <a:effectLst/>
              </a:rPr>
              <a:t>». </a:t>
            </a:r>
            <a:endParaRPr lang="ru-RU" b="1" dirty="0">
              <a:effectLst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effectLst/>
              </a:rPr>
              <a:t>У совы - единственной из птиц - имеются ушные раковины</a:t>
            </a:r>
          </a:p>
        </p:txBody>
      </p:sp>
      <p:pic>
        <p:nvPicPr>
          <p:cNvPr id="18438" name="Picture 8" descr="598904211_b9ad3fc325_z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628775"/>
            <a:ext cx="3419475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3333CC"/>
                </a:solidFill>
              </a:rPr>
              <a:t>Выводы по первой главе: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b="1" dirty="0" smtClean="0"/>
              <a:t>Зима страшна птицам не холодом, а голодом. </a:t>
            </a:r>
          </a:p>
          <a:p>
            <a:pPr eaLnBrk="1" hangingPunct="1">
              <a:defRPr/>
            </a:pPr>
            <a:r>
              <a:rPr lang="ru-RU" b="1" dirty="0" smtClean="0"/>
              <a:t> Чтобы хоть как-то помочь пернатым друзьям, необходимо развешивать кормушки за окном, во дворах домов и на деревьях в парках. 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       </a:t>
            </a:r>
            <a:r>
              <a:rPr lang="ru-RU" sz="4000" b="1" smtClean="0">
                <a:solidFill>
                  <a:srgbClr val="3333CC"/>
                </a:solidFill>
              </a:rPr>
              <a:t>Мои                      </a:t>
            </a:r>
            <a:br>
              <a:rPr lang="ru-RU" sz="4000" b="1" smtClean="0">
                <a:solidFill>
                  <a:srgbClr val="3333CC"/>
                </a:solidFill>
              </a:rPr>
            </a:br>
            <a:r>
              <a:rPr lang="ru-RU" sz="4000" b="1" smtClean="0">
                <a:solidFill>
                  <a:srgbClr val="3333CC"/>
                </a:solidFill>
              </a:rPr>
              <a:t>                               наблюдения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3429000"/>
            <a:ext cx="8229600" cy="27384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 </a:t>
            </a:r>
            <a:r>
              <a:rPr lang="ru-RU" sz="2400" b="1" dirty="0" smtClean="0"/>
              <a:t>Наши незаметные помощники – синицы и воробьи. Всё лето эти птицы без устали, от зари до зари прочёсывали газоны и кусты в поисках живого корма для своих птенцов. Сколько миллионов гусениц, мошек и жуков они скормили своим птенцам – сосчитать невозможно. Семья синиц за лето съедает 35 тыс. гусениц.</a:t>
            </a:r>
          </a:p>
        </p:txBody>
      </p:sp>
      <p:pic>
        <p:nvPicPr>
          <p:cNvPr id="20484" name="Picture 5" descr="0_580e3_1382b6e5_X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794125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i?id=307817443-0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557338"/>
            <a:ext cx="345598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3333CC"/>
                </a:solidFill>
              </a:rPr>
              <a:t>Актуальность исследования: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8229600" cy="447516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что же делают птицы, которые остаются у нас зимовать, ведь насекомых нет? </a:t>
            </a:r>
          </a:p>
        </p:txBody>
      </p:sp>
      <p:pic>
        <p:nvPicPr>
          <p:cNvPr id="3076" name="Picture 5" descr="d33ef810775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659188"/>
            <a:ext cx="4787900" cy="319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3333CC"/>
                </a:solidFill>
              </a:rPr>
              <a:t>Мы с ребятами нашего класса изготовили кормушки различных конструкций.</a:t>
            </a:r>
          </a:p>
        </p:txBody>
      </p:sp>
      <p:pic>
        <p:nvPicPr>
          <p:cNvPr id="1026" name="Picture 2" descr="C:\Users\Лидия\Documents\укучылар\SDC103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388843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идия\Documents\укучылар\SDC103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14021"/>
            <a:ext cx="4536000" cy="30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3333CC"/>
                </a:solidFill>
              </a:rPr>
              <a:t>Создали птичью столовую на подоконнике своего кабинета.</a:t>
            </a:r>
            <a:r>
              <a:rPr lang="ru-RU" sz="4000" smtClean="0"/>
              <a:t> </a:t>
            </a:r>
          </a:p>
        </p:txBody>
      </p:sp>
      <p:pic>
        <p:nvPicPr>
          <p:cNvPr id="22532" name="Picture 5" descr="Фото04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1700808"/>
            <a:ext cx="6120680" cy="4944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3333CC"/>
                </a:solidFill>
              </a:rPr>
              <a:t>Анкетирование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 </a:t>
            </a:r>
            <a:r>
              <a:rPr lang="ru-RU" sz="2400" b="1" dirty="0" smtClean="0"/>
              <a:t>Анкета «Зимующие птицы»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</a:t>
            </a:r>
            <a:r>
              <a:rPr lang="en-US" sz="2400" b="1" dirty="0" smtClean="0"/>
              <a:t>1</a:t>
            </a:r>
            <a:r>
              <a:rPr lang="ru-RU" sz="2400" b="1" dirty="0" smtClean="0"/>
              <a:t>.  </a:t>
            </a:r>
            <a:r>
              <a:rPr lang="ru-RU" sz="2400" b="1" dirty="0" smtClean="0"/>
              <a:t>Для  чего  нужно  подкармливать  птиц  зимой?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</a:t>
            </a:r>
            <a:r>
              <a:rPr lang="en-US" sz="2400" b="1" smtClean="0"/>
              <a:t>2</a:t>
            </a:r>
            <a:r>
              <a:rPr lang="ru-RU" sz="2400" b="1" smtClean="0"/>
              <a:t>.  </a:t>
            </a:r>
            <a:r>
              <a:rPr lang="ru-RU" sz="2400" b="1" dirty="0" smtClean="0"/>
              <a:t>Знаешь  ли ты,  какую  пользу  приносят  зимующие  птицы?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8768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26627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357290" y="2214554"/>
            <a:ext cx="6587795" cy="3857652"/>
          </a:xfrm>
          <a:noFill/>
        </p:spPr>
      </p:pic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179388" y="260350"/>
            <a:ext cx="8753475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b="1" dirty="0" smtClean="0">
              <a:solidFill>
                <a:srgbClr val="3333CC"/>
              </a:solidFill>
              <a:effectLst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b="1" dirty="0" smtClean="0">
                <a:solidFill>
                  <a:srgbClr val="3333CC"/>
                </a:solidFill>
                <a:effectLst/>
              </a:rPr>
              <a:t>«Для </a:t>
            </a:r>
            <a:r>
              <a:rPr lang="ru-RU" b="1" dirty="0">
                <a:solidFill>
                  <a:srgbClr val="3333CC"/>
                </a:solidFill>
                <a:effectLst/>
              </a:rPr>
              <a:t>чего нужно подкармливать птиц </a:t>
            </a:r>
            <a:r>
              <a:rPr lang="ru-RU" b="1" dirty="0" smtClean="0">
                <a:solidFill>
                  <a:srgbClr val="3333CC"/>
                </a:solidFill>
                <a:effectLst/>
              </a:rPr>
              <a:t>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b="1" dirty="0" smtClean="0">
                <a:solidFill>
                  <a:srgbClr val="3333CC"/>
                </a:solidFill>
                <a:effectLst/>
              </a:rPr>
              <a:t>                                              зимой?»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333356"/>
          </a:xfrm>
        </p:spPr>
        <p:txBody>
          <a:bodyPr/>
          <a:lstStyle/>
          <a:p>
            <a:r>
              <a:rPr lang="ru-RU" b="1" dirty="0" smtClean="0">
                <a:solidFill>
                  <a:srgbClr val="3333CC"/>
                </a:solidFill>
                <a:effectLst/>
              </a:rPr>
              <a:t/>
            </a:r>
            <a:br>
              <a:rPr lang="ru-RU" b="1" dirty="0" smtClean="0">
                <a:solidFill>
                  <a:srgbClr val="3333CC"/>
                </a:solidFill>
                <a:effectLst/>
              </a:rPr>
            </a:br>
            <a:r>
              <a:rPr lang="ru-RU" b="1" dirty="0" smtClean="0">
                <a:solidFill>
                  <a:srgbClr val="3333CC"/>
                </a:solidFill>
              </a:rPr>
              <a:t/>
            </a:r>
            <a:br>
              <a:rPr lang="ru-RU" b="1" dirty="0" smtClean="0">
                <a:solidFill>
                  <a:srgbClr val="3333CC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3333CC"/>
                </a:solidFill>
                <a:effectLst/>
              </a:rPr>
              <a:t>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3333CC"/>
                </a:solidFill>
                <a:effectLst/>
              </a:rPr>
              <a:t>       «Знаешь ли ты какую пользу  </a:t>
            </a:r>
          </a:p>
          <a:p>
            <a:pPr>
              <a:buNone/>
            </a:pPr>
            <a:r>
              <a:rPr lang="ru-RU" b="1" dirty="0" smtClean="0">
                <a:solidFill>
                  <a:srgbClr val="3333CC"/>
                </a:solidFill>
                <a:effectLst/>
              </a:rPr>
              <a:t>              приносят зимующие птицы?»</a:t>
            </a:r>
            <a:endParaRPr lang="ru-RU" b="1" dirty="0" smtClean="0">
              <a:solidFill>
                <a:srgbClr val="3333CC"/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357430"/>
            <a:ext cx="6798495" cy="40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71563"/>
            <a:ext cx="8229600" cy="5024437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Согласно проведенному опросу можно сделать вывод, что боль-</a:t>
            </a:r>
          </a:p>
          <a:p>
            <a:pPr>
              <a:buFont typeface="Wingdings" pitchFamily="2" charset="2"/>
              <a:buNone/>
              <a:defRPr/>
            </a:pPr>
            <a:r>
              <a:rPr lang="ru-RU" b="1" dirty="0" smtClean="0"/>
              <a:t>   </a:t>
            </a:r>
            <a:r>
              <a:rPr lang="ru-RU" b="1" dirty="0" err="1" smtClean="0"/>
              <a:t>шинство</a:t>
            </a:r>
            <a:r>
              <a:rPr lang="ru-RU" b="1" dirty="0" smtClean="0"/>
              <a:t> ребят не знают что и зимой птицы, которые остаются зимовать, перебираясь поближе к жилью человека, и прилетающие к нам на зимовку – приносят очень большую пользу. Их нужно беречь.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85794"/>
            <a:ext cx="8229600" cy="5310206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3333CC"/>
                </a:solidFill>
              </a:rPr>
              <a:t>Наша гипотеза          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4400" b="1" dirty="0" smtClean="0">
                <a:solidFill>
                  <a:srgbClr val="3333CC"/>
                </a:solidFill>
              </a:rPr>
              <a:t>                    подтвердилась: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400" b="1" dirty="0" smtClean="0"/>
              <a:t> </a:t>
            </a:r>
            <a:r>
              <a:rPr lang="ru-RU" b="1" dirty="0" smtClean="0"/>
              <a:t>птицы, зимующие в нашей местности приносят большую пользу, тем, что  они и зимой выискивают червячков и личинок, зимующих под корой и в дуплах и являются распространителями семян и плодов различных растений.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857232"/>
            <a:ext cx="8229600" cy="5381644"/>
          </a:xfrm>
        </p:spPr>
        <p:txBody>
          <a:bodyPr/>
          <a:lstStyle/>
          <a:p>
            <a:pPr>
              <a:buNone/>
            </a:pPr>
            <a:r>
              <a:rPr lang="ru-RU" sz="2510" b="1" dirty="0" smtClean="0">
                <a:solidFill>
                  <a:srgbClr val="3333CC"/>
                </a:solidFill>
              </a:rPr>
              <a:t>                        ПРОСЬБА.</a:t>
            </a:r>
          </a:p>
          <a:p>
            <a:pPr>
              <a:buNone/>
            </a:pPr>
            <a:r>
              <a:rPr lang="ru-RU" sz="2400" b="1" dirty="0" smtClean="0"/>
              <a:t>         Жалейте птиц,</a:t>
            </a:r>
          </a:p>
          <a:p>
            <a:pPr>
              <a:buNone/>
            </a:pPr>
            <a:r>
              <a:rPr lang="ru-RU" sz="2400" b="1" dirty="0" smtClean="0"/>
              <a:t>         Они не оскорбятся жалостью.</a:t>
            </a:r>
          </a:p>
          <a:p>
            <a:pPr>
              <a:buNone/>
            </a:pPr>
            <a:r>
              <a:rPr lang="ru-RU" sz="2400" b="1" dirty="0" smtClean="0"/>
              <a:t>         Поймите птиц, </a:t>
            </a:r>
          </a:p>
          <a:p>
            <a:pPr>
              <a:buNone/>
            </a:pPr>
            <a:r>
              <a:rPr lang="ru-RU" sz="2400" b="1" dirty="0" smtClean="0"/>
              <a:t>         Пожалуйста.</a:t>
            </a:r>
          </a:p>
          <a:p>
            <a:pPr>
              <a:buNone/>
            </a:pPr>
            <a:r>
              <a:rPr lang="ru-RU" sz="2400" b="1" dirty="0" smtClean="0"/>
              <a:t>         Как жить</a:t>
            </a:r>
          </a:p>
          <a:p>
            <a:pPr>
              <a:buNone/>
            </a:pPr>
            <a:r>
              <a:rPr lang="ru-RU" sz="2400" b="1" dirty="0" smtClean="0"/>
              <a:t>         Зимой без червячка и мошки?</a:t>
            </a:r>
          </a:p>
          <a:p>
            <a:pPr>
              <a:buNone/>
            </a:pPr>
            <a:r>
              <a:rPr lang="ru-RU" sz="2400" b="1" dirty="0" smtClean="0"/>
              <a:t>         Бросайте птицам крошки.</a:t>
            </a:r>
          </a:p>
          <a:p>
            <a:pPr>
              <a:buNone/>
            </a:pPr>
            <a:r>
              <a:rPr lang="ru-RU" sz="2400" b="1" dirty="0" smtClean="0"/>
              <a:t>         Помочь певцам, </a:t>
            </a:r>
          </a:p>
          <a:p>
            <a:pPr>
              <a:buNone/>
            </a:pPr>
            <a:r>
              <a:rPr lang="ru-RU" sz="2400" b="1" dirty="0" smtClean="0"/>
              <a:t>         Покуда вьюги не растаяли!</a:t>
            </a:r>
          </a:p>
          <a:p>
            <a:pPr>
              <a:buNone/>
            </a:pPr>
            <a:r>
              <a:rPr lang="ru-RU" sz="2400" b="1" dirty="0" smtClean="0"/>
              <a:t>         Ведь птицы гибнут</a:t>
            </a:r>
          </a:p>
          <a:p>
            <a:pPr>
              <a:buNone/>
            </a:pPr>
            <a:r>
              <a:rPr lang="ru-RU" sz="2400" b="1" dirty="0" smtClean="0"/>
              <a:t>         Стаями…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П. Елфимов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400" dirty="0" smtClean="0"/>
              <a:t> 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3333CC"/>
                </a:solidFill>
              </a:rPr>
              <a:t>Цель исследования</a:t>
            </a:r>
            <a:r>
              <a:rPr lang="ru-RU" sz="4000" smtClean="0">
                <a:solidFill>
                  <a:srgbClr val="3333CC"/>
                </a:solidFill>
              </a:rPr>
              <a:t>:</a:t>
            </a:r>
            <a:r>
              <a:rPr lang="ru-RU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изучить, какие птицы зимуют в нашей местности, чем они питаются и какую пользу они приносят.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       </a:t>
            </a:r>
            <a:r>
              <a:rPr lang="ru-RU" sz="4000" b="1" dirty="0" smtClean="0">
                <a:solidFill>
                  <a:srgbClr val="3333CC"/>
                </a:solidFill>
              </a:rPr>
              <a:t>Предмет исследования:</a:t>
            </a:r>
            <a:r>
              <a:rPr lang="ru-RU" b="1" dirty="0" smtClean="0"/>
              <a:t>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зимующие птицы.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57250"/>
            <a:ext cx="8401050" cy="14192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3333CC"/>
                </a:solidFill>
              </a:rPr>
              <a:t>Гипотеза исследования:</a:t>
            </a:r>
            <a:br>
              <a:rPr lang="ru-RU" sz="4000" b="1" dirty="0" smtClean="0">
                <a:solidFill>
                  <a:srgbClr val="3333CC"/>
                </a:solidFill>
              </a:rPr>
            </a:br>
            <a:r>
              <a:rPr lang="ru-RU" sz="4000" b="1" dirty="0" smtClean="0">
                <a:solidFill>
                  <a:srgbClr val="3333CC"/>
                </a:solidFill>
              </a:rPr>
              <a:t/>
            </a:r>
            <a:br>
              <a:rPr lang="ru-RU" sz="4000" b="1" dirty="0" smtClean="0">
                <a:solidFill>
                  <a:srgbClr val="3333CC"/>
                </a:solidFill>
              </a:rPr>
            </a:br>
            <a:r>
              <a:rPr lang="ru-RU" sz="3200" b="1" dirty="0" smtClean="0"/>
              <a:t>зимующие птицы  </a:t>
            </a:r>
            <a:br>
              <a:rPr lang="ru-RU" sz="3200" b="1" dirty="0" smtClean="0"/>
            </a:br>
            <a:r>
              <a:rPr lang="ru-RU" sz="3200" b="1" dirty="0" smtClean="0"/>
              <a:t>                          приносят пользу </a:t>
            </a:r>
            <a:r>
              <a:rPr lang="ru-RU" sz="4000" dirty="0" smtClean="0"/>
              <a:t>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85992"/>
            <a:ext cx="8229600" cy="3817946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dirty="0" smtClean="0"/>
              <a:t>                          </a:t>
            </a:r>
          </a:p>
        </p:txBody>
      </p:sp>
      <p:pic>
        <p:nvPicPr>
          <p:cNvPr id="5124" name="Picture 5" descr="64293503_rbaxwufrx41tshux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8"/>
            <a:ext cx="4867275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 descr="iCAWR9HO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286124"/>
            <a:ext cx="3455987" cy="254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3333CC"/>
                </a:solidFill>
              </a:rPr>
              <a:t>Особенности зимующих птиц нашей местности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85926"/>
            <a:ext cx="8229600" cy="4310074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>Многие птицы остаются зимовать. Этих птиц принято называть строго оседлыми.</a:t>
            </a:r>
          </a:p>
          <a:p>
            <a:pPr eaLnBrk="1" hangingPunct="1">
              <a:defRPr/>
            </a:pPr>
            <a:r>
              <a:rPr lang="ru-RU" sz="2800" b="1" dirty="0" smtClean="0"/>
              <a:t>   Некоторые птицы в зимнее время передвигаются в поисках корма в более южные области. Такие птицы называются  кочующими.</a:t>
            </a:r>
          </a:p>
          <a:p>
            <a:pPr eaLnBrk="1" hangingPunct="1">
              <a:defRPr/>
            </a:pPr>
            <a:r>
              <a:rPr lang="ru-RU" sz="2800" b="1" dirty="0" smtClean="0"/>
              <a:t>   Птиц, остающихся зимовать или прилетающих к нам с севера, называют зимующими птицами.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229600" cy="17319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</a:t>
            </a:r>
            <a:r>
              <a:rPr lang="ru-RU" sz="4000" b="1" smtClean="0">
                <a:solidFill>
                  <a:srgbClr val="3333CC"/>
                </a:solidFill>
              </a:rPr>
              <a:t>Воробей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933825"/>
            <a:ext cx="8229600" cy="4391025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r>
              <a:rPr lang="ru-RU" smtClean="0"/>
              <a:t>У нас встречаются два вида воробьев - домовой и полевой.</a:t>
            </a:r>
          </a:p>
        </p:txBody>
      </p:sp>
      <p:pic>
        <p:nvPicPr>
          <p:cNvPr id="7172" name="Picture 6" descr="6f8f73eba1fc0e78d48fe8f755dccc5cee87f93b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14020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0" descr="0_40be_ee153aa1_XL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1785938"/>
            <a:ext cx="41767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-541338" y="381000"/>
            <a:ext cx="9228138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b="1" dirty="0" smtClean="0">
                <a:solidFill>
                  <a:srgbClr val="3333CC"/>
                </a:solidFill>
              </a:rPr>
              <a:t>Синицы.</a:t>
            </a:r>
            <a:br>
              <a:rPr lang="ru-RU" sz="4000" b="1" dirty="0" smtClean="0">
                <a:solidFill>
                  <a:srgbClr val="3333CC"/>
                </a:solidFill>
              </a:rPr>
            </a:br>
            <a:r>
              <a:rPr lang="ru-RU" sz="4000" b="1" dirty="0" smtClean="0">
                <a:solidFill>
                  <a:srgbClr val="3333CC"/>
                </a:solidFill>
              </a:rPr>
              <a:t>      </a:t>
            </a:r>
            <a:r>
              <a:rPr lang="ru-RU" sz="3200" b="1" dirty="0" smtClean="0"/>
              <a:t>Синицы - лесные птицы и могут быть   </a:t>
            </a:r>
            <a:br>
              <a:rPr lang="ru-RU" sz="3200" b="1" dirty="0" smtClean="0"/>
            </a:br>
            <a:r>
              <a:rPr lang="ru-RU" sz="3200" b="1" dirty="0" smtClean="0"/>
              <a:t>       встречены у нас в любой сезон.</a:t>
            </a:r>
            <a:r>
              <a:rPr lang="ru-RU" b="1" dirty="0" smtClean="0"/>
              <a:t> </a:t>
            </a:r>
          </a:p>
        </p:txBody>
      </p:sp>
      <p:pic>
        <p:nvPicPr>
          <p:cNvPr id="8195" name="Picture 4" descr="Большая синица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3573463"/>
            <a:ext cx="5256213" cy="3027362"/>
          </a:xfrm>
          <a:noFill/>
        </p:spPr>
      </p:pic>
      <p:pic>
        <p:nvPicPr>
          <p:cNvPr id="8196" name="Picture 6" descr="Gamtininkai-ragina-irengti-lesyklas-pauksciams_img_newsarticle56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95775" y="2420938"/>
            <a:ext cx="48482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23272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                       </a:t>
            </a:r>
            <a:br>
              <a:rPr lang="ru-RU" sz="4000" smtClean="0"/>
            </a:br>
            <a:r>
              <a:rPr lang="ru-RU" sz="4000" smtClean="0"/>
              <a:t>                         </a:t>
            </a:r>
            <a:r>
              <a:rPr lang="ru-RU" sz="4000" b="1" smtClean="0">
                <a:solidFill>
                  <a:srgbClr val="3333CC"/>
                </a:solidFill>
              </a:rPr>
              <a:t>Поползень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924175"/>
            <a:ext cx="8229600" cy="37433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 Поползень мастерски лазает по стволам деревьев не только снизу вверх, но и в любом другом направлении. </a:t>
            </a:r>
          </a:p>
          <a:p>
            <a:pPr eaLnBrk="1" hangingPunct="1">
              <a:defRPr/>
            </a:pPr>
            <a:r>
              <a:rPr lang="ru-RU" b="1" dirty="0" smtClean="0"/>
              <a:t>Обыкновенный поползень –</a:t>
            </a:r>
          </a:p>
          <a:p>
            <a:pPr eaLnBrk="1" hangingPunct="1">
              <a:buNone/>
              <a:defRPr/>
            </a:pPr>
            <a:r>
              <a:rPr lang="ru-RU" b="1" dirty="0" smtClean="0"/>
              <a:t>   это оседлая птица. </a:t>
            </a:r>
          </a:p>
        </p:txBody>
      </p:sp>
      <p:pic>
        <p:nvPicPr>
          <p:cNvPr id="9220" name="Picture 6" descr="iCAWR9HO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4813"/>
            <a:ext cx="3455987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iCAPEG5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9813" y="0"/>
            <a:ext cx="3024187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9" descr="i?id=169237704-4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0638" y="4581525"/>
            <a:ext cx="150336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    </a:t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b="1" dirty="0" smtClean="0">
                <a:solidFill>
                  <a:srgbClr val="3333CC"/>
                </a:solidFill>
              </a:rPr>
              <a:t>Чечетка</a:t>
            </a:r>
            <a:r>
              <a:rPr lang="ru-RU" b="1" dirty="0" smtClean="0"/>
              <a:t> </a:t>
            </a:r>
            <a:r>
              <a:rPr lang="ru-RU" dirty="0" smtClean="0"/>
              <a:t>- </a:t>
            </a:r>
            <a:r>
              <a:rPr lang="ru-RU" sz="2800" b="1" dirty="0" smtClean="0"/>
              <a:t>небольшая </a:t>
            </a:r>
            <a:br>
              <a:rPr lang="ru-RU" sz="2800" b="1" dirty="0" smtClean="0"/>
            </a:br>
            <a:r>
              <a:rPr lang="ru-RU" sz="2800" b="1" dirty="0" smtClean="0"/>
              <a:t>                птичка серовато-бурого цвета с красной шапочкой.</a:t>
            </a:r>
            <a:r>
              <a:rPr lang="ru-RU" b="1" dirty="0" smtClean="0"/>
              <a:t> </a:t>
            </a:r>
            <a:r>
              <a:rPr lang="ru-RU" sz="3200" b="1" dirty="0" smtClean="0"/>
              <a:t>      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b="1" dirty="0" smtClean="0"/>
              <a:t> </a:t>
            </a:r>
            <a:r>
              <a:rPr lang="ru-RU" sz="2800" b="1" dirty="0" smtClean="0"/>
              <a:t>Зимой питаются семенами хвойных деревьев, ольхи и особенно березы. </a:t>
            </a:r>
          </a:p>
        </p:txBody>
      </p:sp>
      <p:pic>
        <p:nvPicPr>
          <p:cNvPr id="10244" name="Picture 5" descr="i?id=105747923-0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2138363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i?id=500446550-3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3937000"/>
            <a:ext cx="4132262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9" descr="i?id=26047859-5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7088" y="3644900"/>
            <a:ext cx="29527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5" descr="i?id=105747923-0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63"/>
            <a:ext cx="2138363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65000"/>
          <a:buFont typeface="Wingdings" pitchFamily="2" charset="2"/>
          <a:buChar char="n"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65000"/>
          <a:buFont typeface="Wingdings" pitchFamily="2" charset="2"/>
          <a:buChar char="n"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550</TotalTime>
  <Words>647</Words>
  <Application>Microsoft Office PowerPoint</Application>
  <PresentationFormat>Экран (4:3)</PresentationFormat>
  <Paragraphs>110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Текстура</vt:lpstr>
      <vt:lpstr>МБОУ «Чертушкинская начальная школа –детский сад»Новошешминского муниципального района Республики Татарстан»</vt:lpstr>
      <vt:lpstr>Актуальность исследования:</vt:lpstr>
      <vt:lpstr>Цель исследования: </vt:lpstr>
      <vt:lpstr>Гипотеза исследования:  зимующие птицы                             приносят пользу .</vt:lpstr>
      <vt:lpstr>Особенности зимующих птиц нашей местности</vt:lpstr>
      <vt:lpstr>                   Воробей</vt:lpstr>
      <vt:lpstr> Синицы.       Синицы - лесные птицы и могут быть           встречены у нас в любой сезон. </vt:lpstr>
      <vt:lpstr>                                                   Поползень</vt:lpstr>
      <vt:lpstr>                    Чечетка - небольшая                  птичка серовато-бурого цвета с красной шапочкой.        </vt:lpstr>
      <vt:lpstr>            Голубь</vt:lpstr>
      <vt:lpstr>Сорока.</vt:lpstr>
      <vt:lpstr>Ворона</vt:lpstr>
      <vt:lpstr>  Дятел</vt:lpstr>
      <vt:lpstr>              Клесты</vt:lpstr>
      <vt:lpstr>                          Свиристель</vt:lpstr>
      <vt:lpstr> </vt:lpstr>
      <vt:lpstr>                  Сова.</vt:lpstr>
      <vt:lpstr>Выводы по первой главе:</vt:lpstr>
      <vt:lpstr>       Мои                                                      наблюдения</vt:lpstr>
      <vt:lpstr>Мы с ребятами нашего класса изготовили кормушки различных конструкций.</vt:lpstr>
      <vt:lpstr>Создали птичью столовую на подоконнике своего кабинета. </vt:lpstr>
      <vt:lpstr>Анкетирование 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</dc:creator>
  <cp:lastModifiedBy>Зарипова</cp:lastModifiedBy>
  <cp:revision>21</cp:revision>
  <dcterms:created xsi:type="dcterms:W3CDTF">2013-05-06T17:31:24Z</dcterms:created>
  <dcterms:modified xsi:type="dcterms:W3CDTF">2015-01-31T07:14:07Z</dcterms:modified>
</cp:coreProperties>
</file>