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259" r:id="rId3"/>
    <p:sldId id="260" r:id="rId4"/>
    <p:sldId id="257" r:id="rId5"/>
    <p:sldId id="273" r:id="rId6"/>
    <p:sldId id="274" r:id="rId7"/>
    <p:sldId id="275" r:id="rId8"/>
    <p:sldId id="276" r:id="rId9"/>
    <p:sldId id="267" r:id="rId10"/>
    <p:sldId id="261" r:id="rId11"/>
    <p:sldId id="262" r:id="rId12"/>
    <p:sldId id="263" r:id="rId13"/>
    <p:sldId id="264" r:id="rId14"/>
    <p:sldId id="265" r:id="rId15"/>
    <p:sldId id="266" r:id="rId16"/>
    <p:sldId id="268" r:id="rId17"/>
    <p:sldId id="269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E030CC6-8CCC-4C5D-B544-97BEAC51F40B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2B6095-9475-48CC-AF5E-00A6A6686C3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63063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2B6095-9475-48CC-AF5E-00A6A6686C3D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9799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8909D080-2687-4187-B45B-2C12D297D914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52C7FE6-31EE-4B35-A77F-42B12C79B47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3795" y="3140969"/>
            <a:ext cx="5637010" cy="2793696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sz="3600" dirty="0" smtClean="0"/>
              <a:t>Путь к здоровому образу жизни посредством правильного питания»</a:t>
            </a:r>
            <a:endParaRPr lang="ru-RU" sz="36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7581" y="764705"/>
            <a:ext cx="7175351" cy="1656184"/>
          </a:xfrm>
        </p:spPr>
        <p:txBody>
          <a:bodyPr/>
          <a:lstStyle/>
          <a:p>
            <a:pPr marL="182880" indent="0">
              <a:buNone/>
            </a:pPr>
            <a:r>
              <a:rPr lang="ru-RU" dirty="0" smtClean="0"/>
              <a:t>	</a:t>
            </a:r>
            <a:r>
              <a:rPr lang="ru-RU" dirty="0" smtClean="0">
                <a:solidFill>
                  <a:srgbClr val="FF0000"/>
                </a:solidFill>
              </a:rPr>
              <a:t>Целевой раздел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		программы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283968" y="6525344"/>
            <a:ext cx="3381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Воспитатель: И. В. Погребная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502886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692696"/>
            <a:ext cx="8352928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Сентябрь: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«Овощи, фрукты – полезные продукты!» Цель: закрепить название, происхождение овощей, фруктов. Уточнить наличие урожая Западно-Сибирского региона, сравнить с урожаем других регионов России. Выяснить наличие и название агротехнической продукции в других странах.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посетить астрономический магазин, рассмотреть ассортимент овощей и фруктов.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«Где живут витамины» Цель: закрепить знания о значении витаминов для здоровья человека. Различать витаминосодержащие продукты питания, сравнить с вредными продуктами. Называть витамины А, В, С,</a:t>
            </a:r>
            <a:r>
              <a:rPr lang="en-US" dirty="0" smtClean="0"/>
              <a:t> D</a:t>
            </a:r>
            <a:r>
              <a:rPr lang="ru-RU" dirty="0" smtClean="0"/>
              <a:t>. Познакомить, как витамины влияют на организм человека. Воспитывать заботливое отношение к своему организму.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дома слепить семейку  весёлых витаминов. Обсудить проблему, что не всё вкусное полезно!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«Дачные истории» Цель: Закрепить понятие о предназначение дачи. Дать представление о ценности поездок на дачу всей семьей. Выяснить наличие урожая, как за ним ухаживать. </a:t>
            </a:r>
            <a:r>
              <a:rPr lang="ru-RU" b="1" dirty="0" smtClean="0"/>
              <a:t>Вместе с родителями: «</a:t>
            </a:r>
            <a:r>
              <a:rPr lang="ru-RU" dirty="0" smtClean="0"/>
              <a:t>Моя первая грядка» разбить с ребёнком маленькую грядку или цветник, сделать зарисовки своей работы или фото-коллаж.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«Салат на разный лад» Цель: познакомить детей с кулинарным искусством приготовления салатов из овощей и фруктов.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провести конкурс «Салат из нашей грядки».</a:t>
            </a:r>
          </a:p>
          <a:p>
            <a:r>
              <a:rPr lang="ru-RU" dirty="0" smtClean="0"/>
              <a:t> </a:t>
            </a:r>
          </a:p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95536" y="332656"/>
            <a:ext cx="54040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Содержательный раздел программы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38617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1755" y="116632"/>
            <a:ext cx="892899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Октябрь: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«От мельницы до </a:t>
            </a:r>
            <a:r>
              <a:rPr lang="ru-RU" dirty="0" err="1" smtClean="0"/>
              <a:t>хлебокомбината</a:t>
            </a:r>
            <a:r>
              <a:rPr lang="ru-RU" dirty="0" smtClean="0"/>
              <a:t>» Цель: сформировать представление о историческом происхождении хлеба.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показать ребёнку старинную мельницу, рассказать о её устройстве.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«Хлебушек душистый, тёплый, золотистый!» Цель: закрепить представление о ценности хлеба.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посетить хлебный магазин, рассмотреть ассортимент, уточнить, что хлеб грубого помола полезнее хлеба высшего сорта.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«Путешествие колоска» Цель: закрепить знание детей связанные с процессом выращивания хлеба.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дома с ребёнком рассмотреть и сравнить муку разных сортов.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«Хвала рукам, что пахнут хлебом!» Цель: дать представление о нелёгкой работе хлеборобов, пекарей.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посмотреть с ребёнком тематический видео-материал, по возможности познакомить с наглядными образами.</a:t>
            </a:r>
          </a:p>
        </p:txBody>
      </p:sp>
    </p:spTree>
    <p:extLst>
      <p:ext uri="{BB962C8B-B14F-4D97-AF65-F5344CB8AC3E}">
        <p14:creationId xmlns:p14="http://schemas.microsoft.com/office/powerpoint/2010/main" val="15011819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550" y="162961"/>
            <a:ext cx="88569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Ноябрь: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«Хлеба народов» Цель: дать представление о разнообразии хлебобулочных изделий у других народов мира.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показать ребёнку, что можно приготовить из других видов хлеба.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«Каравай – каравай…» Цель: познакомить детей с новыми народными играми, обычаями, посвященными и связанными с хлебом.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вместе с ребенком испечь каравай, символ своей семьи.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«</a:t>
            </a:r>
            <a:r>
              <a:rPr lang="ru-RU" dirty="0" smtClean="0"/>
              <a:t>Рада скатерть хлебушку!» Цель: познакомить детей с новыми художественными произведениями о хлебе, с пословицами и поговорками, обогатить речь, расширить словарный запас. (марийская народная сказка «Лепешка», Ю. </a:t>
            </a:r>
            <a:r>
              <a:rPr lang="ru-RU" dirty="0" err="1" smtClean="0"/>
              <a:t>Жадовская</a:t>
            </a:r>
            <a:r>
              <a:rPr lang="ru-RU" dirty="0" smtClean="0"/>
              <a:t> «Нива, моя нива», А. Плещеев «Осенью», Я. </a:t>
            </a:r>
            <a:r>
              <a:rPr lang="ru-RU" dirty="0" err="1" smtClean="0"/>
              <a:t>Дягутите</a:t>
            </a:r>
            <a:r>
              <a:rPr lang="ru-RU" dirty="0" smtClean="0"/>
              <a:t> «Колыбельная», А. </a:t>
            </a:r>
            <a:r>
              <a:rPr lang="ru-RU" dirty="0" err="1" smtClean="0"/>
              <a:t>Мусатов</a:t>
            </a:r>
            <a:r>
              <a:rPr lang="ru-RU" dirty="0" smtClean="0"/>
              <a:t> «Как хлеб на стол пришел», С. </a:t>
            </a:r>
            <a:r>
              <a:rPr lang="ru-RU" dirty="0" err="1" smtClean="0"/>
              <a:t>Шуртаков</a:t>
            </a:r>
            <a:r>
              <a:rPr lang="ru-RU" dirty="0" smtClean="0"/>
              <a:t> «Зерно упало в землю», Я. Аким «Хлеб», Е. </a:t>
            </a:r>
            <a:r>
              <a:rPr lang="ru-RU" dirty="0" err="1" smtClean="0"/>
              <a:t>Трктнева</a:t>
            </a:r>
            <a:r>
              <a:rPr lang="ru-RU" dirty="0" smtClean="0"/>
              <a:t> «Золотой дождик», Н. Семенова «Хлебушко», С Дрожжина «Каравай».)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выучить стихотворение С. </a:t>
            </a:r>
            <a:r>
              <a:rPr lang="ru-RU" dirty="0" err="1" smtClean="0"/>
              <a:t>Погореловский</a:t>
            </a:r>
            <a:r>
              <a:rPr lang="ru-RU" dirty="0"/>
              <a:t> </a:t>
            </a:r>
            <a:r>
              <a:rPr lang="ru-RU" dirty="0" smtClean="0"/>
              <a:t>«Хлебушек душистый».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«Худой обед, если хлеба нет!» Цель: познакомить детей с технологически правильным процессом приготовления разного теста и выпечки следующей продукции: печенье, слойки, блины, булочки.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испечь своё «фирменное» печенье для совместного чаепития.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407495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9001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43000" y="191786"/>
            <a:ext cx="90010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Декабрь: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</a:t>
            </a:r>
            <a:r>
              <a:rPr lang="ru-RU" dirty="0"/>
              <a:t>К</a:t>
            </a:r>
            <a:r>
              <a:rPr lang="ru-RU" dirty="0" smtClean="0"/>
              <a:t>аша – здоровье наше!» Цель: формировать у детей представление о пользе каши в рационе детского питания.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рассмотреть, какие каши есть у мамы дома.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«Каша – матушка наша!» Цель: закрепить умение называть и различать названия круп и каш.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рассказать ребенку, что ещё можно приготовить из крупы.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«</a:t>
            </a:r>
            <a:r>
              <a:rPr lang="ru-RU" dirty="0" smtClean="0"/>
              <a:t>Хороша каша, да мала чаша!» Цель: учить детей понимать смысл пословиц и поговорок о каше и умение объяснять другим.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почитать дома с ребенком сказки о кашах.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«</a:t>
            </a:r>
            <a:r>
              <a:rPr lang="ru-RU" dirty="0" smtClean="0"/>
              <a:t>Раз, два, три – горшочек кашу вари!» Цель: наглядно показать детям процесс приготовления каши из разной крупы, провести дегустацию, сравнить вкус.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вместе с ребенком приготовить блюдо из крупы, сделать зарисовку схемы приготовления.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63882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88640"/>
            <a:ext cx="87849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Январь: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«Рождественское чаепитие» Цель: приобщение к истокам русской культуры посредством знакомства с рождественскими обрядовыми праздниками.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закрепить с ребенком понятие «рождество».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«Коляда, коляда! Подавай пирога!» Цель: Воспитывать культуру поведения на праздничных мероприятиях.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испечь рождественское печенье к праздничному чаепитию.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2171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8928992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Февраль: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«Молоко вдвойне вкусней, если это молоко!» Цель: закрепление представлений у детей о пользе молока для нашего организма.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помощь в создании мини-музея упаковок молочных продуктов.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«Откуда молоко к нам на стол приходит?» Цель: дать понятие детям о фермерских хозяйствах, о молочном заводе посредством экскурсий.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закрепить представление о нелегком труде фермера.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«Пейте дети молоко!» Цель: Формировать желание употреблять в пищу полезные молочные продукты.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посетить молочный отдел гастронома, посмотреть на разнообразие молочных продуктов и их названия.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«Что готовят из молока?» Цель: познакомить детей с разнообразием молочных продуктов, сравнить вкус, цвет, запах.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показать, что можно приготовить из молока дома.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b="1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416537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188640"/>
            <a:ext cx="896448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Март: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«Кисломолочные продукты – это здорово!» Цель: дать представление о полезных и вредных бактериях, о кисломолочных продуктах и их пользе.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продегустировать </a:t>
            </a:r>
            <a:r>
              <a:rPr lang="ru-RU" dirty="0" err="1" smtClean="0"/>
              <a:t>бифидокефир</a:t>
            </a:r>
            <a:r>
              <a:rPr lang="ru-RU" dirty="0" smtClean="0"/>
              <a:t>, сравнить вкус с обычным кефиром.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«От молока до кефира» Цель: дать представление о технологии производства кефира, йогурта.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дома попробовать сделать кефир, зарисовать схему приготовления.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«</a:t>
            </a:r>
            <a:r>
              <a:rPr lang="ru-RU" dirty="0" smtClean="0"/>
              <a:t>Сам себе технолог» Цель: приготовить вместе с детьми кисломолочные продукты (кефир, йогурт, творог), показать разнообразие полезных вкусовых добавок (ягоды, варенье, мёд, орехи, сухофрукты и др.)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подобрать свои добавки для дегустации.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«Молочные реки, кисельные берега» Цель: дать представление о напитках и десертах, приготовленных из молока (какао, кисель, пудинг, коктейль, мороженое). Провести </a:t>
            </a:r>
            <a:r>
              <a:rPr lang="ru-RU" dirty="0"/>
              <a:t>м</a:t>
            </a:r>
            <a:r>
              <a:rPr lang="ru-RU" dirty="0" smtClean="0"/>
              <a:t>астер класс «Вкусное молоко!»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приготовить свои десерты для заключительного сладкого стола.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endParaRPr lang="ru-RU" dirty="0" smtClean="0"/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40719139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80089" y="332656"/>
            <a:ext cx="85689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51520" y="260648"/>
            <a:ext cx="879752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Апрель: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«Что мы любим на обед» Цель: закрепить представление о первых блюдах, о их разнообразии и ингредиентах, входящих в состав. Показать процесс приготовления, закрепить знания о значимой пользе первых блюд. </a:t>
            </a:r>
            <a:r>
              <a:rPr lang="ru-RU" b="1" dirty="0" smtClean="0"/>
              <a:t>Вместе с родителями:</a:t>
            </a:r>
            <a:r>
              <a:rPr lang="ru-RU" dirty="0" smtClean="0"/>
              <a:t> дома приготовить свой первый суп.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«За обе щечки» Цель: закрепить представление о вторых блюдах, их разнообразии и ингредиентах, входящих в состав, закрепить название блюд.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рассмотреть в книге рецептов ассортимент вторых блюд.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«Национальная кухня» Цель: дать представление о кухне разных народов мира, о их особенностях.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рассказать ребенку, какие нетрадиционные блюда вы готовите дома.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«Это вредно!» Цель: закрепит представление о вредной пище и её последствии при употреблении.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дома посмотреть наличие вредных продуктов, сделать выводы, утилизировать.   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562073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8712968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Май: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«Волшебная вода» Цель: дать представление детям о пользе употребления чистой воды, о её значимости для жизни человека. </a:t>
            </a:r>
            <a:r>
              <a:rPr lang="ru-RU" b="1" dirty="0" smtClean="0"/>
              <a:t>Вместе с родителями:</a:t>
            </a:r>
            <a:r>
              <a:rPr lang="ru-RU" dirty="0" smtClean="0"/>
              <a:t> дома провести опыт с чистой и грязной водой, сравнить.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«Не просто вода» Цель: дать представление детям, какие полезные напитки можно приготовить при помощи воды.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дома приготовить витаминный напиток и придумать ему веселое название.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«Полезный бар нашей группы» Цель: дать представление о разнообразии полезных напитков и красивой подаче на стол.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оказать помощь в организации «бара», для совместных посиделок.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«Вытирай салфеткой рот и не капай на живот!» Цель: закрепить с детьми правила поведения за столом. </a:t>
            </a:r>
            <a:r>
              <a:rPr lang="ru-RU" b="1" dirty="0" smtClean="0"/>
              <a:t>Вместе с родителями: </a:t>
            </a:r>
            <a:r>
              <a:rPr lang="ru-RU" dirty="0" smtClean="0"/>
              <a:t>показать и научить ребенка красиво сервировать стол. </a:t>
            </a:r>
            <a:r>
              <a:rPr lang="ru-RU" b="1" dirty="0" smtClean="0"/>
              <a:t> 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15336290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166843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323528" y="420048"/>
            <a:ext cx="8820472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Используемые ресурсы:</a:t>
            </a:r>
          </a:p>
          <a:p>
            <a:r>
              <a:rPr lang="ru-RU" dirty="0" err="1" smtClean="0"/>
              <a:t>Голицина</a:t>
            </a:r>
            <a:r>
              <a:rPr lang="ru-RU" dirty="0" smtClean="0"/>
              <a:t> Н. С. Воспитание основ здорового образа жизни у малышей. Москва 2008</a:t>
            </a:r>
          </a:p>
          <a:p>
            <a:r>
              <a:rPr lang="ru-RU" dirty="0" smtClean="0"/>
              <a:t>Дмитриева Н. Я. Мы и окружающий мир. Дрофа 2007; </a:t>
            </a:r>
          </a:p>
          <a:p>
            <a:r>
              <a:rPr lang="ru-RU" dirty="0" err="1" smtClean="0"/>
              <a:t>Дыбина</a:t>
            </a:r>
            <a:r>
              <a:rPr lang="ru-RU" dirty="0" smtClean="0"/>
              <a:t> О. В. Творим, изменяем, преобразуем. 2001;</a:t>
            </a:r>
          </a:p>
          <a:p>
            <a:r>
              <a:rPr lang="ru-RU" dirty="0" smtClean="0"/>
              <a:t>Де </a:t>
            </a:r>
            <a:r>
              <a:rPr lang="ru-RU" dirty="0" err="1" smtClean="0"/>
              <a:t>Крайф</a:t>
            </a:r>
            <a:r>
              <a:rPr lang="ru-RU" dirty="0" smtClean="0"/>
              <a:t> П. Охотники за микробами. Просвещение 1957</a:t>
            </a:r>
          </a:p>
          <a:p>
            <a:r>
              <a:rPr lang="ru-RU" dirty="0" smtClean="0"/>
              <a:t>Организм человека  и охрана здоровья. Атлас </a:t>
            </a:r>
            <a:r>
              <a:rPr lang="ru-RU" dirty="0" err="1" smtClean="0"/>
              <a:t>Олма</a:t>
            </a:r>
            <a:r>
              <a:rPr lang="ru-RU" dirty="0" smtClean="0"/>
              <a:t>-Пресс 2000</a:t>
            </a:r>
          </a:p>
          <a:p>
            <a:r>
              <a:rPr lang="ru-RU" dirty="0" smtClean="0"/>
              <a:t>Русские народные загадки, пословицы, поговорки. Просвещение 1990</a:t>
            </a:r>
          </a:p>
          <a:p>
            <a:r>
              <a:rPr lang="ru-RU" dirty="0" smtClean="0"/>
              <a:t>Что есть что. Наше тело. Слово 1994</a:t>
            </a:r>
          </a:p>
          <a:p>
            <a:r>
              <a:rPr lang="ru-RU" dirty="0" smtClean="0"/>
              <a:t>Шорыгина Т. А. Осторожные сказки. Прометей 2003</a:t>
            </a:r>
          </a:p>
          <a:p>
            <a:r>
              <a:rPr lang="ru-RU" dirty="0" smtClean="0"/>
              <a:t>Детские рецепты. «Мусс маленького принца» 2013</a:t>
            </a:r>
          </a:p>
          <a:p>
            <a:r>
              <a:rPr lang="ru-RU" dirty="0" smtClean="0"/>
              <a:t>Шорыгина </a:t>
            </a:r>
            <a:r>
              <a:rPr lang="ru-RU" dirty="0"/>
              <a:t>Т.А. / «Злаки. Какие </a:t>
            </a:r>
            <a:r>
              <a:rPr lang="ru-RU" dirty="0" smtClean="0"/>
              <a:t>они?» Книга </a:t>
            </a:r>
            <a:r>
              <a:rPr lang="ru-RU" dirty="0"/>
              <a:t>для воспитателей, гувернеров и родителей</a:t>
            </a:r>
            <a:r>
              <a:rPr lang="ru-RU" dirty="0" smtClean="0"/>
              <a:t>. </a:t>
            </a:r>
          </a:p>
          <a:p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4149080"/>
            <a:ext cx="84969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Шорыгина Т.А. / « Беседы о хлебе» Методические рекомендации</a:t>
            </a:r>
            <a:r>
              <a:rPr lang="ru-RU" dirty="0" smtClean="0"/>
              <a:t>. </a:t>
            </a:r>
            <a:r>
              <a:rPr lang="ru-RU" dirty="0"/>
              <a:t>Творческий центр «Сфера», 2012г</a:t>
            </a:r>
            <a:r>
              <a:rPr lang="ru-RU" dirty="0" smtClean="0"/>
              <a:t>.</a:t>
            </a:r>
          </a:p>
          <a:p>
            <a:r>
              <a:rPr lang="ru-RU" dirty="0" smtClean="0"/>
              <a:t>Интернет-ресурсы, СМИ.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724093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player.myshared.ru/610338/data/images/img5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575" y="-136525"/>
            <a:ext cx="152400" cy="16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827584" y="476672"/>
            <a:ext cx="720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Цель:</a:t>
            </a:r>
            <a:r>
              <a:rPr lang="ru-RU" dirty="0" smtClean="0"/>
              <a:t> Развитие внимания детей к условиям сохранения и укрепления здоровья посредством организации здорового питания.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827584" y="1865917"/>
            <a:ext cx="7200800" cy="41242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Задачи: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Сформировать у детей общее представление о здоровье как ценности, о которой необходимо постоянно заботиться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Уточнить и обогатить знание детей о витаминах, полезных бактериях, об их пользе для человека, учить детей различать витаминосодержащие продукты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Помочь детям понять, что здоровье зависит от правильного питания – еда должна быть не только вкусной, но и полезной!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Развивать способности к исследовательской деятельности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Продолжать использовать ранее полученные детьми знания при решении познавательных и практических задач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ru-RU" dirty="0" smtClean="0"/>
              <a:t>Способствовать созданию активной позиции родителей в желании употреблять в пищу полезные продукты 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5898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-2157144"/>
            <a:ext cx="7632848" cy="68634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endParaRPr lang="ru-RU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 smtClean="0"/>
          </a:p>
          <a:p>
            <a:r>
              <a:rPr lang="ru-RU" sz="2800" b="1" dirty="0" smtClean="0"/>
              <a:t>Принципы программы</a:t>
            </a:r>
            <a:endParaRPr lang="ru-RU" sz="2800" b="1" dirty="0"/>
          </a:p>
          <a:p>
            <a:endParaRPr lang="ru-RU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400" dirty="0" smtClean="0"/>
              <a:t> </a:t>
            </a:r>
            <a:r>
              <a:rPr lang="ru-RU" dirty="0"/>
              <a:t>Единство обучения и </a:t>
            </a:r>
            <a:r>
              <a:rPr lang="ru-RU" dirty="0" smtClean="0"/>
              <a:t>воспитания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Целостность и непрерывность педагогического процесса воспитания и обучения </a:t>
            </a:r>
            <a:r>
              <a:rPr lang="ru-RU" dirty="0" smtClean="0"/>
              <a:t>детей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Систематичность и последовательность расположения материала, постепенное усложнение от группы к группе.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Возрастной принцип расположения общих и частных задач, осуществляемых в различных видах деятельности.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Осуществление </a:t>
            </a:r>
            <a:r>
              <a:rPr lang="ru-RU" dirty="0"/>
              <a:t>воспитания в различных видах деятельности: игровой, учебной, трудовой, бытовой.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 </a:t>
            </a:r>
            <a:r>
              <a:rPr lang="ru-RU" dirty="0"/>
              <a:t>Концентричность — возврат к ранее пройденному материалу на более высоком уровне.</a:t>
            </a:r>
          </a:p>
          <a:p>
            <a:r>
              <a:rPr lang="ru-RU" sz="1400" dirty="0" smtClean="0"/>
              <a:t> </a:t>
            </a:r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809693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7016" y="1412776"/>
            <a:ext cx="88569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Здоровый образ жизни немыслим без рационального разнообразного питания. Питание, как известно, является одним из факторов, обеспечивающих нормальное развитие ребёнка и достаточно высокий уровень сопротивляемости его организма к заболеваниям.</a:t>
            </a:r>
          </a:p>
          <a:p>
            <a:endParaRPr lang="ru-RU" dirty="0" smtClean="0"/>
          </a:p>
          <a:p>
            <a:r>
              <a:rPr lang="ru-RU" dirty="0" smtClean="0"/>
              <a:t>В нашем дошкольном учреждении выполняются следующие принципы рационального здорового питания детей: регулярность, полноценность, разнообразие, путём соблюдения режима питания, норм потребления продуктов питания и индивидуального подхода к детям во время приёма пищи. Ежедневно в меню включены фрукты, соки, напитки из шиповника, травяной чай, молоко. Для профилактики острых респираторных заболеваний в питание детей включаются зелёный лук, чеснок, что позволяет добиться определённого снижения заболеваемости.</a:t>
            </a:r>
          </a:p>
          <a:p>
            <a:r>
              <a:rPr lang="ru-RU" dirty="0" smtClean="0"/>
              <a:t>Моя программа нацелена на воспитание дошкольника в современном мире, с ещё более тщательным внедрением в область познания о здоровом образе жизни, что в перспективе  даёт здоровое наследие нации. 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287016" y="404664"/>
            <a:ext cx="5844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Целевые ориентиры программы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042994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23528" y="1844825"/>
            <a:ext cx="60486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Для возможности достижения необходимого и достаточного уровня развития, в программе проходит интеграция со следующими </a:t>
            </a:r>
            <a:r>
              <a:rPr lang="ru-RU" b="1" dirty="0" smtClean="0"/>
              <a:t>образовательными областями: </a:t>
            </a:r>
            <a:r>
              <a:rPr lang="ru-RU" dirty="0" smtClean="0"/>
              <a:t>познавательное развитие, речевое развитие, художественно-эстетическое развитие, физическое развитие.</a:t>
            </a:r>
            <a:r>
              <a:rPr lang="ru-RU" b="1" dirty="0" smtClean="0"/>
              <a:t>  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23528" y="404664"/>
            <a:ext cx="87129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Сроки реализации </a:t>
            </a:r>
            <a:r>
              <a:rPr lang="ru-RU" dirty="0" smtClean="0"/>
              <a:t>дополнительной образовательной программы: программа реализуется в течении одного года.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336399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671785"/>
            <a:ext cx="9036496" cy="28931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000000"/>
                </a:solidFill>
                <a:latin typeface="Times New Roman"/>
              </a:rPr>
              <a:t>Формы и </a:t>
            </a:r>
            <a:r>
              <a:rPr lang="ru-RU" sz="2800" b="1" dirty="0" smtClean="0">
                <a:solidFill>
                  <a:srgbClr val="000000"/>
                </a:solidFill>
                <a:latin typeface="Times New Roman"/>
              </a:rPr>
              <a:t>режим педагогического процесса </a:t>
            </a:r>
          </a:p>
          <a:p>
            <a:pPr algn="just"/>
            <a:endParaRPr lang="ru-RU" sz="2800" dirty="0">
              <a:solidFill>
                <a:srgbClr val="000000"/>
              </a:solidFill>
              <a:latin typeface="Calibri"/>
            </a:endParaRPr>
          </a:p>
          <a:p>
            <a:pPr algn="just"/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Непосредственно образовательная деятельность детей по данной 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программе 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реализуется 1 раз в неделю после обеда продолжительностью 20-25 минут в форме кружкового занятия. В процессе организации учитываются гендерные особенности детей, осуществляется индивидуальный и дифференцированный 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подходы. 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И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спользую 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также тематическую литературу, музыкальное сопровождение, фольклорный и игровой 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  <a:cs typeface="Tunga" panose="020B0502040204020203" pitchFamily="34" charset="0"/>
              </a:rPr>
              <a:t>материал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, что позволяет сделать 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материал доступным, содержательным </a:t>
            </a:r>
            <a:r>
              <a:rPr lang="ru-RU" dirty="0">
                <a:solidFill>
                  <a:srgbClr val="000000"/>
                </a:solidFill>
                <a:latin typeface="Trebuchet MS" panose="020B0603020202020204" pitchFamily="34" charset="0"/>
              </a:rPr>
              <a:t>и </a:t>
            </a:r>
            <a:r>
              <a:rPr lang="ru-RU" dirty="0" smtClean="0">
                <a:solidFill>
                  <a:srgbClr val="000000"/>
                </a:solidFill>
                <a:latin typeface="Trebuchet MS" panose="020B0603020202020204" pitchFamily="34" charset="0"/>
              </a:rPr>
              <a:t>познавательным. </a:t>
            </a:r>
            <a:endParaRPr lang="ru-RU" sz="1400" dirty="0">
              <a:solidFill>
                <a:srgbClr val="000000"/>
              </a:solidFill>
              <a:latin typeface="Trebuchet MS" panose="020B06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6324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6632"/>
            <a:ext cx="910850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Формы подведения итогов реализации дополнительной образовательной программы</a:t>
            </a:r>
            <a:r>
              <a:rPr lang="ru-RU" sz="2800" b="1" dirty="0" smtClean="0"/>
              <a:t>:</a:t>
            </a:r>
          </a:p>
          <a:p>
            <a:endParaRPr lang="ru-RU" sz="2800" dirty="0"/>
          </a:p>
          <a:p>
            <a:r>
              <a:rPr lang="ru-RU" dirty="0"/>
              <a:t>-выставки детских </a:t>
            </a:r>
            <a:r>
              <a:rPr lang="ru-RU" dirty="0" smtClean="0"/>
              <a:t>тематических коллажей </a:t>
            </a:r>
            <a:r>
              <a:rPr lang="ru-RU" dirty="0"/>
              <a:t>в детском </a:t>
            </a:r>
            <a:r>
              <a:rPr lang="ru-RU" dirty="0" smtClean="0"/>
              <a:t>саду; </a:t>
            </a:r>
            <a:endParaRPr lang="ru-RU" dirty="0"/>
          </a:p>
          <a:p>
            <a:r>
              <a:rPr lang="ru-RU" dirty="0" smtClean="0"/>
              <a:t>-кулинарные </a:t>
            </a:r>
            <a:r>
              <a:rPr lang="ru-RU" dirty="0"/>
              <a:t>конкурсы (внутри дошкольного учреждения, </a:t>
            </a:r>
            <a:r>
              <a:rPr lang="ru-RU" dirty="0" smtClean="0"/>
              <a:t>совместно с родителями) ;</a:t>
            </a:r>
            <a:endParaRPr lang="ru-RU" dirty="0"/>
          </a:p>
          <a:p>
            <a:r>
              <a:rPr lang="ru-RU" dirty="0" smtClean="0"/>
              <a:t>-дни презентаций и дегустаций лучших блюд;</a:t>
            </a:r>
            <a:endParaRPr lang="ru-RU" dirty="0"/>
          </a:p>
          <a:p>
            <a:r>
              <a:rPr lang="ru-RU" dirty="0"/>
              <a:t>-составление альбома лучших </a:t>
            </a:r>
            <a:r>
              <a:rPr lang="ru-RU" dirty="0" smtClean="0"/>
              <a:t>рецептов;</a:t>
            </a:r>
          </a:p>
          <a:p>
            <a:r>
              <a:rPr lang="ru-RU" dirty="0" smtClean="0"/>
              <a:t>-мастер-класс, для детей детского сада, по приготовлению кисломолочных продуктов;</a:t>
            </a:r>
          </a:p>
          <a:p>
            <a:r>
              <a:rPr lang="ru-RU" dirty="0" smtClean="0"/>
              <a:t>-представление постановки о вреде микробов и о пользе витаминов для детей ДОУ;</a:t>
            </a:r>
          </a:p>
          <a:p>
            <a:r>
              <a:rPr lang="ru-RU" dirty="0" smtClean="0"/>
              <a:t>-</a:t>
            </a:r>
            <a:r>
              <a:rPr lang="ru-RU" dirty="0" err="1" smtClean="0"/>
              <a:t>интервьирование</a:t>
            </a:r>
            <a:r>
              <a:rPr lang="ru-RU" dirty="0"/>
              <a:t> </a:t>
            </a:r>
            <a:r>
              <a:rPr lang="ru-RU" dirty="0" smtClean="0"/>
              <a:t>детей «Как я забочусь о своём здоровье?»;</a:t>
            </a:r>
            <a:endParaRPr lang="ru-RU" dirty="0"/>
          </a:p>
          <a:p>
            <a:r>
              <a:rPr lang="ru-RU" dirty="0"/>
              <a:t>-наблюдение за действиями детей в различных видах </a:t>
            </a:r>
            <a:r>
              <a:rPr lang="ru-RU" dirty="0" smtClean="0"/>
              <a:t>деятельности, </a:t>
            </a:r>
            <a:r>
              <a:rPr lang="ru-RU" dirty="0"/>
              <a:t>заполнение </a:t>
            </a:r>
            <a:r>
              <a:rPr lang="ru-RU" dirty="0" smtClean="0"/>
              <a:t> карты </a:t>
            </a:r>
            <a:r>
              <a:rPr lang="ru-RU" dirty="0"/>
              <a:t>наблюдения.</a:t>
            </a:r>
          </a:p>
        </p:txBody>
      </p:sp>
    </p:spTree>
    <p:extLst>
      <p:ext uri="{BB962C8B-B14F-4D97-AF65-F5344CB8AC3E}">
        <p14:creationId xmlns:p14="http://schemas.microsoft.com/office/powerpoint/2010/main" val="40106445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60649"/>
            <a:ext cx="91440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Мониторинг</a:t>
            </a:r>
          </a:p>
          <a:p>
            <a:r>
              <a:rPr lang="ru-RU" dirty="0" smtClean="0"/>
              <a:t>Для определения уровня знаний у детей по теме «</a:t>
            </a:r>
            <a:r>
              <a:rPr lang="ru-RU" dirty="0"/>
              <a:t>З</a:t>
            </a:r>
            <a:r>
              <a:rPr lang="ru-RU" dirty="0" smtClean="0"/>
              <a:t>доровое питание» я использую следующие диагностические методики: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Опрос детей: </a:t>
            </a:r>
            <a:r>
              <a:rPr lang="ru-RU" dirty="0" smtClean="0"/>
              <a:t>твоя любимая еда; объясни, как ты понимаешь выражение «Здоровое питание»; какие витамины ты знаешь, для чего они нужны; назови полезные продукты для здоровья; знаешь ли ты, какая пища помогает детям расти и становиться сильными?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dirty="0" smtClean="0"/>
              <a:t> </a:t>
            </a:r>
            <a:r>
              <a:rPr lang="ru-RU" b="1" dirty="0" smtClean="0"/>
              <a:t>Интервью во время приёма пищи</a:t>
            </a:r>
            <a:r>
              <a:rPr lang="ru-RU" dirty="0" smtClean="0"/>
              <a:t>(завтрака, обеда, полдника, ужина): как называется блюдо, которое ты ешь?; из чего оно приготовлено?; знаешь ли ты, чем оно полезно?; люди каких профессий принимали участие в том, чтобы ты сегодня поел?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b="1" dirty="0" smtClean="0"/>
              <a:t>Анкетирование родителей: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/>
              <a:t>Ч</a:t>
            </a:r>
            <a:r>
              <a:rPr lang="ru-RU" dirty="0" smtClean="0"/>
              <a:t>ем вы кормите детей на завтрак, на обед, на ужин?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Знаете ли вы о пользе каши и молочных продуктов для детского организма?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ru-RU" dirty="0" smtClean="0"/>
              <a:t>Готовы ли вы поделится своими рецептами детских блюд?    </a:t>
            </a:r>
          </a:p>
          <a:p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81609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332655"/>
            <a:ext cx="87129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Планируемые результаты</a:t>
            </a:r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07504" y="1582341"/>
            <a:ext cx="892899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Через систему разнообразных </a:t>
            </a:r>
            <a:r>
              <a:rPr lang="ru-RU" dirty="0" smtClean="0"/>
              <a:t>мероприятий, я планирую, что у детей </a:t>
            </a:r>
            <a:r>
              <a:rPr lang="ru-RU" dirty="0"/>
              <a:t>будут сформированы основные понятия рационального питания, потребность в здоровом питании и образе жизни, умение выбирать полезные продукты, воспитывать чувство ответственности за своё здоровье, бережное отношение к народным традициям питания</a:t>
            </a:r>
            <a:r>
              <a:rPr lang="ru-RU" dirty="0" smtClean="0"/>
              <a:t>. Привлечение внимания общественности к полноценному и качественному питанию в ДОУ.</a:t>
            </a:r>
            <a:endParaRPr lang="ru-RU" dirty="0"/>
          </a:p>
          <a:p>
            <a:r>
              <a:rPr lang="ru-RU" dirty="0"/>
              <a:t>             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5569161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807</TotalTime>
  <Words>2283</Words>
  <Application>Microsoft Office PowerPoint</Application>
  <PresentationFormat>Экран (4:3)</PresentationFormat>
  <Paragraphs>132</Paragraphs>
  <Slides>19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Воздушный поток</vt:lpstr>
      <vt:lpstr> Целевой раздел   программы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CtrlSoft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Целевой раздел   прграммы</dc:title>
  <dc:creator>Аким</dc:creator>
  <cp:lastModifiedBy>Лена</cp:lastModifiedBy>
  <cp:revision>77</cp:revision>
  <dcterms:created xsi:type="dcterms:W3CDTF">2014-06-17T07:57:11Z</dcterms:created>
  <dcterms:modified xsi:type="dcterms:W3CDTF">2015-01-31T11:36:46Z</dcterms:modified>
</cp:coreProperties>
</file>