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  <p:sldMasterId id="2147483828" r:id="rId2"/>
  </p:sldMasterIdLst>
  <p:sldIdLst>
    <p:sldId id="256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75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90" autoAdjust="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3995DC0-AD56-472B-AA59-B2258D3AC75B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DB13FFB-1A73-4D37-A551-B18B7F9C1981}">
      <dgm:prSet/>
      <dgm:spPr/>
      <dgm:t>
        <a:bodyPr/>
        <a:lstStyle/>
        <a:p>
          <a:pPr rtl="0"/>
          <a:r>
            <a:rPr lang="ru-RU" b="1" i="0" dirty="0" smtClean="0"/>
            <a:t>Кто может лучше рассказать нам о животном мире? Ну конечно же сами животные! Дети выбирают животное, которое им больше всего нравится и изготавливают его портрет</a:t>
          </a:r>
          <a:endParaRPr lang="ru-RU" dirty="0"/>
        </a:p>
      </dgm:t>
    </dgm:pt>
    <dgm:pt modelId="{FFCFD7FB-1F45-44DE-9EB6-C0A1E2C85488}" type="parTrans" cxnId="{1FA9051D-4F72-428E-9899-0149B8EDF2DD}">
      <dgm:prSet/>
      <dgm:spPr/>
      <dgm:t>
        <a:bodyPr/>
        <a:lstStyle/>
        <a:p>
          <a:endParaRPr lang="ru-RU"/>
        </a:p>
      </dgm:t>
    </dgm:pt>
    <dgm:pt modelId="{54A31E3D-87D6-42EB-9665-35F660E4C79D}" type="sibTrans" cxnId="{1FA9051D-4F72-428E-9899-0149B8EDF2DD}">
      <dgm:prSet/>
      <dgm:spPr/>
      <dgm:t>
        <a:bodyPr/>
        <a:lstStyle/>
        <a:p>
          <a:endParaRPr lang="ru-RU"/>
        </a:p>
      </dgm:t>
    </dgm:pt>
    <dgm:pt modelId="{DB6B0C9E-75A2-4823-B1AC-29C09638FBAC}" type="pres">
      <dgm:prSet presAssocID="{B3995DC0-AD56-472B-AA59-B2258D3AC75B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D5CFA4E-5310-4F1C-A2C6-A07CB7BB2203}" type="pres">
      <dgm:prSet presAssocID="{7DB13FFB-1A73-4D37-A551-B18B7F9C1981}" presName="parentText" presStyleLbl="node1" presStyleIdx="0" presStyleCnt="1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30CDEE4-C1C0-4555-B858-EE28FA31A5F3}" type="presOf" srcId="{7DB13FFB-1A73-4D37-A551-B18B7F9C1981}" destId="{5D5CFA4E-5310-4F1C-A2C6-A07CB7BB2203}" srcOrd="0" destOrd="0" presId="urn:microsoft.com/office/officeart/2005/8/layout/vList2"/>
    <dgm:cxn modelId="{7D590A78-3E2A-4792-B985-68EE5F94985B}" type="presOf" srcId="{B3995DC0-AD56-472B-AA59-B2258D3AC75B}" destId="{DB6B0C9E-75A2-4823-B1AC-29C09638FBAC}" srcOrd="0" destOrd="0" presId="urn:microsoft.com/office/officeart/2005/8/layout/vList2"/>
    <dgm:cxn modelId="{1FA9051D-4F72-428E-9899-0149B8EDF2DD}" srcId="{B3995DC0-AD56-472B-AA59-B2258D3AC75B}" destId="{7DB13FFB-1A73-4D37-A551-B18B7F9C1981}" srcOrd="0" destOrd="0" parTransId="{FFCFD7FB-1F45-44DE-9EB6-C0A1E2C85488}" sibTransId="{54A31E3D-87D6-42EB-9665-35F660E4C79D}"/>
    <dgm:cxn modelId="{5A24B748-8C24-4A0E-A2EB-AE58679F1438}" type="presParOf" srcId="{DB6B0C9E-75A2-4823-B1AC-29C09638FBAC}" destId="{5D5CFA4E-5310-4F1C-A2C6-A07CB7BB2203}" srcOrd="0" destOrd="0" presId="urn:microsoft.com/office/officeart/2005/8/layout/vList2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D5CFA4E-5310-4F1C-A2C6-A07CB7BB2203}">
      <dsp:nvSpPr>
        <dsp:cNvPr id="0" name=""/>
        <dsp:cNvSpPr/>
      </dsp:nvSpPr>
      <dsp:spPr>
        <a:xfrm>
          <a:off x="0" y="629612"/>
          <a:ext cx="7997512" cy="471744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0020" tIns="160020" rIns="160020" bIns="160020" numCol="1" spcCol="1270" anchor="ctr" anchorCtr="0">
          <a:noAutofit/>
        </a:bodyPr>
        <a:lstStyle/>
        <a:p>
          <a:pPr lvl="0" algn="l" defTabSz="18669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200" b="1" i="0" kern="1200" dirty="0" smtClean="0"/>
            <a:t>Кто может лучше рассказать нам о животном мире? Ну конечно же сами животные! Дети выбирают животное которое им больше всего нравится и изготавливают его портрет</a:t>
          </a:r>
          <a:endParaRPr lang="ru-RU" sz="4200" kern="1200" dirty="0"/>
        </a:p>
      </dsp:txBody>
      <dsp:txXfrm>
        <a:off x="230286" y="859898"/>
        <a:ext cx="7536940" cy="42568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36D1E-3700-4C13-A2D9-977D8100BE25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5D582-3AAA-4CA4-A65A-3740B9AA4A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36D1E-3700-4C13-A2D9-977D8100BE25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5D582-3AAA-4CA4-A65A-3740B9AA4A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36D1E-3700-4C13-A2D9-977D8100BE25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5D582-3AAA-4CA4-A65A-3740B9AA4A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36D1E-3700-4C13-A2D9-977D8100BE25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5D582-3AAA-4CA4-A65A-3740B9AA4A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36D1E-3700-4C13-A2D9-977D8100BE25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5D582-3AAA-4CA4-A65A-3740B9AA4A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36D1E-3700-4C13-A2D9-977D8100BE25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5D582-3AAA-4CA4-A65A-3740B9AA4A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36D1E-3700-4C13-A2D9-977D8100BE25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5D582-3AAA-4CA4-A65A-3740B9AA4A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36D1E-3700-4C13-A2D9-977D8100BE25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5D582-3AAA-4CA4-A65A-3740B9AA4A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36D1E-3700-4C13-A2D9-977D8100BE25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5D582-3AAA-4CA4-A65A-3740B9AA4A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36D1E-3700-4C13-A2D9-977D8100BE25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5D582-3AAA-4CA4-A65A-3740B9AA4A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36D1E-3700-4C13-A2D9-977D8100BE25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5D582-3AAA-4CA4-A65A-3740B9AA4A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36D1E-3700-4C13-A2D9-977D8100BE25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5D582-3AAA-4CA4-A65A-3740B9AA4A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36D1E-3700-4C13-A2D9-977D8100BE25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5D582-3AAA-4CA4-A65A-3740B9AA4A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36D1E-3700-4C13-A2D9-977D8100BE25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5D582-3AAA-4CA4-A65A-3740B9AA4A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36D1E-3700-4C13-A2D9-977D8100BE25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5D582-3AAA-4CA4-A65A-3740B9AA4A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36D1E-3700-4C13-A2D9-977D8100BE25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5D582-3AAA-4CA4-A65A-3740B9AA4A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36D1E-3700-4C13-A2D9-977D8100BE25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5D582-3AAA-4CA4-A65A-3740B9AA4A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36D1E-3700-4C13-A2D9-977D8100BE25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5D582-3AAA-4CA4-A65A-3740B9AA4A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36D1E-3700-4C13-A2D9-977D8100BE25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5D582-3AAA-4CA4-A65A-3740B9AA4A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36D1E-3700-4C13-A2D9-977D8100BE25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5D582-3AAA-4CA4-A65A-3740B9AA4A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36D1E-3700-4C13-A2D9-977D8100BE25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5D582-3AAA-4CA4-A65A-3740B9AA4A2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B36D1E-3700-4C13-A2D9-977D8100BE25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5D582-3AAA-4CA4-A65A-3740B9AA4A2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0B36D1E-3700-4C13-A2D9-977D8100BE25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A35D582-3AAA-4CA4-A65A-3740B9AA4A2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70B36D1E-3700-4C13-A2D9-977D8100BE25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A35D582-3AAA-4CA4-A65A-3740B9AA4A2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2976" y="3071810"/>
            <a:ext cx="7776864" cy="3384375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</a:rPr>
              <a:t>Автор проекта </a:t>
            </a:r>
          </a:p>
          <a:p>
            <a:pPr algn="ctr"/>
            <a:r>
              <a:rPr lang="ru-RU" sz="3600" dirty="0" err="1" smtClean="0">
                <a:solidFill>
                  <a:srgbClr val="002060"/>
                </a:solidFill>
              </a:rPr>
              <a:t>Еремеева</a:t>
            </a:r>
            <a:r>
              <a:rPr lang="ru-RU" sz="3600" dirty="0" smtClean="0">
                <a:solidFill>
                  <a:srgbClr val="002060"/>
                </a:solidFill>
              </a:rPr>
              <a:t> Алевтина Васильевна, воспитатель ГБОУ  СОШ №1021 дошкольное </a:t>
            </a:r>
            <a:r>
              <a:rPr lang="ru-RU" sz="3600" dirty="0" smtClean="0">
                <a:solidFill>
                  <a:srgbClr val="002060"/>
                </a:solidFill>
              </a:rPr>
              <a:t>образование</a:t>
            </a:r>
          </a:p>
          <a:p>
            <a:pPr algn="ctr"/>
            <a:r>
              <a:rPr lang="ru-RU" sz="3600" dirty="0" smtClean="0">
                <a:solidFill>
                  <a:srgbClr val="002060"/>
                </a:solidFill>
              </a:rPr>
              <a:t>2013-2014 </a:t>
            </a:r>
            <a:r>
              <a:rPr lang="ru-RU" sz="3600" smtClean="0">
                <a:solidFill>
                  <a:srgbClr val="002060"/>
                </a:solidFill>
              </a:rPr>
              <a:t>уч.год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332656"/>
            <a:ext cx="7759824" cy="2592288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Разнообразные животные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pic>
        <p:nvPicPr>
          <p:cNvPr id="1026" name="Picture 2" descr="C:\Users\RK\Pictures\Птицы\аист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340768"/>
            <a:ext cx="2327846" cy="157264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23724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5517232"/>
            <a:ext cx="7543800" cy="986408"/>
          </a:xfrm>
        </p:spPr>
        <p:txBody>
          <a:bodyPr/>
          <a:lstStyle/>
          <a:p>
            <a:r>
              <a:rPr lang="ru-RU" i="1" dirty="0" smtClean="0">
                <a:solidFill>
                  <a:srgbClr val="002060"/>
                </a:solidFill>
              </a:rPr>
              <a:t>Портрет Льва</a:t>
            </a:r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6" name="Содержимое 5" descr="http://podelki.originalhands.ru/image/687474703a2f2f736d616d6f6a7061706f6a2e72752f77702d636f6e74656e742f75706c6f6164732f323031322f30392f4c656f2e6a7067"/>
          <p:cNvPicPr>
            <a:picLocks noGrp="1"/>
          </p:cNvPicPr>
          <p:nvPr>
            <p:ph sz="quarter" idx="13"/>
          </p:nvPr>
        </p:nvPicPr>
        <p:blipFill>
          <a:blip r:embed="rId2"/>
          <a:srcRect t="6154" r="3696" b="8923"/>
          <a:stretch>
            <a:fillRect/>
          </a:stretch>
        </p:blipFill>
        <p:spPr bwMode="auto">
          <a:xfrm>
            <a:off x="857224" y="571480"/>
            <a:ext cx="5194918" cy="455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346666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5589241"/>
            <a:ext cx="8064896" cy="1268759"/>
          </a:xfrm>
        </p:spPr>
        <p:txBody>
          <a:bodyPr>
            <a:noAutofit/>
          </a:bodyPr>
          <a:lstStyle/>
          <a:p>
            <a:r>
              <a:rPr lang="ru-RU" sz="4000" b="1" i="1" dirty="0" smtClean="0">
                <a:solidFill>
                  <a:srgbClr val="002060"/>
                </a:solidFill>
              </a:rPr>
              <a:t>Рисунки  любимых животных</a:t>
            </a:r>
            <a:endParaRPr lang="ru-RU" sz="4000" b="1" i="1" dirty="0">
              <a:solidFill>
                <a:srgbClr val="00206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920880" cy="5248994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Elena Raikova\Desktop\фото\PA28043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75" y="476672"/>
            <a:ext cx="3552393" cy="266429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Elena Raikova\Desktop\фото\PA28044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476673"/>
            <a:ext cx="3600400" cy="27003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Elena Raikova\Desktop\фото\PA28044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4" y="3158970"/>
            <a:ext cx="3096340" cy="232225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Elena Raikova\Desktop\фото\PA28044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266980"/>
            <a:ext cx="2952327" cy="221424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780505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conveyor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5445224"/>
            <a:ext cx="8318728" cy="864096"/>
          </a:xfrm>
        </p:spPr>
        <p:txBody>
          <a:bodyPr>
            <a:normAutofit fontScale="90000"/>
          </a:bodyPr>
          <a:lstStyle/>
          <a:p>
            <a:pPr algn="ctr"/>
            <a:r>
              <a:rPr lang="ru-RU" i="1" dirty="0" smtClean="0">
                <a:solidFill>
                  <a:srgbClr val="002060"/>
                </a:solidFill>
              </a:rPr>
              <a:t>Дети рисуют марку на конверт</a:t>
            </a:r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11" name="Содержимое 10" descr="DataLife Engine Версия для печати Раскраски для малышей"/>
          <p:cNvPicPr>
            <a:picLocks noGrp="1"/>
          </p:cNvPicPr>
          <p:nvPr>
            <p:ph sz="quarter" idx="13"/>
          </p:nvPr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1857356" y="928670"/>
            <a:ext cx="5442289" cy="3125790"/>
          </a:xfrm>
          <a:prstGeom prst="rect">
            <a:avLst/>
          </a:prstGeom>
          <a:solidFill>
            <a:srgbClr val="0070C0"/>
          </a:solidFill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618058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95536" y="5589240"/>
            <a:ext cx="7776864" cy="1268760"/>
          </a:xfrm>
        </p:spPr>
        <p:txBody>
          <a:bodyPr/>
          <a:lstStyle/>
          <a:p>
            <a:r>
              <a:rPr lang="ru-RU" sz="4800" i="1" dirty="0" smtClean="0">
                <a:solidFill>
                  <a:srgbClr val="002060"/>
                </a:solidFill>
              </a:rPr>
              <a:t>Готовые  конверты </a:t>
            </a:r>
            <a:endParaRPr lang="ru-RU" sz="4800" i="1" dirty="0">
              <a:solidFill>
                <a:srgbClr val="002060"/>
              </a:solidFill>
            </a:endParaRPr>
          </a:p>
        </p:txBody>
      </p:sp>
      <p:pic>
        <p:nvPicPr>
          <p:cNvPr id="2050" name="Picture 2" descr="C:\Users\Elena Raikova\Desktop\фото\PA280434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3568" y="476672"/>
            <a:ext cx="7839279" cy="43533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827590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5373216"/>
            <a:ext cx="8103844" cy="1152128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>Составление анкеты на животного</a:t>
            </a:r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5122" name="Picture 2" descr="C:\Users\Elena Raikova\Desktop\фото\PA280437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259631" y="404664"/>
            <a:ext cx="6525859" cy="48965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1660930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5013176"/>
            <a:ext cx="8821644" cy="1720552"/>
          </a:xfrm>
        </p:spPr>
        <p:txBody>
          <a:bodyPr/>
          <a:lstStyle/>
          <a:p>
            <a:pPr marL="0" indent="0">
              <a:buNone/>
            </a:pPr>
            <a:r>
              <a:rPr lang="ru-RU" i="1" dirty="0" smtClean="0">
                <a:solidFill>
                  <a:srgbClr val="002060"/>
                </a:solidFill>
              </a:rPr>
              <a:t>Нахождение мест обитания животных на карте</a:t>
            </a:r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88640"/>
            <a:ext cx="6432714" cy="4824536"/>
          </a:xfrm>
        </p:spPr>
      </p:pic>
    </p:spTree>
    <p:extLst>
      <p:ext uri="{BB962C8B-B14F-4D97-AF65-F5344CB8AC3E}">
        <p14:creationId xmlns="" xmlns:p14="http://schemas.microsoft.com/office/powerpoint/2010/main" val="3626213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482" y="0"/>
            <a:ext cx="9178482" cy="6885818"/>
          </a:xfrm>
        </p:spPr>
      </p:pic>
    </p:spTree>
    <p:extLst>
      <p:ext uri="{BB962C8B-B14F-4D97-AF65-F5344CB8AC3E}">
        <p14:creationId xmlns="" xmlns:p14="http://schemas.microsoft.com/office/powerpoint/2010/main" val="354310911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188640"/>
            <a:ext cx="7781488" cy="1080120"/>
          </a:xfrm>
        </p:spPr>
        <p:txBody>
          <a:bodyPr/>
          <a:lstStyle/>
          <a:p>
            <a:r>
              <a:rPr lang="ru-RU" dirty="0" smtClean="0">
                <a:solidFill>
                  <a:schemeClr val="accent3">
                    <a:lumMod val="75000"/>
                  </a:schemeClr>
                </a:solidFill>
              </a:rPr>
              <a:t>Результат работы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323528" y="1556792"/>
            <a:ext cx="8352928" cy="4824536"/>
          </a:xfrm>
        </p:spPr>
        <p:txBody>
          <a:bodyPr>
            <a:normAutofit fontScale="92500"/>
          </a:bodyPr>
          <a:lstStyle/>
          <a:p>
            <a:r>
              <a:rPr lang="ru-RU" sz="2400" b="1" dirty="0">
                <a:solidFill>
                  <a:srgbClr val="002060"/>
                </a:solidFill>
                <a:effectLst/>
              </a:rPr>
              <a:t>В процессе работы по экологическому проекту «Разнообразие животных»,    дети обучаются увлекательно,  а знания усваивают незаметно, в процессе игры. Очень часто мы учим любить природу с помощью лозунгов-призывов: «Дети, вы должны беречь то-то и то-то», «Природа - наше богатство» и т. п. Все эти красивые и правильные слова не вызывают отклика, сопереживания в детской душе. А если ребенок прочитает или напишет слова «Дорогой волк!» или «Дорогой ежик!», научится относиться к животным если не с любовью, то хотя бы с пониманием.</a:t>
            </a:r>
          </a:p>
          <a:p>
            <a:r>
              <a:rPr lang="ru-RU" sz="2400" b="1" dirty="0">
                <a:solidFill>
                  <a:srgbClr val="002060"/>
                </a:solidFill>
                <a:effectLst/>
              </a:rPr>
              <a:t>  Любить всех животных невозможно, а вот уважать право на существование каждого – нужно обязательно!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00203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339752" y="404664"/>
            <a:ext cx="3272151" cy="1143000"/>
          </a:xfrm>
        </p:spPr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Цель: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1043608" y="1772816"/>
            <a:ext cx="7528920" cy="4227952"/>
          </a:xfr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ru-RU" b="1" dirty="0" smtClean="0">
                <a:solidFill>
                  <a:srgbClr val="002060"/>
                </a:solidFill>
              </a:rPr>
              <a:t>Изучение животных разных систематических групп (звери, птицы, насекомые, пауки, раки, черви, пресмыкающиеся, земноводные ).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Формирование основ экологического мировоззрения, развитие ребенка как личности.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267164231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>
    <mc:Choice xmlns="" xmlns:p14="http://schemas.microsoft.com/office/powerpoint/2010/main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476672"/>
            <a:ext cx="7997512" cy="648072"/>
          </a:xfrm>
        </p:spPr>
        <p:txBody>
          <a:bodyPr/>
          <a:lstStyle/>
          <a:p>
            <a:r>
              <a:rPr lang="ru-RU" sz="3600" dirty="0" smtClean="0">
                <a:solidFill>
                  <a:schemeClr val="accent3">
                    <a:lumMod val="75000"/>
                  </a:schemeClr>
                </a:solidFill>
              </a:rPr>
              <a:t>Задачи:</a:t>
            </a:r>
            <a:endParaRPr lang="ru-RU" sz="36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179512" y="1124744"/>
            <a:ext cx="8712968" cy="5472608"/>
          </a:xfrm>
        </p:spPr>
        <p:txBody>
          <a:bodyPr>
            <a:normAutofit/>
          </a:bodyPr>
          <a:lstStyle/>
          <a:p>
            <a:pPr marL="342900" lvl="0" indent="-342900" algn="just">
              <a:lnSpc>
                <a:spcPct val="115000"/>
              </a:lnSpc>
              <a:buFont typeface="+mj-lt"/>
              <a:buAutoNum type="arabicPeriod"/>
            </a:pPr>
            <a:r>
              <a:rPr lang="ru-RU" sz="2000" b="1" dirty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Дать ребенку большой объем разнообразной информации по экологии, биологии, географии (сами термины не употребляются, дети должны лишь понять их сущность).</a:t>
            </a:r>
            <a:endParaRPr lang="ru-RU" sz="2000" b="1" dirty="0">
              <a:solidFill>
                <a:srgbClr val="002060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buFont typeface="+mj-lt"/>
              <a:buAutoNum type="arabicPeriod"/>
            </a:pPr>
            <a:r>
              <a:rPr lang="ru-RU" sz="2000" b="1" dirty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Избавить от стереотипного взгляда на человека, как царя природы.</a:t>
            </a:r>
            <a:endParaRPr lang="ru-RU" sz="2000" b="1" dirty="0">
              <a:solidFill>
                <a:srgbClr val="002060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buFont typeface="+mj-lt"/>
              <a:buAutoNum type="arabicPeriod"/>
            </a:pPr>
            <a:r>
              <a:rPr lang="ru-RU" sz="2000" b="1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Воспитывать бережное отношение </a:t>
            </a:r>
            <a:r>
              <a:rPr lang="ru-RU" sz="2000" b="1" dirty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к природе.</a:t>
            </a:r>
            <a:endParaRPr lang="ru-RU" sz="2000" b="1" dirty="0">
              <a:solidFill>
                <a:srgbClr val="002060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buFont typeface="+mj-lt"/>
              <a:buAutoNum type="arabicPeriod"/>
            </a:pPr>
            <a:r>
              <a:rPr lang="ru-RU" sz="2000" b="1" dirty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Развивать осмысленное </a:t>
            </a:r>
            <a:r>
              <a:rPr lang="ru-RU" sz="2000" b="1" dirty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отношение к природе и ее связям.</a:t>
            </a:r>
            <a:endParaRPr lang="ru-RU" sz="2000" b="1" dirty="0">
              <a:solidFill>
                <a:srgbClr val="002060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buFont typeface="+mj-lt"/>
              <a:buAutoNum type="arabicPeriod"/>
            </a:pPr>
            <a:r>
              <a:rPr lang="ru-RU" sz="2000" b="1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Формировать </a:t>
            </a:r>
            <a:r>
              <a:rPr lang="ru-RU" sz="2000" b="1" dirty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экологически грамотного, безопасного для природы и здоровья человека поведения.</a:t>
            </a:r>
            <a:endParaRPr lang="ru-RU" sz="2000" b="1" dirty="0">
              <a:solidFill>
                <a:srgbClr val="002060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buFont typeface="+mj-lt"/>
              <a:buAutoNum type="arabicPeriod"/>
            </a:pPr>
            <a:r>
              <a:rPr lang="ru-RU" sz="2000" b="1" dirty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 Развивать фантазию ребенка, творчество.</a:t>
            </a:r>
            <a:endParaRPr lang="ru-RU" sz="2000" b="1" dirty="0">
              <a:solidFill>
                <a:srgbClr val="002060"/>
              </a:solidFill>
              <a:effectLst/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</a:pPr>
            <a:r>
              <a:rPr lang="ru-RU" sz="2000" b="1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Формировать понимание </a:t>
            </a:r>
            <a:r>
              <a:rPr lang="ru-RU" sz="2000" b="1" dirty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необходимости существования на Земле всех живых организмов независимо от наших симпатий и антипатий, их взаимосвязи между собой и средой </a:t>
            </a:r>
            <a:r>
              <a:rPr lang="ru-RU" sz="2000" b="1" dirty="0" smtClean="0">
                <a:solidFill>
                  <a:srgbClr val="002060"/>
                </a:solidFill>
                <a:effectLst/>
                <a:latin typeface="Times New Roman"/>
                <a:ea typeface="Calibri"/>
                <a:cs typeface="Times New Roman"/>
              </a:rPr>
              <a:t>обитания</a:t>
            </a:r>
            <a:endParaRPr lang="ru-RU" sz="20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17856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620688"/>
            <a:ext cx="8136904" cy="1628800"/>
          </a:xfrm>
        </p:spPr>
        <p:txBody>
          <a:bodyPr>
            <a:noAutofit/>
          </a:bodyPr>
          <a:lstStyle/>
          <a:p>
            <a:r>
              <a:rPr lang="ru-RU" sz="5400" dirty="0" smtClean="0">
                <a:solidFill>
                  <a:schemeClr val="accent6">
                    <a:lumMod val="75000"/>
                  </a:schemeClr>
                </a:solidFill>
              </a:rPr>
              <a:t>Разработка содержания всего проекта</a:t>
            </a:r>
            <a:endParaRPr lang="ru-RU" sz="5400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539552" y="3212976"/>
            <a:ext cx="8064896" cy="3168352"/>
          </a:xfrm>
        </p:spPr>
        <p:txBody>
          <a:bodyPr/>
          <a:lstStyle/>
          <a:p>
            <a:r>
              <a:rPr lang="ru-RU" sz="4800" dirty="0">
                <a:solidFill>
                  <a:srgbClr val="002060"/>
                </a:solidFill>
              </a:rPr>
              <a:t>Длительность </a:t>
            </a:r>
            <a:r>
              <a:rPr lang="ru-RU" sz="4800" dirty="0" smtClean="0">
                <a:solidFill>
                  <a:srgbClr val="002060"/>
                </a:solidFill>
              </a:rPr>
              <a:t>проекта: </a:t>
            </a:r>
            <a:r>
              <a:rPr lang="ru-RU" sz="4800" dirty="0">
                <a:solidFill>
                  <a:srgbClr val="002060"/>
                </a:solidFill>
              </a:rPr>
              <a:t>6</a:t>
            </a:r>
            <a:r>
              <a:rPr lang="ru-RU" sz="4800" dirty="0" smtClean="0">
                <a:solidFill>
                  <a:srgbClr val="002060"/>
                </a:solidFill>
              </a:rPr>
              <a:t> </a:t>
            </a:r>
            <a:r>
              <a:rPr lang="ru-RU" sz="4800" dirty="0">
                <a:solidFill>
                  <a:srgbClr val="002060"/>
                </a:solidFill>
              </a:rPr>
              <a:t>месяцев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4119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323528" y="476672"/>
          <a:ext cx="7997512" cy="59766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 flipV="1">
            <a:off x="1979712" y="6669360"/>
            <a:ext cx="6249888" cy="188640"/>
          </a:xfrm>
        </p:spPr>
        <p:txBody>
          <a:bodyPr>
            <a:normAutofit fontScale="325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144546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5445224"/>
            <a:ext cx="5621248" cy="1224136"/>
          </a:xfrm>
        </p:spPr>
        <p:txBody>
          <a:bodyPr/>
          <a:lstStyle/>
          <a:p>
            <a:pPr marL="0" indent="0">
              <a:buNone/>
            </a:pPr>
            <a:r>
              <a:rPr lang="ru-RU" i="1" dirty="0" smtClean="0">
                <a:solidFill>
                  <a:srgbClr val="002060"/>
                </a:solidFill>
              </a:rPr>
              <a:t>Портрет Жирафа </a:t>
            </a:r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6" name="Содержимое 5" descr="C:\Users\89196364869\Pictures\dsc00880_0.jpg"/>
          <p:cNvPicPr>
            <a:picLocks noGrp="1"/>
          </p:cNvPicPr>
          <p:nvPr>
            <p:ph sz="quarter" idx="13"/>
          </p:nvPr>
        </p:nvPicPr>
        <p:blipFill>
          <a:blip r:embed="rId2"/>
          <a:srcRect r="5729" b="9167"/>
          <a:stretch>
            <a:fillRect/>
          </a:stretch>
        </p:blipFill>
        <p:spPr bwMode="auto">
          <a:xfrm>
            <a:off x="2900773" y="731838"/>
            <a:ext cx="4242995" cy="4340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887010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5373216"/>
            <a:ext cx="7704856" cy="1296144"/>
          </a:xfrm>
        </p:spPr>
        <p:txBody>
          <a:bodyPr/>
          <a:lstStyle/>
          <a:p>
            <a:r>
              <a:rPr lang="ru-RU" i="1" dirty="0" smtClean="0">
                <a:solidFill>
                  <a:srgbClr val="002060"/>
                </a:solidFill>
              </a:rPr>
              <a:t>Портрет Крокодила</a:t>
            </a:r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6" name="Содержимое 5" descr="Лепка - Безумный крокодил Бу-га-га &quot; Поиск мастер классов, поделок своими руками и рукоделия на SearchMasterclass.Net"/>
          <p:cNvPicPr>
            <a:picLocks noGrp="1"/>
          </p:cNvPicPr>
          <p:nvPr>
            <p:ph sz="quarter" idx="13"/>
          </p:nvPr>
        </p:nvPicPr>
        <p:blipFill>
          <a:blip r:embed="rId2"/>
          <a:srcRect r="6346" b="1795"/>
          <a:stretch>
            <a:fillRect/>
          </a:stretch>
        </p:blipFill>
        <p:spPr bwMode="auto">
          <a:xfrm>
            <a:off x="2134068" y="731838"/>
            <a:ext cx="5509766" cy="3911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1580200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5517232"/>
            <a:ext cx="7543800" cy="914400"/>
          </a:xfrm>
        </p:spPr>
        <p:txBody>
          <a:bodyPr/>
          <a:lstStyle/>
          <a:p>
            <a:r>
              <a:rPr lang="ru-RU" i="1" dirty="0" smtClean="0">
                <a:solidFill>
                  <a:srgbClr val="002060"/>
                </a:solidFill>
              </a:rPr>
              <a:t>Портрет Ежика</a:t>
            </a:r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6" name="Содержимое 5" descr="Ёжик несёт яблоко. Страна Мастеров"/>
          <p:cNvPicPr>
            <a:picLocks noGrp="1"/>
          </p:cNvPicPr>
          <p:nvPr>
            <p:ph sz="quarter" idx="13"/>
          </p:nvPr>
        </p:nvPicPr>
        <p:blipFill>
          <a:blip r:embed="rId2"/>
          <a:srcRect r="4615"/>
          <a:stretch>
            <a:fillRect/>
          </a:stretch>
        </p:blipFill>
        <p:spPr bwMode="auto">
          <a:xfrm>
            <a:off x="1714480" y="1071546"/>
            <a:ext cx="6215106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444799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83568" y="5589240"/>
            <a:ext cx="7543800" cy="914400"/>
          </a:xfrm>
        </p:spPr>
        <p:txBody>
          <a:bodyPr/>
          <a:lstStyle/>
          <a:p>
            <a:r>
              <a:rPr lang="ru-RU" i="1" dirty="0" smtClean="0">
                <a:solidFill>
                  <a:srgbClr val="002060"/>
                </a:solidFill>
              </a:rPr>
              <a:t>Портрет Аиста</a:t>
            </a:r>
            <a:endParaRPr lang="ru-RU" i="1" dirty="0">
              <a:solidFill>
                <a:srgbClr val="002060"/>
              </a:solidFill>
            </a:endParaRPr>
          </a:p>
        </p:txBody>
      </p:sp>
      <p:pic>
        <p:nvPicPr>
          <p:cNvPr id="6" name="Содержимое 5" descr="&quot;Семья аистов&quot;. Объемная аппликация. Мастер-класс - Для воспитателей детских садов - Маам.ру"/>
          <p:cNvPicPr>
            <a:picLocks noGrp="1"/>
          </p:cNvPicPr>
          <p:nvPr>
            <p:ph sz="quarter" idx="13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571480"/>
            <a:ext cx="5286412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08285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il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pril</Template>
  <TotalTime>269</TotalTime>
  <Words>333</Words>
  <Application>Microsoft Office PowerPoint</Application>
  <PresentationFormat>Экран (4:3)</PresentationFormat>
  <Paragraphs>31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17</vt:i4>
      </vt:variant>
    </vt:vector>
  </HeadingPairs>
  <TitlesOfParts>
    <vt:vector size="19" baseType="lpstr">
      <vt:lpstr>pril</vt:lpstr>
      <vt:lpstr>Воздушный поток</vt:lpstr>
      <vt:lpstr>Разнообразные животные</vt:lpstr>
      <vt:lpstr>Цель:</vt:lpstr>
      <vt:lpstr>Задачи:</vt:lpstr>
      <vt:lpstr>Разработка содержания всего проекта</vt:lpstr>
      <vt:lpstr>Слайд 5</vt:lpstr>
      <vt:lpstr>Портрет Жирафа </vt:lpstr>
      <vt:lpstr>Портрет Крокодила</vt:lpstr>
      <vt:lpstr>Портрет Ежика</vt:lpstr>
      <vt:lpstr>Портрет Аиста</vt:lpstr>
      <vt:lpstr>Портрет Льва</vt:lpstr>
      <vt:lpstr>Слайд 11</vt:lpstr>
      <vt:lpstr>Дети рисуют марку на конверт</vt:lpstr>
      <vt:lpstr>Готовые  конверты </vt:lpstr>
      <vt:lpstr>Составление анкеты на животного</vt:lpstr>
      <vt:lpstr>Нахождение мест обитания животных на карте</vt:lpstr>
      <vt:lpstr>Слайд 16</vt:lpstr>
      <vt:lpstr>Результат работы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Разнообразные животные</dc:title>
  <dc:creator>Алена</dc:creator>
  <cp:lastModifiedBy>89196364869</cp:lastModifiedBy>
  <cp:revision>14</cp:revision>
  <dcterms:created xsi:type="dcterms:W3CDTF">2013-11-01T10:55:13Z</dcterms:created>
  <dcterms:modified xsi:type="dcterms:W3CDTF">2015-01-31T12:04:33Z</dcterms:modified>
</cp:coreProperties>
</file>