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і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F049B2-3933-4F44-99BB-E20EEF22F16D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E60B50-C86B-4340-B2B8-BE5E91A05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і вертикальни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828D0E-6361-4BDD-B9BC-5877F14A199D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DE6212-D747-465F-8AE4-00B154F6E2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ий заголовок і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и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ертикального тексту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51F61F-5B2C-46C0-B5BA-03E4C956CA81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CA0195-7A83-4D04-8494-6FE94201191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і об'є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D54EFA-720C-40B1-BD53-B66793D009F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24AC77B-8778-4186-90F1-915035E7A1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озділ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D8F632-D132-4C8C-A0E4-DDE5047E7F34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266636-30E9-4F7F-927E-A18F5BB95A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'єкт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C38617-C06A-4E5A-8703-693FAAB66C0C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72C1C9-95BB-499D-93D0-9550ADDB95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Порівнянн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тексту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Місце для вмісту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Місце для тексту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Місце для вмісту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DB1382-B6BF-4BBB-8D39-9EEEDD504FD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8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EF6E6B-AF66-4E44-AF28-DF67382483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Лише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A42BC-9938-4D69-9B79-E1D201C446A6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AAFA5A-96A3-432A-9C96-C47AE26DBD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и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670551C-CE4D-4364-9714-A34D8B5320B0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3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4ABC66-D2BC-4D40-97E2-415F833F67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Вміст і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вмісту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C8EB27-0BBB-45F4-97D7-BE582BADE3C1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ACB22D1-9A14-4641-A31A-C1C23975DF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Зображення з підпис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Місце для зображення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Місце для тексту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Місце для дати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84C785-A154-4E92-B72A-447B5F0B444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Місце для нижнього колонтитула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Місце для номера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577E6A-1DA5-4DF9-8D5D-C200117AB1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Місце для заголовка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заголовка</a:t>
            </a:r>
            <a:endParaRPr lang="ru-RU" smtClean="0"/>
          </a:p>
        </p:txBody>
      </p:sp>
      <p:sp>
        <p:nvSpPr>
          <p:cNvPr id="1027" name="Місце для тексту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ru-RU" smtClean="0"/>
          </a:p>
        </p:txBody>
      </p:sp>
      <p:sp>
        <p:nvSpPr>
          <p:cNvPr id="4" name="Місце для дати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B4EB063-AD51-463D-9710-3D1C9BCA2EC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Місце для нижнього колонтитула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Місце для номера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5FF16420-941B-443B-8513-15F98D89B8F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611560" y="908720"/>
            <a:ext cx="7344816" cy="461665"/>
          </a:xfrm>
          <a:prstGeom prst="rect">
            <a:avLst/>
          </a:prstGeom>
        </p:spPr>
        <p:txBody>
          <a:bodyPr wrap="square">
            <a:prstTxWarp prst="textChevron">
              <a:avLst/>
            </a:prstTxWarp>
            <a:spAutoFit/>
          </a:bodyPr>
          <a:lstStyle/>
          <a:p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</a:t>
            </a:r>
            <a:r>
              <a:rPr lang="ru-RU" sz="2400" b="1" dirty="0" smtClean="0">
                <a:ln w="1905"/>
                <a:solidFill>
                  <a:srgbClr val="00B05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Развитие речевого дыхания у детей </a:t>
            </a:r>
            <a:endParaRPr lang="ru-RU" sz="2400" b="1" dirty="0">
              <a:ln w="1905"/>
              <a:solidFill>
                <a:srgbClr val="00B05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195736" y="1772816"/>
            <a:ext cx="3487679" cy="369332"/>
          </a:xfrm>
          <a:prstGeom prst="rect">
            <a:avLst/>
          </a:prstGeom>
          <a:noFill/>
          <a:scene3d>
            <a:camera prst="orthographicFront"/>
            <a:lightRig rig="threePt" dir="t"/>
          </a:scene3d>
          <a:sp3d>
            <a:bevelT prst="convex"/>
          </a:sp3d>
        </p:spPr>
        <p:txBody>
          <a:bodyPr wrap="square" rtlCol="0">
            <a:prstTxWarp prst="textChevron">
              <a:avLst/>
            </a:prstTxWarp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Консультация для родителей</a:t>
            </a:r>
            <a:endParaRPr lang="ru-RU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539552" y="3140968"/>
            <a:ext cx="3600400" cy="13388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Учитель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логопед 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№97                                                                            Центрального района                                                   </a:t>
            </a:r>
            <a:r>
              <a:rPr lang="ru-RU" b="1" dirty="0" err="1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Кашеварова</a:t>
            </a:r>
            <a:r>
              <a:rPr lang="ru-RU" b="1" dirty="0" smtClean="0">
                <a:solidFill>
                  <a:schemeClr val="accent6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С.А.                                        </a:t>
            </a:r>
            <a:endParaRPr lang="ru-RU" b="1" dirty="0">
              <a:solidFill>
                <a:schemeClr val="accent6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3131840" y="5805264"/>
            <a:ext cx="291161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Санкт – Петербург 2015г</a:t>
            </a:r>
            <a:endParaRPr lang="ru-RU" b="1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1506" name="Picture 2" descr="Развитие речи. Тренировка речевого дыхания Логопед и дет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80112" y="2708920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836712"/>
            <a:ext cx="6840760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Снег идёт!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формирование плавного длительного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кусочки ваты.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>
                <a:solidFill>
                  <a:srgbClr val="00B050"/>
                </a:solidFill>
              </a:rPr>
              <a:t> Взрослый раскладывает на столе кусочки ваты, напоминает ребенку про зиму.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— Представь, что сейчас зима. На улице снежок падает. Давай подуем на снежинки!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Взрослый показывает, как дуть на вату, ребенок повторяет. 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11266" name="Picture 2" descr="http://im2-tub-ru.yandex.net/i?id=2545626d8f99eea80db2f0e17866af26-1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3861048"/>
            <a:ext cx="2220838" cy="22208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6624736" cy="21544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Одуванчик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плавного длительного выдоха через рот; активизация губных мышц.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>
                <a:solidFill>
                  <a:srgbClr val="00B050"/>
                </a:solidFill>
              </a:rPr>
              <a:t> Игру проводят на воздухе — на полянке, где растут одуванчики. Взрослый предлагает найти среди желтых одуванчиков уже отцветшие и сорвать их. Затем показывает, как можно подуть на одуванчик, чтобы слетели все пушинки. После этого предлагает ребенку подуть на свой одуванчик.</a:t>
            </a:r>
          </a:p>
        </p:txBody>
      </p:sp>
      <p:pic>
        <p:nvPicPr>
          <p:cNvPr id="10242" name="Picture 2" descr="http://im1-tub-ru.yandex.net/i?id=96873d9da9f1466f4d6e90e4c0697f10-8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293096"/>
            <a:ext cx="2916324" cy="1944216"/>
          </a:xfrm>
          <a:prstGeom prst="rect">
            <a:avLst/>
          </a:prstGeom>
          <a:noFill/>
        </p:spPr>
      </p:pic>
      <p:pic>
        <p:nvPicPr>
          <p:cNvPr id="11268" name="Picture 4" descr="http://im3-tub-ru.yandex.net/i?id=b19edcf5a78a2c76a1beefd7dfd42bd2-49-144&amp;n=21"/>
          <p:cNvPicPr>
            <a:picLocks noChangeAspect="1" noChangeArrowheads="1"/>
          </p:cNvPicPr>
          <p:nvPr/>
        </p:nvPicPr>
        <p:blipFill>
          <a:blip r:embed="rId3" cstate="print"/>
          <a:srcRect l="3750" t="5000" r="21250" b="10000"/>
          <a:stretch>
            <a:fillRect/>
          </a:stretch>
        </p:blipFill>
        <p:spPr bwMode="auto">
          <a:xfrm>
            <a:off x="5508104" y="4653136"/>
            <a:ext cx="1440160" cy="1224136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0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764704"/>
            <a:ext cx="6552728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Вертушка</a:t>
            </a:r>
            <a:endParaRPr lang="ru-RU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длительного плавного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игрушка-вертушка</a:t>
            </a:r>
            <a:r>
              <a:rPr lang="ru-RU" dirty="0" smtClean="0">
                <a:solidFill>
                  <a:srgbClr val="00B050"/>
                </a:solidFill>
              </a:rPr>
              <a:t>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/>
              <a:t> </a:t>
            </a:r>
            <a:r>
              <a:rPr lang="ru-RU" sz="1600" b="1" dirty="0" smtClean="0">
                <a:solidFill>
                  <a:srgbClr val="00B050"/>
                </a:solidFill>
              </a:rPr>
              <a:t>Перед началом игры подготовьте игрушку-вертушку. Можно изготовить ее самостоятельно при помощи бумаги и деревянной палочки.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Покажите ребенку вертушку. На улице продемонстрируйте, как она начинает вертеться от дуновения ветра. Затем предложите подуть на нее самостоятельно 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9220" name="Picture 4" descr="http://im0-tub-ru.yandex.net/i?id=be08da8b5e1f3d7acd85e29b74816f72-12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07904" y="4797152"/>
            <a:ext cx="1400175" cy="1428750"/>
          </a:xfrm>
          <a:prstGeom prst="rect">
            <a:avLst/>
          </a:prstGeom>
          <a:noFill/>
        </p:spPr>
      </p:pic>
      <p:pic>
        <p:nvPicPr>
          <p:cNvPr id="9222" name="Picture 6" descr="http://im1-tub-ru.yandex.net/i?id=f5151b3e1be47d7eb03eafb8285f701d-53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28184" y="4653136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92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764704"/>
            <a:ext cx="712879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Песня ветра</a:t>
            </a:r>
            <a:endParaRPr lang="ru-RU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сильного плавного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китайский колокольчик «песня ветра».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 </a:t>
            </a:r>
            <a:r>
              <a:rPr lang="ru-RU" sz="1600" b="1" dirty="0" smtClean="0">
                <a:solidFill>
                  <a:srgbClr val="00B050"/>
                </a:solidFill>
              </a:rPr>
              <a:t>Подвесьте колокольчик на удобном для ребенка расстоянии (на уровне лица стоящего ребенка) и предложите подуть на него. Обратите внимание на то, какой мелодичный получается звук. Затем предложите подуть сильнее — звук стал громче.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8194" name="Picture 2" descr="http://im2-tub-ru.yandex.net/i?id=f71faf07a467bed05352fa92afd53cd3-11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2120" y="4149080"/>
            <a:ext cx="6191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6624736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Летите, птички!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длительного направленного плавного ротового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2-3 разноцветные птички, сложенные из бумаги (оригами).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 </a:t>
            </a:r>
            <a:r>
              <a:rPr lang="ru-RU" sz="1600" b="1" dirty="0" smtClean="0">
                <a:solidFill>
                  <a:srgbClr val="00B050"/>
                </a:solidFill>
              </a:rPr>
              <a:t>Ребенок сидит за столом. На стол напротив ребенка кладут одну птичку. Взрослый предлагает ребенку подуть на птичку, чтобы она улетела как можно дальше (дуть можно один раз).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7170" name="Picture 2" descr="http://im1-tub-ru.yandex.net/i?id=b0cb2be1472525a17cb391fa487bedad-7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9672" y="4581128"/>
            <a:ext cx="1281742" cy="10801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2" name="Picture 4" descr="http://im1-tub-ru.yandex.net/i?id=b0cb2be1472525a17cb391fa487bedad-7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3717032"/>
            <a:ext cx="1281742" cy="1080120"/>
          </a:xfrm>
          <a:prstGeom prst="rect">
            <a:avLst/>
          </a:prstGeom>
          <a:noFill/>
          <a:effectLst>
            <a:softEdge rad="63500"/>
          </a:effectLst>
        </p:spPr>
      </p:pic>
      <p:pic>
        <p:nvPicPr>
          <p:cNvPr id="7174" name="Picture 6" descr="http://im1-tub-ru.yandex.net/i?id=b0cb2be1472525a17cb391fa487bedad-7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88224" y="4653136"/>
            <a:ext cx="1263402" cy="106466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10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" presetClass="exit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/>
                                        <p:tgtEl>
                                          <p:spTgt spid="71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488832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Катись, карандаш!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длительного плавного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 карандаши с гладкой или ребристой поверхностью.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>
                <a:solidFill>
                  <a:srgbClr val="00B050"/>
                </a:solidFill>
              </a:rPr>
              <a:t> Ребенок сидит за столом. На столе на расстоянии 20 см от ребенка положите карандаш. Сначала взрослый показывает, как с силой дуть на карандаш, чтобы он укатился на противоположный конец стола. Затем предлагает ребенку подуть на карандаш. 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6146" name="Picture 2" descr="http://im3-tub-ru.yandex.net/i?id=18526584993a5589d65ca2ec7b5410f4-8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3933056"/>
            <a:ext cx="2816721" cy="2061015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597666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Весёлые шарики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сильного плавного направленного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легкий пластмассовый шарик.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/>
              <a:t> </a:t>
            </a:r>
            <a:r>
              <a:rPr lang="ru-RU" sz="1600" b="1" dirty="0" smtClean="0">
                <a:solidFill>
                  <a:srgbClr val="00B050"/>
                </a:solidFill>
              </a:rPr>
              <a:t>С шариком можно играть так же, как с карандашами (см. предыдущую игру). Можно усложнить игру. Загнать шарик в ворота.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5122" name="Picture 2" descr="http://im1-tub-ru.yandex.net/i?id=77d0e33c36d2b893cbce42a8f77fc7ef-11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00192" y="4581128"/>
            <a:ext cx="21050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1052736"/>
            <a:ext cx="7056784" cy="24622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Плыви, кораблик!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сильного плавного направленного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бумажные или пластмассовые кораблики; таз с водой.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 </a:t>
            </a:r>
            <a:r>
              <a:rPr lang="ru-RU" sz="1600" b="1" dirty="0" smtClean="0">
                <a:solidFill>
                  <a:srgbClr val="00B050"/>
                </a:solidFill>
              </a:rPr>
              <a:t>На невысокий стол поставьте таз с водой, в котором плавает бумажный кораблик. Поначалу лучше использовать пластмассовый кораблик, так как бумажные кораблики быстро размокают и тонут. Взрослый дует на кораблик, затем предлагает подуть ребенку.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http://im2-tub-ru.yandex.net/i?id=205eb1c88f9250023fc2081de70d4f6a-32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4221088"/>
            <a:ext cx="2143125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908720"/>
            <a:ext cx="7632848" cy="24314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Мыльные пузыри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сильного плавного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пузырек с мыльным раствором, рамка для выдувания пузырей, трубочки различного диаметра 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/>
              <a:t> </a:t>
            </a:r>
            <a:r>
              <a:rPr lang="ru-RU" sz="1600" b="1" dirty="0" smtClean="0">
                <a:solidFill>
                  <a:srgbClr val="00B050"/>
                </a:solidFill>
              </a:rPr>
              <a:t>Поиграйте с ребенком в мыльные пузыри: сначала взрослый выдувает пузыри, а ребенок наблюдает и ловит их. Затем предложите ребенку выдуть пузыри самостоятельно. Постарайтесь помочь ребенку — подберите разные рамки и трубочки, чтобы ребенок пробовал и выбирал, с помощью чего легче добиться результата.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3074" name="Picture 2" descr="http://im0-tub-ru.yandex.net/i?id=a7986f714c7c6ec6e877e4c4dfee6249-7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3808" y="3933056"/>
            <a:ext cx="1589906" cy="2091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7" dur="2000" fill="hold"/>
                                        <p:tgtEl>
                                          <p:spTgt spid="3074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836712"/>
            <a:ext cx="6552728" cy="19697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Свистульки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сильного плавного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детские керамические, деревянные или пластмассовые свистульки в виде различных птиц и животных.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/>
              <a:t> </a:t>
            </a:r>
            <a:r>
              <a:rPr lang="ru-RU" sz="1600" b="1" dirty="0" smtClean="0">
                <a:solidFill>
                  <a:srgbClr val="00B050"/>
                </a:solidFill>
              </a:rPr>
              <a:t>Перед началом игры следует подготовить свистульки. 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Предложите ребенку подуть в них.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im1-tub-ru.yandex.net/i?id=3135302d36ce59943faa696ecfb58816-4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04248" y="3789040"/>
            <a:ext cx="1400175" cy="1428750"/>
          </a:xfrm>
          <a:prstGeom prst="rect">
            <a:avLst/>
          </a:prstGeom>
          <a:noFill/>
        </p:spPr>
      </p:pic>
      <p:pic>
        <p:nvPicPr>
          <p:cNvPr id="2052" name="Picture 4" descr="http://im0-tub-ru.yandex.net/i?id=dba67faea8e1d70d1f9e89cb0219936c-2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7584" y="3933056"/>
            <a:ext cx="1981200" cy="1428750"/>
          </a:xfrm>
          <a:prstGeom prst="rect">
            <a:avLst/>
          </a:prstGeom>
          <a:noFill/>
        </p:spPr>
      </p:pic>
      <p:pic>
        <p:nvPicPr>
          <p:cNvPr id="2056" name="Picture 8" descr="http://im1-tub-ru.yandex.net/i?id=8b3213efff428f15f7ab045ffdc51270-75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984" y="4509120"/>
            <a:ext cx="1080120" cy="15284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987824" y="332656"/>
            <a:ext cx="2232248" cy="369332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План консультации</a:t>
            </a:r>
            <a:endParaRPr lang="ru-RU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 flipH="1">
            <a:off x="2411760" y="980728"/>
            <a:ext cx="25922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1. Организационный момент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 flipH="1">
            <a:off x="1691680" y="1340768"/>
            <a:ext cx="460851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2. Особенности  дыхания у детей с нарушениями речи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 flipH="1">
            <a:off x="2267744" y="1772816"/>
            <a:ext cx="324036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3. Рекомендации по проведению игр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 flipH="1">
            <a:off x="1907704" y="2132856"/>
            <a:ext cx="302433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4. Виды игр на развитие дыхания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683568" y="2564904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5. Игра « Лети, бабочка»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 flipH="1">
            <a:off x="539552" y="2924944"/>
            <a:ext cx="172819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6. Игра «Ветерок»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 flipH="1">
            <a:off x="755576" y="3284984"/>
            <a:ext cx="223224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7. Игра « Осенние листья»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 flipH="1">
            <a:off x="467544" y="3645024"/>
            <a:ext cx="1800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8. Игра « Листопад»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flipH="1">
            <a:off x="827584" y="4005064"/>
            <a:ext cx="180020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9. Игра « Снег идет»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611560" y="4437112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10. Игра « Одуванчик»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flipH="1">
            <a:off x="971600" y="4869160"/>
            <a:ext cx="216024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11. Игра « Вертушка»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683568" y="5301208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12. Игра « Песня ветра»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 flipH="1">
            <a:off x="4788024" y="2564904"/>
            <a:ext cx="230425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13. Игра « Летите, птички»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 flipH="1">
            <a:off x="5148064" y="2996952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14. Игра « Катись карандаш»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 flipH="1">
            <a:off x="4932040" y="3429000"/>
            <a:ext cx="244827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15. Игра « Веселые шарики»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 flipH="1">
            <a:off x="5292080" y="3861048"/>
            <a:ext cx="262358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16. Игра « Плыви кораблик»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 flipH="1">
            <a:off x="5004048" y="4293096"/>
            <a:ext cx="26235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17. Игра « Мыльные пузыри» 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 flipH="1">
            <a:off x="5508104" y="4725144"/>
            <a:ext cx="219153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18. Игра «Свистульки»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 flipH="1">
            <a:off x="5076056" y="5157192"/>
            <a:ext cx="21915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19. Список литературы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22" name="TextBox 21"/>
          <p:cNvSpPr txBox="1"/>
          <p:nvPr/>
        </p:nvSpPr>
        <p:spPr>
          <a:xfrm flipH="1">
            <a:off x="4283968" y="5517232"/>
            <a:ext cx="42797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20. Организационный момент. Итог консультации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 flipH="1">
            <a:off x="1547664" y="6021288"/>
            <a:ext cx="644000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00B050"/>
                </a:solidFill>
              </a:rPr>
              <a:t>В презентации использовались картинки из поисковой системы « </a:t>
            </a:r>
            <a:r>
              <a:rPr lang="ru-RU" sz="1400" b="1" dirty="0" err="1" smtClean="0">
                <a:solidFill>
                  <a:srgbClr val="00B050"/>
                </a:solidFill>
              </a:rPr>
              <a:t>Яндекс</a:t>
            </a:r>
            <a:r>
              <a:rPr lang="ru-RU" sz="1400" b="1" dirty="0" smtClean="0">
                <a:solidFill>
                  <a:srgbClr val="00B050"/>
                </a:solidFill>
              </a:rPr>
              <a:t>»</a:t>
            </a:r>
            <a:endParaRPr lang="ru-RU" sz="1400" b="1" dirty="0">
              <a:solidFill>
                <a:srgbClr val="00B050"/>
              </a:solidFill>
            </a:endParaRPr>
          </a:p>
        </p:txBody>
      </p:sp>
      <p:sp>
        <p:nvSpPr>
          <p:cNvPr id="28" name="Стрелка вправо 27"/>
          <p:cNvSpPr/>
          <p:nvPr/>
        </p:nvSpPr>
        <p:spPr>
          <a:xfrm rot="18513123">
            <a:off x="2519215" y="3955510"/>
            <a:ext cx="2878272" cy="277888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1556792"/>
            <a:ext cx="669674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Список использованной литературы: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1. </a:t>
            </a:r>
            <a:r>
              <a:rPr lang="ru-RU" b="1" dirty="0" err="1" smtClean="0">
                <a:solidFill>
                  <a:srgbClr val="00B050"/>
                </a:solidFill>
              </a:rPr>
              <a:t>Алмазова</a:t>
            </a:r>
            <a:r>
              <a:rPr lang="ru-RU" b="1" dirty="0" smtClean="0">
                <a:solidFill>
                  <a:srgbClr val="00B050"/>
                </a:solidFill>
              </a:rPr>
              <a:t> Е.С. Логопедическая работа по восстановлению голоса у детей. – М, 2005.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2. </a:t>
            </a:r>
            <a:r>
              <a:rPr lang="ru-RU" b="1" dirty="0" err="1" smtClean="0">
                <a:solidFill>
                  <a:srgbClr val="00B050"/>
                </a:solidFill>
              </a:rPr>
              <a:t>Микляева</a:t>
            </a:r>
            <a:r>
              <a:rPr lang="ru-RU" b="1" dirty="0" smtClean="0">
                <a:solidFill>
                  <a:srgbClr val="00B050"/>
                </a:solidFill>
              </a:rPr>
              <a:t> Н.В., Полозова О.А., </a:t>
            </a:r>
            <a:r>
              <a:rPr lang="ru-RU" b="1" dirty="0" err="1" smtClean="0">
                <a:solidFill>
                  <a:srgbClr val="00B050"/>
                </a:solidFill>
              </a:rPr>
              <a:t>Родинова</a:t>
            </a:r>
            <a:r>
              <a:rPr lang="ru-RU" b="1" dirty="0" smtClean="0">
                <a:solidFill>
                  <a:srgbClr val="00B050"/>
                </a:solidFill>
              </a:rPr>
              <a:t> Ю.Н. Фонетическая и логопедическая ритмика в ДОУ. – М., 2006.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3. Шашкина Г.Р. Логопедическая ритмика для дошкольников с нарушениями речи. – М., 2005.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4. </a:t>
            </a:r>
            <a:r>
              <a:rPr lang="ru-RU" b="1" dirty="0" err="1" smtClean="0">
                <a:solidFill>
                  <a:srgbClr val="00B050"/>
                </a:solidFill>
              </a:rPr>
              <a:t>Янушко</a:t>
            </a:r>
            <a:r>
              <a:rPr lang="ru-RU" b="1" dirty="0" smtClean="0">
                <a:solidFill>
                  <a:srgbClr val="00B050"/>
                </a:solidFill>
              </a:rPr>
              <a:t> Е. Игры с </a:t>
            </a:r>
            <a:r>
              <a:rPr lang="ru-RU" b="1" dirty="0" err="1" smtClean="0">
                <a:solidFill>
                  <a:srgbClr val="00B050"/>
                </a:solidFill>
              </a:rPr>
              <a:t>аутичным</a:t>
            </a:r>
            <a:r>
              <a:rPr lang="ru-RU" b="1" dirty="0" smtClean="0">
                <a:solidFill>
                  <a:srgbClr val="00B050"/>
                </a:solidFill>
              </a:rPr>
              <a:t> ребенком. – М., 2004.</a:t>
            </a:r>
            <a:endParaRPr lang="ru-RU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 flipH="1">
            <a:off x="2123728" y="2492896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внимание!</a:t>
            </a:r>
            <a:endParaRPr lang="ru-RU" sz="3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6480720" cy="529375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/>
          </a:p>
          <a:p>
            <a:r>
              <a:rPr lang="ru-RU" sz="1600" b="1" dirty="0" smtClean="0">
                <a:solidFill>
                  <a:srgbClr val="00B050"/>
                </a:solidFill>
              </a:rPr>
              <a:t>Дыхание - одна из важнейших функций жизнеобеспечения человека. Наряду с основной функцией газообмена, органы дыхания осуществляют также и голосообразование.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Дыхание является основой внешней (произносительной) речи. От его правильности зависит чистота и красота голоса и его изменений (тональных оттенков) .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У детей с речевой патологией физиологическое дыхание имеет свои особенности. Оно поверхностное, ключичного типа, ритм неустойчив, легко нарушается при физической и эмоциональной нагрузке. Объем легких у них ниже возрастной нормы.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Дошкольникам с речевыми нарушениями необходимо развивать физиологическое дыхание, увеличивать объем легких, формировать диафрагмальный тип дыхания.</a:t>
            </a:r>
          </a:p>
          <a:p>
            <a:r>
              <a:rPr lang="ru-RU" sz="1600" b="1" dirty="0" smtClean="0">
                <a:solidFill>
                  <a:srgbClr val="00B050"/>
                </a:solidFill>
              </a:rPr>
              <a:t>Для развития физиологического дыхания используют различные пособия.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Работа по развитию дыхания с применением пособий позволяет: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- обучить ребенка длительному, целенаправленному ротовому выдоху;</a:t>
            </a:r>
          </a:p>
          <a:p>
            <a:r>
              <a:rPr lang="ru-RU" sz="1600" b="1" dirty="0" smtClean="0">
                <a:solidFill>
                  <a:srgbClr val="FF0000"/>
                </a:solidFill>
              </a:rPr>
              <a:t>- сформировать такие качества дыхания, как сила, продолжительность, постепенность.</a:t>
            </a:r>
            <a:endParaRPr lang="ru-RU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1268760"/>
            <a:ext cx="756084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B050"/>
                </a:solidFill>
              </a:rPr>
              <a:t>При проведении игр, направленных на развитие у ребенка правильного  дыхания, необходимо знать и помнить, что дыхательные упражнения быстро утомляют его и при этом могут вызвать головокружение. Поэтому игры должны ограничиваться по времени 3-5 минут  с перерывами на отдых. Следует иметь в виду и то, что во всех играх, развивающих дыхание, строго соблюдается правило: вдох совпадает с расширением грудной клетки, выдох - с сужением ее. </a:t>
            </a:r>
            <a:endParaRPr lang="ru-RU" b="1" dirty="0">
              <a:solidFill>
                <a:srgbClr val="00B050"/>
              </a:solidFill>
            </a:endParaRPr>
          </a:p>
        </p:txBody>
      </p:sp>
      <p:pic>
        <p:nvPicPr>
          <p:cNvPr id="17410" name="Picture 2" descr="http://im2-tub-ru.yandex.net/i?id=ab3d7dd5afcb9e65fcf250c546d60449-11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861048"/>
            <a:ext cx="2376264" cy="2270316"/>
          </a:xfrm>
          <a:prstGeom prst="rect">
            <a:avLst/>
          </a:prstGeom>
          <a:noFill/>
          <a:effectLst>
            <a:softEdge rad="63500"/>
          </a:effectLst>
        </p:spPr>
      </p:pic>
      <p:sp>
        <p:nvSpPr>
          <p:cNvPr id="4" name="Овал 3"/>
          <p:cNvSpPr/>
          <p:nvPr/>
        </p:nvSpPr>
        <p:spPr>
          <a:xfrm>
            <a:off x="4788024" y="4797152"/>
            <a:ext cx="504056" cy="50405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0-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2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87624" y="620688"/>
            <a:ext cx="6264696" cy="15388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00B050"/>
                </a:solidFill>
              </a:rPr>
              <a:t>Для развития дыхания ребенка используются множество дыхательных игр:</a:t>
            </a:r>
          </a:p>
          <a:p>
            <a:endParaRPr lang="ru-RU" dirty="0" smtClean="0"/>
          </a:p>
          <a:p>
            <a:r>
              <a:rPr lang="ru-RU" b="1" dirty="0" smtClean="0">
                <a:solidFill>
                  <a:srgbClr val="FF0000"/>
                </a:solidFill>
              </a:rPr>
              <a:t>сдувать снежинки, бумажки, пушинки со стола, с руки;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дуть на легкие шарики, карандаши, свечи;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187624" y="2204864"/>
            <a:ext cx="610242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дуть на плавающих в тазу уточек, дуть на всевозможные вертушки;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>надувать воздушные шары, пускать мыльные пузыри;</a:t>
            </a:r>
          </a:p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6388" name="Picture 4" descr="http://im2-tub-ru.yandex.net/i?id=87d999e02c573eddd2fe94f57c3db7d2-135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147646">
            <a:off x="6937398" y="4785355"/>
            <a:ext cx="1047750" cy="1428750"/>
          </a:xfrm>
          <a:prstGeom prst="rect">
            <a:avLst/>
          </a:prstGeom>
          <a:noFill/>
        </p:spPr>
      </p:pic>
      <p:pic>
        <p:nvPicPr>
          <p:cNvPr id="16390" name="Picture 6" descr="http://im0-tub-ru.yandex.net/i?id=6588610770c6977825716145df11bf8c-48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9918755">
            <a:off x="3429142" y="5630216"/>
            <a:ext cx="686569" cy="823883"/>
          </a:xfrm>
          <a:prstGeom prst="rect">
            <a:avLst/>
          </a:prstGeom>
          <a:noFill/>
        </p:spPr>
      </p:pic>
      <p:pic>
        <p:nvPicPr>
          <p:cNvPr id="16392" name="Picture 8" descr="http://im0-tub-ru.yandex.net/i?id=314c46220c350f6d77d3cfdcca913d55-113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1844625">
            <a:off x="1835696" y="3861048"/>
            <a:ext cx="1312937" cy="891134"/>
          </a:xfrm>
          <a:prstGeom prst="rect">
            <a:avLst/>
          </a:prstGeom>
          <a:noFill/>
        </p:spPr>
      </p:pic>
      <p:pic>
        <p:nvPicPr>
          <p:cNvPr id="16394" name="Picture 10" descr="http://im2-tub-ru.yandex.net/i?id=e262dd0ba99fe317482034cbb447cb28-98-144&amp;n=2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3789040"/>
            <a:ext cx="19050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63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63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63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476672"/>
            <a:ext cx="65527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Игра «Лети, бабочка!»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i="1" dirty="0" smtClean="0">
                <a:solidFill>
                  <a:srgbClr val="FF0000"/>
                </a:solidFill>
              </a:rPr>
              <a:t>Цель: </a:t>
            </a:r>
            <a:r>
              <a:rPr lang="ru-RU" b="1" dirty="0" smtClean="0">
                <a:solidFill>
                  <a:srgbClr val="FF0000"/>
                </a:solidFill>
              </a:rPr>
              <a:t>развитие длительного непрерывного ротового выдоха; активизация губных мышц.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484784"/>
            <a:ext cx="7560840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i="1" dirty="0" smtClean="0">
                <a:solidFill>
                  <a:srgbClr val="00B050"/>
                </a:solidFill>
              </a:rPr>
              <a:t>Оборудование: </a:t>
            </a:r>
            <a:r>
              <a:rPr lang="ru-RU" sz="1600" b="1" dirty="0" smtClean="0">
                <a:solidFill>
                  <a:srgbClr val="00B050"/>
                </a:solidFill>
              </a:rPr>
              <a:t>2-3 яркие бумажные бабочки.</a:t>
            </a:r>
          </a:p>
          <a:p>
            <a:pPr fontAlgn="base"/>
            <a:endParaRPr lang="ru-RU" sz="1600" b="1" i="1" dirty="0" smtClean="0"/>
          </a:p>
          <a:p>
            <a:pPr fontAlgn="base"/>
            <a:r>
              <a:rPr lang="ru-RU" sz="1600" b="1" i="1" dirty="0" smtClean="0">
                <a:solidFill>
                  <a:srgbClr val="FF0000"/>
                </a:solidFill>
              </a:rPr>
              <a:t>Ход игры</a:t>
            </a:r>
            <a:r>
              <a:rPr lang="ru-RU" sz="1600" b="1" i="1" dirty="0" smtClean="0">
                <a:solidFill>
                  <a:srgbClr val="00B050"/>
                </a:solidFill>
              </a:rPr>
              <a:t>: </a:t>
            </a:r>
            <a:r>
              <a:rPr lang="ru-RU" sz="1600" b="1" dirty="0" smtClean="0">
                <a:solidFill>
                  <a:srgbClr val="00B050"/>
                </a:solidFill>
              </a:rPr>
              <a:t>Перед началом игры к каждой бабочке привяжите нитку длиной 20-40 см, нитки прикрепите к шнуру на некотором расстоянии друг от друга. Шнур натяните так, чтобы бабочки висели на уровне лица стоящего ребенка.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Взрослый показывает ребенку бабочек и предлагает поиграть с ними.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Смотри, какие красивые разноцветные бабочки! Посмотрим, умеют ли они летать. Взрослый дует на бабочек.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Смотри, полетели! Как живые! Теперь ты попробуй подуть. Какая бабочка улетит дальше?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Ребенок встает возле бабочек и дует на них. Необходимо следить, чтобы ребенок стоял прямо, при выдохе не поднимал плечи, дул на одном выдохе, не добирая воздух, не надувал щёки 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15374" name="Picture 14" descr="http://im1-tub-ru.yandex.net/i?id=06373693a30401be400120178da322e7-99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4869160"/>
            <a:ext cx="2292846" cy="1644774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53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332656"/>
            <a:ext cx="633670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Ветерок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развитие сильного плавного ротового выдоха;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бумажные султанчики (метёлочки).</a:t>
            </a:r>
            <a:endParaRPr lang="ru-RU" b="1" dirty="0">
              <a:solidFill>
                <a:srgbClr val="00B05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2132856"/>
            <a:ext cx="493204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 </a:t>
            </a:r>
            <a:r>
              <a:rPr lang="ru-RU" sz="1600" b="1" dirty="0" smtClean="0">
                <a:solidFill>
                  <a:srgbClr val="00B050"/>
                </a:solidFill>
              </a:rPr>
              <a:t>Перед началом игры необходимо подготовить метёлочки. Для этого прикрепите полоски цветной бумаги к деревянной палочке. Можно использовать тонкую папиросную бумагу, или елочное украшение «дождик».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Взрослый предлагает поиграть с метёлочкой. Показывает, как можно подуть на бумажные полоски, потом предлагает подуть ребенку.</a:t>
            </a:r>
          </a:p>
        </p:txBody>
      </p:sp>
      <p:pic>
        <p:nvPicPr>
          <p:cNvPr id="14338" name="Picture 2" descr="http://im3-tub-ru.yandex.net/i?id=b3546eb4f7674591289d4083536980c6-5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16216" y="2204864"/>
            <a:ext cx="1905000" cy="1428750"/>
          </a:xfrm>
          <a:prstGeom prst="rect">
            <a:avLst/>
          </a:prstGeom>
          <a:noFill/>
        </p:spPr>
      </p:pic>
      <p:pic>
        <p:nvPicPr>
          <p:cNvPr id="15362" name="Picture 2" descr="http://im0-tub-ru.yandex.net/i?id=4abe6a58106830d2e01ef145e3684e82-132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527140">
            <a:off x="6938980" y="4481039"/>
            <a:ext cx="1172716" cy="16287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143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153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416824" cy="29238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Осенние листья</a:t>
            </a:r>
            <a:endParaRPr lang="ru-RU" b="1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обучение плавному свободному выдоху;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осенние кленовые листья, ваза.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</a:t>
            </a:r>
            <a:r>
              <a:rPr lang="ru-RU" sz="1600" b="1" dirty="0" smtClean="0">
                <a:solidFill>
                  <a:srgbClr val="00B050"/>
                </a:solidFill>
              </a:rPr>
              <a:t> Перед игрой соберите вместе с ребенком букет осенних листьев (желательно кленовых, так как у них длинные стебли) и поставьте их в вазу. Предложите подуть на листья.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— Красивые листья мы с тобой собрали в парке. Вот желтый лист, а вот красный. Помнишь, как листья шуршали на ветках? Давай подуем на листья!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Взрослый вместе с ребенком дует на листья в вазе, обращает его внимание на то, какое шуршание издают листья.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13314" name="Picture 2" descr="http://im2-tub-ru.yandex.net/i?id=6507953042f061d49dd443b2fd551848-21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056" y="4293096"/>
            <a:ext cx="2019300" cy="14287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133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476672"/>
            <a:ext cx="5472608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b="1" i="1" dirty="0" smtClean="0">
                <a:solidFill>
                  <a:srgbClr val="00B050"/>
                </a:solidFill>
              </a:rPr>
              <a:t>Листопад</a:t>
            </a:r>
            <a:endParaRPr lang="ru-RU" dirty="0" smtClean="0">
              <a:solidFill>
                <a:srgbClr val="00B050"/>
              </a:solidFill>
            </a:endParaRPr>
          </a:p>
          <a:p>
            <a:pPr fontAlgn="base"/>
            <a:r>
              <a:rPr lang="ru-RU" b="1" dirty="0" smtClean="0">
                <a:solidFill>
                  <a:srgbClr val="FF0000"/>
                </a:solidFill>
              </a:rPr>
              <a:t>Цель: </a:t>
            </a:r>
            <a:r>
              <a:rPr lang="ru-RU" dirty="0" smtClean="0">
                <a:solidFill>
                  <a:srgbClr val="FF0000"/>
                </a:solidFill>
              </a:rPr>
              <a:t>обучение плавному свободному выдоху; активизация губных мышц.</a:t>
            </a:r>
          </a:p>
          <a:p>
            <a:pPr fontAlgn="base"/>
            <a:r>
              <a:rPr lang="ru-RU" b="1" dirty="0" smtClean="0">
                <a:solidFill>
                  <a:srgbClr val="00B050"/>
                </a:solidFill>
              </a:rPr>
              <a:t>Оборудование: вырезанные из тонкой двухсторонней цветной бумаги желтые, красные, оранжевые листочки; </a:t>
            </a:r>
          </a:p>
          <a:p>
            <a:pPr fontAlgn="base"/>
            <a:r>
              <a:rPr lang="ru-RU" sz="1600" b="1" dirty="0" smtClean="0">
                <a:solidFill>
                  <a:srgbClr val="FF0000"/>
                </a:solidFill>
              </a:rPr>
              <a:t>Ход игры: </a:t>
            </a:r>
            <a:r>
              <a:rPr lang="ru-RU" sz="1600" b="1" dirty="0" smtClean="0">
                <a:solidFill>
                  <a:srgbClr val="00B050"/>
                </a:solidFill>
              </a:rPr>
              <a:t>Взрослый выкладывает на столе листочки, напоминает ребенку про осень.</a:t>
            </a:r>
          </a:p>
          <a:p>
            <a:pPr fontAlgn="base"/>
            <a:r>
              <a:rPr lang="ru-RU" sz="1600" b="1" dirty="0" smtClean="0">
                <a:solidFill>
                  <a:srgbClr val="00B050"/>
                </a:solidFill>
              </a:rPr>
              <a:t>— Представь, что сейчас осень. Красные, желтые, оранжевые листья падают с деревьев. Подул ветер — разбросал все листья по земле! Давайте сделаем ветер — подуем на листья!</a:t>
            </a:r>
            <a:endParaRPr lang="ru-RU" sz="1600" b="1" dirty="0">
              <a:solidFill>
                <a:srgbClr val="00B050"/>
              </a:solidFill>
            </a:endParaRPr>
          </a:p>
        </p:txBody>
      </p:sp>
      <p:pic>
        <p:nvPicPr>
          <p:cNvPr id="12290" name="Picture 2" descr="http://im3-tub-ru.yandex.net/i?id=6c105eec295c9b0dd629ee87ceaad975-10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845487">
            <a:off x="5961214" y="3803135"/>
            <a:ext cx="1899300" cy="2455991"/>
          </a:xfrm>
          <a:prstGeom prst="rect">
            <a:avLst/>
          </a:prstGeom>
          <a:noFill/>
          <a:effectLst>
            <a:softEdge rad="63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06">
  <a:themeElements>
    <a:clrScheme name="Вестибюль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05</Template>
  <TotalTime>344</TotalTime>
  <Words>594</Words>
  <Application>Microsoft Office PowerPoint</Application>
  <PresentationFormat>Экран (4:3)</PresentationFormat>
  <Paragraphs>117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06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Valentink</dc:creator>
  <cp:lastModifiedBy>Valentink</cp:lastModifiedBy>
  <cp:revision>37</cp:revision>
  <dcterms:created xsi:type="dcterms:W3CDTF">2015-01-30T06:59:57Z</dcterms:created>
  <dcterms:modified xsi:type="dcterms:W3CDTF">2015-01-31T19:37:32Z</dcterms:modified>
</cp:coreProperties>
</file>