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8" r:id="rId2"/>
    <p:sldId id="259" r:id="rId3"/>
    <p:sldId id="256" r:id="rId4"/>
    <p:sldId id="257" r:id="rId5"/>
    <p:sldId id="260" r:id="rId6"/>
    <p:sldId id="261" r:id="rId7"/>
    <p:sldId id="262" r:id="rId8"/>
    <p:sldId id="264" r:id="rId9"/>
    <p:sldId id="269" r:id="rId10"/>
    <p:sldId id="268" r:id="rId11"/>
    <p:sldId id="265" r:id="rId12"/>
    <p:sldId id="270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72C9"/>
    <a:srgbClr val="E4B4D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96" y="-3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09.09.2013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10" Type="http://schemas.openxmlformats.org/officeDocument/2006/relationships/image" Target="../media/image4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124744"/>
            <a:ext cx="2808312" cy="1582621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Ирина Вячеславовна</a:t>
            </a:r>
            <a:br>
              <a:rPr lang="ru-RU" sz="3200" dirty="0" smtClean="0">
                <a:solidFill>
                  <a:srgbClr val="002060"/>
                </a:solidFill>
              </a:rPr>
            </a:br>
            <a:r>
              <a:rPr lang="ru-RU" sz="3200" dirty="0" smtClean="0">
                <a:solidFill>
                  <a:srgbClr val="002060"/>
                </a:solidFill>
              </a:rPr>
              <a:t>Рубашкина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251520" y="3573016"/>
            <a:ext cx="2736304" cy="1435088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Учитель физики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МБОУ СОШ № 44</a:t>
            </a:r>
            <a:endParaRPr lang="ru-RU" sz="2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" name="Рисунок 7" descr="ирина вячеславовна рубашкина - копия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7838" b="7838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332656"/>
            <a:ext cx="4834880" cy="6037280"/>
          </a:xfrm>
        </p:spPr>
        <p:txBody>
          <a:bodyPr>
            <a:normAutofit fontScale="90000"/>
          </a:bodyPr>
          <a:lstStyle/>
          <a:p>
            <a:r>
              <a:rPr lang="ru-RU" sz="4900" b="1" dirty="0" smtClean="0">
                <a:solidFill>
                  <a:srgbClr val="002060"/>
                </a:solidFill>
              </a:rPr>
              <a:t>Картошка.</a:t>
            </a:r>
            <a:br>
              <a:rPr lang="ru-RU" sz="4900" b="1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/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> Вопрос: </a:t>
            </a:r>
            <a:r>
              <a:rPr lang="ru-RU" sz="4400" b="1" dirty="0" smtClean="0">
                <a:solidFill>
                  <a:srgbClr val="002060"/>
                </a:solidFill>
              </a:rPr>
              <a:t>Что можно сказать о теплопроводности картофеля и земли на основании этого опыта?</a:t>
            </a:r>
            <a:r>
              <a:rPr lang="ru-RU" dirty="0" smtClean="0">
                <a:solidFill>
                  <a:srgbClr val="002060"/>
                </a:solidFill>
              </a:rPr>
              <a:t/>
            </a:r>
            <a:br>
              <a:rPr lang="ru-RU" dirty="0" smtClean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http://fuskir.narod.ru/potet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196752"/>
            <a:ext cx="4355976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72008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rgbClr val="002060"/>
                </a:solidFill>
              </a:rPr>
              <a:t>Русская печь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1027" name="Picture 3" descr="C:\Users\татьяна\Pictures\виды теплопередачи\п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5656" y="836713"/>
            <a:ext cx="6021287" cy="60212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8_b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51520" y="0"/>
            <a:ext cx="8496944" cy="6858000"/>
          </a:xfr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1520" y="0"/>
            <a:ext cx="8496943" cy="6858000"/>
          </a:xfrm>
          <a:prstGeom prst="rect">
            <a:avLst/>
          </a:prstGeom>
        </p:spPr>
      </p:pic>
      <p:pic>
        <p:nvPicPr>
          <p:cNvPr id="6" name="Рисунок 5" descr="50f0c3a9e96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51520" y="0"/>
            <a:ext cx="8496944" cy="6858000"/>
          </a:xfrm>
          <a:prstGeom prst="rect">
            <a:avLst/>
          </a:prstGeom>
        </p:spPr>
      </p:pic>
      <p:pic>
        <p:nvPicPr>
          <p:cNvPr id="8" name="Рисунок 7" descr="п7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51520" y="-263769"/>
            <a:ext cx="8568952" cy="7385538"/>
          </a:xfrm>
          <a:prstGeom prst="rect">
            <a:avLst/>
          </a:prstGeom>
        </p:spPr>
      </p:pic>
      <p:pic>
        <p:nvPicPr>
          <p:cNvPr id="11" name="Рисунок 10" descr="1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54213" y="-387424"/>
            <a:ext cx="9035573" cy="7560840"/>
          </a:xfrm>
          <a:prstGeom prst="rect">
            <a:avLst/>
          </a:prstGeom>
        </p:spPr>
      </p:pic>
      <p:pic>
        <p:nvPicPr>
          <p:cNvPr id="12" name="Рисунок 11" descr="6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0" y="-531440"/>
            <a:ext cx="9144000" cy="7848872"/>
          </a:xfrm>
          <a:prstGeom prst="rect">
            <a:avLst/>
          </a:prstGeom>
        </p:spPr>
      </p:pic>
      <p:pic>
        <p:nvPicPr>
          <p:cNvPr id="14" name="Рисунок 13" descr="499de7690f99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-1" y="188640"/>
            <a:ext cx="9422495" cy="7128792"/>
          </a:xfrm>
          <a:prstGeom prst="rect">
            <a:avLst/>
          </a:prstGeom>
        </p:spPr>
      </p:pic>
      <p:pic>
        <p:nvPicPr>
          <p:cNvPr id="16" name="Рисунок 15" descr="baa15a8b0b1e213d811c7aaeeea3daef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0" y="-171400"/>
            <a:ext cx="9468544" cy="7632848"/>
          </a:xfrm>
          <a:prstGeom prst="rect">
            <a:avLst/>
          </a:prstGeom>
        </p:spPr>
      </p:pic>
      <p:pic>
        <p:nvPicPr>
          <p:cNvPr id="17" name="Рисунок 16" descr="7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0" y="0"/>
            <a:ext cx="9612560" cy="770485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2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7584" y="704088"/>
            <a:ext cx="7272808" cy="4813144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rgbClr val="002060"/>
                </a:solidFill>
              </a:rPr>
              <a:t>«Природа так обо всём позаботилась, что повсюду ты находишь, чему учиться»</a:t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r>
              <a:rPr lang="ru-RU" b="1" dirty="0" smtClean="0">
                <a:solidFill>
                  <a:srgbClr val="002060"/>
                </a:solidFill>
              </a:rPr>
              <a:t>Леонардо де Винчи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>
          <a:xfrm>
            <a:off x="457200" y="5445224"/>
            <a:ext cx="8229600" cy="879376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548680"/>
            <a:ext cx="8280920" cy="3384376"/>
          </a:xfrm>
        </p:spPr>
        <p:txBody>
          <a:bodyPr>
            <a:normAutofit/>
          </a:bodyPr>
          <a:lstStyle/>
          <a:p>
            <a:pPr algn="l"/>
            <a:r>
              <a:rPr lang="ru-RU" dirty="0" smtClean="0"/>
              <a:t>Тема:   </a:t>
            </a:r>
            <a:br>
              <a:rPr lang="ru-RU" dirty="0" smtClean="0"/>
            </a:br>
            <a:r>
              <a:rPr lang="ru-RU" sz="7200" dirty="0" smtClean="0"/>
              <a:t>Тепло, переданное через века.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87616" y="3496667"/>
            <a:ext cx="3456384" cy="336133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052736"/>
            <a:ext cx="4536504" cy="122413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rgbClr val="002060"/>
                </a:solidFill>
              </a:rPr>
              <a:t>Теплопроводность</a:t>
            </a:r>
            <a:endParaRPr lang="ru-RU" sz="3600" b="1" dirty="0">
              <a:solidFill>
                <a:srgbClr val="00206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51520" y="2708920"/>
            <a:ext cx="4536504" cy="122413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Конвекция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6" name="Подзаголовок 5"/>
          <p:cNvSpPr>
            <a:spLocks noGrp="1"/>
          </p:cNvSpPr>
          <p:nvPr>
            <p:ph type="subTitle" idx="1"/>
          </p:nvPr>
        </p:nvSpPr>
        <p:spPr>
          <a:xfrm>
            <a:off x="251520" y="4293096"/>
            <a:ext cx="4536504" cy="1224136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smtClean="0">
                <a:solidFill>
                  <a:srgbClr val="002060"/>
                </a:solidFill>
              </a:rPr>
              <a:t>Излучение</a:t>
            </a:r>
            <a:endParaRPr lang="ru-RU" sz="4000" b="1" dirty="0">
              <a:solidFill>
                <a:srgbClr val="002060"/>
              </a:solidFill>
            </a:endParaRPr>
          </a:p>
        </p:txBody>
      </p:sp>
      <p:sp>
        <p:nvSpPr>
          <p:cNvPr id="8" name="Горизонтальный свиток 7"/>
          <p:cNvSpPr/>
          <p:nvPr/>
        </p:nvSpPr>
        <p:spPr>
          <a:xfrm>
            <a:off x="5148064" y="1844824"/>
            <a:ext cx="3995936" cy="3168352"/>
          </a:xfrm>
          <a:prstGeom prst="horizontalScroll">
            <a:avLst/>
          </a:prstGeom>
          <a:blipFill>
            <a:blip r:embed="rId2" cstate="print"/>
            <a:tile tx="0" ty="0" sx="100000" sy="100000" flip="none" algn="tl"/>
          </a:blipFill>
          <a:ln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Виды </a:t>
            </a:r>
          </a:p>
          <a:p>
            <a:pPr algn="ctr"/>
            <a:r>
              <a:rPr lang="ru-RU" sz="3200" b="1" dirty="0" smtClean="0">
                <a:solidFill>
                  <a:srgbClr val="002060"/>
                </a:solidFill>
              </a:rPr>
              <a:t>Теплопередачи</a:t>
            </a:r>
            <a:endParaRPr lang="ru-RU" sz="3200" b="1" dirty="0">
              <a:solidFill>
                <a:srgbClr val="002060"/>
              </a:solidFill>
            </a:endParaRPr>
          </a:p>
        </p:txBody>
      </p:sp>
      <p:cxnSp>
        <p:nvCxnSpPr>
          <p:cNvPr id="10" name="Прямая со стрелкой 9"/>
          <p:cNvCxnSpPr/>
          <p:nvPr/>
        </p:nvCxnSpPr>
        <p:spPr>
          <a:xfrm>
            <a:off x="4788024" y="1700808"/>
            <a:ext cx="360040" cy="684076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>
            <a:stCxn id="5" idx="3"/>
          </p:cNvCxnSpPr>
          <p:nvPr/>
        </p:nvCxnSpPr>
        <p:spPr>
          <a:xfrm flipV="1">
            <a:off x="4788024" y="3284984"/>
            <a:ext cx="432048" cy="36004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6" idx="3"/>
          </p:cNvCxnSpPr>
          <p:nvPr/>
        </p:nvCxnSpPr>
        <p:spPr>
          <a:xfrm flipV="1">
            <a:off x="4788024" y="4221088"/>
            <a:ext cx="360040" cy="684076"/>
          </a:xfrm>
          <a:prstGeom prst="straightConnector1">
            <a:avLst/>
          </a:prstGeom>
          <a:ln w="28575">
            <a:solidFill>
              <a:srgbClr val="00206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716800"/>
          </a:xfrm>
        </p:spPr>
        <p:txBody>
          <a:bodyPr>
            <a:normAutofit fontScale="90000"/>
          </a:bodyPr>
          <a:lstStyle/>
          <a:p>
            <a:r>
              <a:rPr lang="ru-RU" sz="6700" b="1" dirty="0" smtClean="0">
                <a:solidFill>
                  <a:srgbClr val="002060"/>
                </a:solidFill>
              </a:rPr>
              <a:t>Цель:</a:t>
            </a:r>
            <a:r>
              <a:rPr lang="ru-RU" b="1" dirty="0" smtClean="0">
                <a:solidFill>
                  <a:srgbClr val="002060"/>
                </a:solidFill>
              </a:rPr>
              <a:t/>
            </a:r>
            <a:br>
              <a:rPr lang="ru-RU" b="1" dirty="0" smtClean="0">
                <a:solidFill>
                  <a:srgbClr val="002060"/>
                </a:solidFill>
              </a:rPr>
            </a:b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916832"/>
            <a:ext cx="8219256" cy="4407768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Научиться видеть и объяснять виды теплопередачи  </a:t>
            </a:r>
            <a:r>
              <a:rPr lang="ru-RU" sz="4000" b="1" dirty="0" smtClean="0">
                <a:solidFill>
                  <a:srgbClr val="002060"/>
                </a:solidFill>
              </a:rPr>
              <a:t>                          в </a:t>
            </a:r>
            <a:r>
              <a:rPr lang="ru-RU" sz="4000" b="1" dirty="0" smtClean="0">
                <a:solidFill>
                  <a:srgbClr val="002060"/>
                </a:solidFill>
              </a:rPr>
              <a:t>окружающем мире</a:t>
            </a:r>
            <a:r>
              <a:rPr lang="ru-RU" sz="2800" b="1" dirty="0" smtClean="0">
                <a:solidFill>
                  <a:srgbClr val="002060"/>
                </a:solidFill>
              </a:rPr>
              <a:t>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80728"/>
            <a:ext cx="4248472" cy="6480720"/>
          </a:xfrm>
        </p:spPr>
        <p:txBody>
          <a:bodyPr>
            <a:normAutofit fontScale="90000"/>
          </a:bodyPr>
          <a:lstStyle/>
          <a:p>
            <a:r>
              <a:rPr lang="ru-RU" sz="4900" dirty="0" smtClean="0">
                <a:solidFill>
                  <a:srgbClr val="002060"/>
                </a:solidFill>
              </a:rPr>
              <a:t>Русская сказка “Лисичка - сестричка и серый волк”</a:t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dirty="0" smtClean="0">
                <a:solidFill>
                  <a:srgbClr val="002060"/>
                </a:solidFill>
              </a:rPr>
              <a:t> Вопрос:</a:t>
            </a:r>
            <a:br>
              <a:rPr lang="ru-RU" sz="4900" dirty="0" smtClean="0">
                <a:solidFill>
                  <a:srgbClr val="002060"/>
                </a:solidFill>
              </a:rPr>
            </a:br>
            <a:r>
              <a:rPr lang="ru-RU" sz="4900" b="1" dirty="0" smtClean="0">
                <a:solidFill>
                  <a:srgbClr val="002060"/>
                </a:solidFill>
              </a:rPr>
              <a:t>Каким путем покинуло тепло хвост волка? </a:t>
            </a: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almovie.ucoz.com/papaka/lisa-i-volk-300x24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3968" y="1124744"/>
            <a:ext cx="4608512" cy="5040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692696"/>
            <a:ext cx="5472608" cy="6165304"/>
          </a:xfrm>
        </p:spPr>
        <p:txBody>
          <a:bodyPr>
            <a:normAutofit fontScale="90000"/>
          </a:bodyPr>
          <a:lstStyle/>
          <a:p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/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Алтайская сказка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 “ Горностай и заяц”.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dirty="0" smtClean="0">
                <a:solidFill>
                  <a:srgbClr val="002060"/>
                </a:solidFill>
              </a:rPr>
              <a:t> Вопрос:</a:t>
            </a:r>
            <a:br>
              <a:rPr lang="ru-RU" sz="4400" dirty="0" smtClean="0">
                <a:solidFill>
                  <a:srgbClr val="002060"/>
                </a:solidFill>
              </a:rPr>
            </a:br>
            <a:r>
              <a:rPr lang="ru-RU" sz="4400" b="1" dirty="0" smtClean="0">
                <a:solidFill>
                  <a:srgbClr val="002060"/>
                </a:solidFill>
              </a:rPr>
              <a:t> Влияло ли на нагревание воды то, что котел был покрыт “ ста слоями сажи”?</a:t>
            </a:r>
            <a:br>
              <a:rPr lang="ru-RU" sz="4400" b="1" dirty="0" smtClean="0">
                <a:solidFill>
                  <a:srgbClr val="002060"/>
                </a:solidFill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hulinar.ru/wp-content/uploads/2010/04/d0bad0bed182d0b5d0bbd0bed0ba-1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1772816"/>
            <a:ext cx="3563888" cy="390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4906888" cy="5821256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2060"/>
                </a:solidFill>
              </a:rPr>
              <a:t>Байка о тетереве. </a:t>
            </a:r>
            <a:br>
              <a:rPr lang="ru-RU" sz="4800" dirty="0" smtClean="0">
                <a:solidFill>
                  <a:srgbClr val="002060"/>
                </a:solidFill>
              </a:rPr>
            </a:br>
            <a:r>
              <a:rPr lang="ru-RU" sz="4800" dirty="0" smtClean="0">
                <a:solidFill>
                  <a:srgbClr val="002060"/>
                </a:solidFill>
              </a:rPr>
              <a:t> Вопрос:</a:t>
            </a:r>
            <a:r>
              <a:rPr lang="ru-RU" sz="4800" b="1" dirty="0" smtClean="0">
                <a:solidFill>
                  <a:srgbClr val="002060"/>
                </a:solidFill>
              </a:rPr>
              <a:t> </a:t>
            </a:r>
            <a:br>
              <a:rPr lang="ru-RU" sz="4800" b="1" dirty="0" smtClean="0">
                <a:solidFill>
                  <a:srgbClr val="002060"/>
                </a:solidFill>
              </a:rPr>
            </a:br>
            <a:r>
              <a:rPr lang="ru-RU" sz="4800" b="1" dirty="0" smtClean="0">
                <a:solidFill>
                  <a:srgbClr val="002060"/>
                </a:solidFill>
              </a:rPr>
              <a:t>Что спасло тетерева от холода во время ночевки в снегу?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" name="Содержимое 3" descr="http://vseskazki.su/images/teterev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1412776"/>
            <a:ext cx="4139952" cy="43204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artilon.ru/wp-content/uploads/2010/12/IMG_0177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0"/>
            <a:ext cx="3528392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chelmusart.ru/files/images/samovar450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92080" y="0"/>
            <a:ext cx="3384376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rusalbom.ru/files/gallery/view/13-1277370808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3573016"/>
            <a:ext cx="2880320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img1.liveinternet.ru/images/attach/c/4/81/641/81641151_3365178_svet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64088" y="3861048"/>
            <a:ext cx="3096344" cy="2996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Box 11"/>
          <p:cNvSpPr txBox="1"/>
          <p:nvPr/>
        </p:nvSpPr>
        <p:spPr>
          <a:xfrm>
            <a:off x="4211960" y="2708920"/>
            <a:ext cx="3353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1</a:t>
            </a:r>
            <a:endParaRPr lang="ru-RU" sz="40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8676456" y="2708920"/>
            <a:ext cx="4314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3635896" y="6021288"/>
            <a:ext cx="39466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3</a:t>
            </a:r>
            <a:endParaRPr lang="ru-RU" sz="36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8460432" y="6093296"/>
            <a:ext cx="6835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4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www.gs.by/get_img?ImageId=7731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3600400" cy="2880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sobaker.ru/wp-content/uploads/2013/03/hask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88640"/>
            <a:ext cx="352839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saratovlive.ru/content/doska/other/9322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528" y="3645024"/>
            <a:ext cx="3456384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toptom.ru/images/big/92415-60x6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8064" y="3573016"/>
            <a:ext cx="3456384" cy="328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3923928" y="2420888"/>
            <a:ext cx="40107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5</a:t>
            </a:r>
            <a:endParaRPr lang="ru-RU" sz="3600" b="1" dirty="0"/>
          </a:p>
        </p:txBody>
      </p:sp>
      <p:sp>
        <p:nvSpPr>
          <p:cNvPr id="9" name="TextBox 8"/>
          <p:cNvSpPr txBox="1"/>
          <p:nvPr/>
        </p:nvSpPr>
        <p:spPr>
          <a:xfrm>
            <a:off x="8604448" y="2564904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6</a:t>
            </a:r>
            <a:endParaRPr lang="ru-RU" sz="3200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851920" y="6021288"/>
            <a:ext cx="45063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7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8676456" y="6237312"/>
            <a:ext cx="47628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8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472</TotalTime>
  <Words>68</Words>
  <Application>Microsoft Office PowerPoint</Application>
  <PresentationFormat>Экран (4:3)</PresentationFormat>
  <Paragraphs>25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Ирина Вячеславовна Рубашкина</vt:lpstr>
      <vt:lpstr>Тема:    Тепло, переданное через века.</vt:lpstr>
      <vt:lpstr>Слайд 3</vt:lpstr>
      <vt:lpstr>Цель: </vt:lpstr>
      <vt:lpstr>Русская сказка “Лисичка - сестричка и серый волк”  Вопрос: Каким путем покинуло тепло хвост волка?   </vt:lpstr>
      <vt:lpstr>  Алтайская сказка  “ Горностай и заяц”.  Вопрос:  Влияло ли на нагревание воды то, что котел был покрыт “ ста слоями сажи”?  </vt:lpstr>
      <vt:lpstr>Байка о тетереве.   Вопрос:  Что спасло тетерева от холода во время ночевки в снегу? </vt:lpstr>
      <vt:lpstr>Слайд 8</vt:lpstr>
      <vt:lpstr>Слайд 9</vt:lpstr>
      <vt:lpstr>Картошка.   Вопрос: Что можно сказать о теплопроводности картофеля и земли на основании этого опыта? </vt:lpstr>
      <vt:lpstr>Русская печь</vt:lpstr>
      <vt:lpstr>Слайд 12</vt:lpstr>
      <vt:lpstr>«Природа так обо всём позаботилась, что повсюду ты находишь, чему учиться»  Леонардо де Винчи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Ира</dc:creator>
  <cp:lastModifiedBy>1</cp:lastModifiedBy>
  <cp:revision>25</cp:revision>
  <dcterms:created xsi:type="dcterms:W3CDTF">2013-08-24T14:17:12Z</dcterms:created>
  <dcterms:modified xsi:type="dcterms:W3CDTF">2013-09-09T19:18:55Z</dcterms:modified>
</cp:coreProperties>
</file>