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6C9B3-0AC4-4987-B210-4ABC7DFAE70C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B691F-0E3C-4201-B17B-9019BFF29B2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B691F-0E3C-4201-B17B-9019BFF29B2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3CAEE0C-FB27-4145-94AA-9A25BB56853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6784EDF8-8FB4-41ED-8DD5-9586C0EAFD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7" Type="http://schemas.openxmlformats.org/officeDocument/2006/relationships/image" Target="../media/image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alhimik.ru/apteka/apt2N-NaHCO3.html" TargetMode="External"/><Relationship Id="rId13" Type="http://schemas.openxmlformats.org/officeDocument/2006/relationships/hyperlink" Target="http://www.alhimik.ru/apteka/apt2N-aspirin-hist.html" TargetMode="External"/><Relationship Id="rId3" Type="http://schemas.openxmlformats.org/officeDocument/2006/relationships/hyperlink" Target="http://www.alhimik.ru/apteka/apt2N-H2O2.html" TargetMode="External"/><Relationship Id="rId7" Type="http://schemas.openxmlformats.org/officeDocument/2006/relationships/hyperlink" Target="http://www.alhimik.ru/apteka/apt2N-MgSO4.html" TargetMode="External"/><Relationship Id="rId12" Type="http://schemas.openxmlformats.org/officeDocument/2006/relationships/hyperlink" Target="http://www.alhimik.ru/apteka/apt2N-bornaya.html" TargetMode="External"/><Relationship Id="rId2" Type="http://schemas.openxmlformats.org/officeDocument/2006/relationships/hyperlink" Target="http://www.alhimik.ru/apteka/apt2N-KMnO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lhimik.ru/apteka/apt2N-NaCl.html" TargetMode="External"/><Relationship Id="rId11" Type="http://schemas.openxmlformats.org/officeDocument/2006/relationships/hyperlink" Target="http://www.alhimik.ru/apteka/apt2N-Pb.html" TargetMode="External"/><Relationship Id="rId5" Type="http://schemas.openxmlformats.org/officeDocument/2006/relationships/hyperlink" Target="http://www.alhimik.ru/apteka/apt2N-NH3.html" TargetMode="External"/><Relationship Id="rId10" Type="http://schemas.openxmlformats.org/officeDocument/2006/relationships/hyperlink" Target="http://www.alhimik.ru/apteka/apt2N-Ag.html" TargetMode="External"/><Relationship Id="rId4" Type="http://schemas.openxmlformats.org/officeDocument/2006/relationships/hyperlink" Target="http://www.alhimik.ru/apteka/apt2N-I2.html" TargetMode="External"/><Relationship Id="rId9" Type="http://schemas.openxmlformats.org/officeDocument/2006/relationships/hyperlink" Target="http://www.alhimik.ru/apteka/apt2N-kvaszy.html" TargetMode="External"/><Relationship Id="rId1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slide" Target="slide12.xml"/><Relationship Id="rId4" Type="http://schemas.openxmlformats.org/officeDocument/2006/relationships/hyperlink" Target="http://www.alhimik.ru/apteka/apt4N-propoli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5771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Вещества </a:t>
            </a:r>
            <a:r>
              <a:rPr lang="ru-RU" smtClean="0">
                <a:solidFill>
                  <a:srgbClr val="FFFF00"/>
                </a:solidFill>
              </a:rPr>
              <a:t>вокруг нас.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5500702"/>
            <a:ext cx="5208660" cy="956118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Выполнила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</a:rPr>
              <a:t>Чекалина Олеся </a:t>
            </a:r>
          </a:p>
          <a:p>
            <a:pPr algn="ctr"/>
            <a:r>
              <a:rPr lang="ru-RU" sz="1200" dirty="0" smtClean="0">
                <a:solidFill>
                  <a:srgbClr val="FF0000"/>
                </a:solidFill>
              </a:rPr>
              <a:t>Учитель: </a:t>
            </a:r>
            <a:r>
              <a:rPr lang="ru-RU" sz="1200" dirty="0" err="1" smtClean="0">
                <a:solidFill>
                  <a:srgbClr val="FF0000"/>
                </a:solidFill>
              </a:rPr>
              <a:t>Кармаза</a:t>
            </a:r>
            <a:r>
              <a:rPr lang="ru-RU" sz="1200" dirty="0" smtClean="0">
                <a:solidFill>
                  <a:srgbClr val="FF0000"/>
                </a:solidFill>
              </a:rPr>
              <a:t> Елена Владимировна</a:t>
            </a:r>
          </a:p>
          <a:p>
            <a:pPr algn="ctr"/>
            <a:r>
              <a:rPr lang="ru-RU" sz="1200" dirty="0" err="1" smtClean="0">
                <a:solidFill>
                  <a:srgbClr val="FF0000"/>
                </a:solidFill>
              </a:rPr>
              <a:t>Ивангородская</a:t>
            </a:r>
            <a:r>
              <a:rPr lang="ru-RU" sz="1200" dirty="0" smtClean="0">
                <a:solidFill>
                  <a:srgbClr val="FF0000"/>
                </a:solidFill>
              </a:rPr>
              <a:t> </a:t>
            </a:r>
            <a:r>
              <a:rPr lang="ru-RU" sz="1200" smtClean="0">
                <a:solidFill>
                  <a:srgbClr val="FF0000"/>
                </a:solidFill>
              </a:rPr>
              <a:t>средняя школа №1</a:t>
            </a:r>
            <a:endParaRPr lang="ru-RU" sz="1200" dirty="0" smtClean="0">
              <a:solidFill>
                <a:srgbClr val="FF0000"/>
              </a:solidFill>
            </a:endParaRPr>
          </a:p>
          <a:p>
            <a:pPr algn="ctr"/>
            <a:endParaRPr lang="ru-RU" sz="1200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Documents and Settings\Admin\Рабочий стол\Химия в быту\img_10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643050"/>
            <a:ext cx="392909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3571900" cy="3643338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FFC000"/>
                </a:solidFill>
              </a:rPr>
              <a:t>МЁД</a:t>
            </a:r>
          </a:p>
          <a:p>
            <a:pPr>
              <a:buNone/>
            </a:pPr>
            <a:r>
              <a:rPr lang="ru-RU" i="1" dirty="0" smtClean="0"/>
              <a:t> "Птичка мёда, Божья пчелка, </a:t>
            </a:r>
            <a:br>
              <a:rPr lang="ru-RU" i="1" dirty="0" smtClean="0"/>
            </a:br>
            <a:r>
              <a:rPr lang="ru-RU" i="1" dirty="0" smtClean="0"/>
              <a:t>Ты, лесных цветов царица!</a:t>
            </a:r>
            <a:br>
              <a:rPr lang="ru-RU" i="1" dirty="0" smtClean="0"/>
            </a:br>
            <a:r>
              <a:rPr lang="ru-RU" i="1" dirty="0" smtClean="0"/>
              <a:t>Принеси пойди ты мёду,</a:t>
            </a:r>
            <a:br>
              <a:rPr lang="ru-RU" i="1" dirty="0" smtClean="0"/>
            </a:br>
            <a:r>
              <a:rPr lang="ru-RU" i="1" dirty="0" smtClean="0"/>
              <a:t>Взяв из чашечек цветочных,</a:t>
            </a:r>
            <a:br>
              <a:rPr lang="ru-RU" i="1" dirty="0" smtClean="0"/>
            </a:br>
            <a:r>
              <a:rPr lang="ru-RU" i="1" dirty="0" smtClean="0"/>
              <a:t>Из травинок ароматных,</a:t>
            </a:r>
            <a:br>
              <a:rPr lang="ru-RU" i="1" dirty="0" smtClean="0"/>
            </a:br>
            <a:r>
              <a:rPr lang="ru-RU" i="1" dirty="0" smtClean="0"/>
              <a:t>Чтоб могла унять я боли,</a:t>
            </a:r>
            <a:br>
              <a:rPr lang="ru-RU" i="1" dirty="0" smtClean="0"/>
            </a:br>
            <a:r>
              <a:rPr lang="ru-RU" i="1" dirty="0" smtClean="0"/>
              <a:t>Утолить страданья сына..."</a:t>
            </a:r>
            <a:br>
              <a:rPr lang="ru-RU" i="1" dirty="0" smtClean="0"/>
            </a:br>
            <a:r>
              <a:rPr lang="ru-RU" i="1" dirty="0" smtClean="0"/>
              <a:t>(Карельский эпос "Калевала")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42" name="Picture 2" descr="C:\Documents and Settings\Admin\Рабочий стол\Химия в быту\istock_photo_4178090_honey_comb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8604"/>
            <a:ext cx="2500330" cy="16430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14942" y="2143116"/>
            <a:ext cx="350046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Пчелиный мёд в мазях помогает образованию </a:t>
            </a:r>
            <a:r>
              <a:rPr lang="ru-RU" dirty="0" err="1"/>
              <a:t>глютатиона</a:t>
            </a:r>
            <a:r>
              <a:rPr lang="ru-RU" dirty="0"/>
              <a:t>, вещества, играющего важную роль в окислительно-восстановительных процессах организма и ускоряющего рост и деление клеток. Поэтому под действием мёда раны заживляются быстрее. Особенно сильно действует мазь из равных количеств мёда и облепихового масла.</a:t>
            </a:r>
          </a:p>
        </p:txBody>
      </p:sp>
      <p:pic>
        <p:nvPicPr>
          <p:cNvPr id="10243" name="Picture 3" descr="C:\Documents and Settings\Admin\Рабочий стол\Химия в быту\1308313388_pche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3857628"/>
            <a:ext cx="2714644" cy="2214578"/>
          </a:xfrm>
          <a:prstGeom prst="rect">
            <a:avLst/>
          </a:prstGeom>
          <a:noFill/>
        </p:spPr>
      </p:pic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785786" y="571480"/>
            <a:ext cx="214314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14356"/>
            <a:ext cx="3140386" cy="325583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dirty="0" smtClean="0"/>
              <a:t>Прополис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b="1" dirty="0" smtClean="0"/>
              <a:t>Прополис</a:t>
            </a:r>
            <a:r>
              <a:rPr lang="ru-RU" dirty="0" smtClean="0"/>
              <a:t> ("пчелиный клей") − смолистое вещество, которым пчелы заделывают щели своего жилища. Он получается в ходе первичного переваривания пчелами цветочной пыльцы и содержит около 59% смол и бальзамов, 10% эфирных масел и 30% воска. </a:t>
            </a:r>
          </a:p>
          <a:p>
            <a:endParaRPr lang="ru-RU" dirty="0"/>
          </a:p>
        </p:txBody>
      </p:sp>
      <p:pic>
        <p:nvPicPr>
          <p:cNvPr id="11266" name="Picture 2" descr="C:\Documents and Settings\Admin\Рабочий стол\Химия в быту\gid0401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357430"/>
            <a:ext cx="5111801" cy="3113087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00034" y="571480"/>
            <a:ext cx="214314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00042"/>
            <a:ext cx="3426138" cy="375590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Чайный гриб</a:t>
            </a:r>
          </a:p>
          <a:p>
            <a:pPr algn="ctr">
              <a:buNone/>
            </a:pPr>
            <a:endParaRPr lang="ru-RU" b="1" dirty="0" smtClean="0"/>
          </a:p>
          <a:p>
            <a:r>
              <a:rPr lang="ru-RU" i="1" dirty="0" smtClean="0"/>
              <a:t>"Воспрянув из серебряных оков, </a:t>
            </a:r>
            <a:br>
              <a:rPr lang="ru-RU" i="1" dirty="0" smtClean="0"/>
            </a:br>
            <a:r>
              <a:rPr lang="ru-RU" i="1" dirty="0" smtClean="0"/>
              <a:t>родится омут сладкий и соленый, </a:t>
            </a:r>
            <a:br>
              <a:rPr lang="ru-RU" i="1" dirty="0" smtClean="0"/>
            </a:br>
            <a:r>
              <a:rPr lang="ru-RU" i="1" dirty="0" smtClean="0"/>
              <a:t>неведомым дыханьем населенный </a:t>
            </a:r>
            <a:br>
              <a:rPr lang="ru-RU" i="1" dirty="0" smtClean="0"/>
            </a:br>
            <a:r>
              <a:rPr lang="ru-RU" i="1" dirty="0" smtClean="0"/>
              <a:t>и свежей толчеею пузырьков."</a:t>
            </a:r>
            <a:br>
              <a:rPr lang="ru-RU" i="1" dirty="0" smtClean="0"/>
            </a:br>
            <a:r>
              <a:rPr lang="ru-RU" i="1" dirty="0" smtClean="0"/>
              <a:t>(Б. Ахмадулина)</a:t>
            </a:r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Незаслуженно забытый чайный гриб помогает создать прямо дома небольшую "фабрику" безалкогольных напитков, выпускающую вкусную и, что важно, полезную продукцию, способную утолить жажду в летнюю жару. </a:t>
            </a:r>
          </a:p>
          <a:p>
            <a:endParaRPr lang="ru-RU" dirty="0"/>
          </a:p>
        </p:txBody>
      </p:sp>
      <p:pic>
        <p:nvPicPr>
          <p:cNvPr id="12290" name="Picture 2" descr="C:\Documents and Settings\Admin\Рабочий стол\Химия в быту\2ea78c824d3236ed61102ffd6a6a4ff2_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6" y="1857364"/>
            <a:ext cx="3952875" cy="3810000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14348" y="642918"/>
            <a:ext cx="214314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428604"/>
            <a:ext cx="7286676" cy="78581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/>
              <a:t>Болезнь XXI века - аллергия</a:t>
            </a:r>
            <a:endParaRPr lang="ru-RU" b="1" dirty="0" smtClean="0"/>
          </a:p>
          <a:p>
            <a:pPr algn="ctr"/>
            <a:endParaRPr lang="ru-RU" dirty="0"/>
          </a:p>
        </p:txBody>
      </p:sp>
      <p:pic>
        <p:nvPicPr>
          <p:cNvPr id="13314" name="Picture 2" descr="C:\Documents and Settings\Admin\Рабочий стол\Химия в быту\322511660-21124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14422"/>
            <a:ext cx="6709551" cy="44116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Admin\Рабочий стол\Химия в быту\allergi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71480"/>
            <a:ext cx="4185115" cy="2786082"/>
          </a:xfrm>
          <a:prstGeom prst="rect">
            <a:avLst/>
          </a:prstGeom>
          <a:noFill/>
        </p:spPr>
      </p:pic>
      <p:pic>
        <p:nvPicPr>
          <p:cNvPr id="14339" name="Picture 3" descr="C:\Documents and Settings\Admin\Рабочий стол\Химия в быту\300508_fb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500042"/>
            <a:ext cx="2952744" cy="2952744"/>
          </a:xfrm>
          <a:prstGeom prst="rect">
            <a:avLst/>
          </a:prstGeom>
          <a:noFill/>
        </p:spPr>
      </p:pic>
      <p:pic>
        <p:nvPicPr>
          <p:cNvPr id="14340" name="Picture 4" descr="C:\Documents and Settings\Admin\Рабочий стол\Химия в быту\nos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3571876"/>
            <a:ext cx="3786214" cy="29119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Admin\Рабочий стол\Химия в быту\56319202_36057512c81e_budte_zdorovu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785794"/>
            <a:ext cx="6818308" cy="50864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3429024" cy="1928826"/>
          </a:xfrm>
        </p:spPr>
        <p:txBody>
          <a:bodyPr>
            <a:normAutofit fontScale="90000"/>
          </a:bodyPr>
          <a:lstStyle/>
          <a:p>
            <a:r>
              <a:rPr lang="ru-RU" sz="1300" dirty="0" smtClean="0"/>
              <a:t/>
            </a:r>
            <a:br>
              <a:rPr lang="ru-RU" sz="1300" dirty="0" smtClean="0"/>
            </a:br>
            <a:r>
              <a:rPr lang="ru-RU" sz="1300" dirty="0" smtClean="0"/>
              <a:t>Мы каждый день имеем дело с различными видами бытовой химии, начиная от обычного мыла и оканчивая красителями для машин, а также десятками видов, сотнями наименований продукции </a:t>
            </a:r>
            <a:r>
              <a:rPr lang="ru-RU" sz="1300" smtClean="0"/>
              <a:t>химической промышленности, </a:t>
            </a:r>
            <a:r>
              <a:rPr lang="ru-RU" sz="1300" dirty="0" smtClean="0"/>
              <a:t>предназначенных для выполнения всех возможных домашних работ.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572132" y="1500174"/>
            <a:ext cx="2928958" cy="3786214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sz="29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  <a:hlinkClick r:id="rId2" action="ppaction://hlinksldjump"/>
              </a:rPr>
              <a:t>Химия на кухне 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endParaRPr lang="ru-RU" sz="29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  <a:hlinkClick r:id="rId3" action="ppaction://hlinksldjump"/>
              </a:rPr>
              <a:t>Химия в ванной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endParaRPr lang="ru-RU" sz="29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  <a:hlinkClick r:id="rId4" action="ppaction://hlinksldjump"/>
              </a:rPr>
              <a:t>Химия в саду и огороде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endParaRPr lang="ru-RU" sz="29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  <a:hlinkClick r:id="rId5" action="ppaction://hlinksldjump"/>
              </a:rPr>
              <a:t>Химия в косметике и гигиене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</a:p>
          <a:p>
            <a:endParaRPr lang="ru-RU" sz="29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900" b="1" i="1" dirty="0" smtClean="0">
                <a:solidFill>
                  <a:schemeClr val="accent5">
                    <a:lumMod val="75000"/>
                  </a:schemeClr>
                </a:solidFill>
                <a:hlinkClick r:id="rId6" action="ppaction://hlinksldjump"/>
              </a:rPr>
              <a:t>Химия в домашней аптечке</a:t>
            </a:r>
            <a:r>
              <a:rPr lang="en-US" sz="2900" b="1" i="1" dirty="0" smtClean="0">
                <a:solidFill>
                  <a:schemeClr val="accent5">
                    <a:lumMod val="75000"/>
                  </a:schemeClr>
                </a:solidFill>
                <a:hlinkClick r:id="rId6" action="ppaction://hlinksldjump"/>
              </a:rPr>
              <a:t>.</a:t>
            </a:r>
            <a:endParaRPr lang="ru-RU" sz="2900" b="1" i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2">
              <a:buNone/>
            </a:pPr>
            <a:endParaRPr lang="ru-RU" dirty="0"/>
          </a:p>
        </p:txBody>
      </p:sp>
      <p:pic>
        <p:nvPicPr>
          <p:cNvPr id="1026" name="Picture 2" descr="C:\Documents and Settings\Admin\Рабочий стол\Химия в быту\himi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57290" y="2714620"/>
            <a:ext cx="3638550" cy="305752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286380" y="1071546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FF00"/>
                </a:solidFill>
              </a:rPr>
              <a:t>Вот некоторые из них: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530352"/>
            <a:ext cx="3357586" cy="5184664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b="1" dirty="0" smtClean="0"/>
              <a:t>Химия на кухне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Химия на кухне </a:t>
            </a:r>
            <a:r>
              <a:rPr lang="ru-RU" dirty="0" smtClean="0"/>
              <a:t>необходима, прежде всего, для здоровья человека т.к. именно на кухне мы проводим половину жизни.</a:t>
            </a:r>
          </a:p>
          <a:p>
            <a:r>
              <a:rPr lang="ru-RU" dirty="0" smtClean="0"/>
              <a:t>На кухне все нужно содержать в чистоте и порядке, потому что в антисанитарных условиях можно получить кожные заболевания и даже привести к отравлению.</a:t>
            </a:r>
          </a:p>
          <a:p>
            <a:r>
              <a:rPr lang="ru-RU" dirty="0" smtClean="0"/>
              <a:t>Для того чтобы кухня не была уязвимым местом для здоровья человека, нужно постоянно наводить на ней порядок:</a:t>
            </a:r>
          </a:p>
          <a:p>
            <a:r>
              <a:rPr lang="ru-RU" dirty="0" smtClean="0"/>
              <a:t>·  Кухонный стол нужно протирать перед и после каждого приема пищи;</a:t>
            </a:r>
          </a:p>
          <a:p>
            <a:r>
              <a:rPr lang="ru-RU" dirty="0" smtClean="0"/>
              <a:t>·  Протирать поверхность стола лучше всего тряпкой, предварительно смоченной в мыльной воде с добавлением уксусной кислоты </a:t>
            </a:r>
            <a:r>
              <a:rPr lang="ru-RU" b="1" dirty="0" smtClean="0"/>
              <a:t>(это очень эффективный способ)</a:t>
            </a:r>
            <a:r>
              <a:rPr lang="ru-RU" dirty="0" smtClean="0"/>
              <a:t>;</a:t>
            </a:r>
          </a:p>
          <a:p>
            <a:r>
              <a:rPr lang="ru-RU" dirty="0" smtClean="0"/>
              <a:t>·  Для мытья посуды наиболее эффективны жидкие СМП (средства для мытья посуды, такие как AOS, </a:t>
            </a:r>
            <a:r>
              <a:rPr lang="ru-RU" dirty="0" err="1" smtClean="0"/>
              <a:t>Sorti</a:t>
            </a:r>
            <a:r>
              <a:rPr lang="ru-RU" dirty="0" smtClean="0"/>
              <a:t> и т.д.), обладающие высокой мылкостью;</a:t>
            </a:r>
          </a:p>
          <a:p>
            <a:r>
              <a:rPr lang="ru-RU" dirty="0" smtClean="0"/>
              <a:t>·  Чистку стеклянных поверхностей  осуществляют посредством </a:t>
            </a:r>
            <a:r>
              <a:rPr lang="ru-RU" dirty="0" err="1" smtClean="0"/>
              <a:t>спрееобразных</a:t>
            </a:r>
            <a:r>
              <a:rPr lang="ru-RU" dirty="0" smtClean="0"/>
              <a:t> веществ.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C:\Documents and Settings\Admin\Рабочий стол\Химия в быту\13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643050"/>
            <a:ext cx="4714908" cy="2872601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571472" y="571480"/>
            <a:ext cx="357190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504" y="785794"/>
            <a:ext cx="3571900" cy="4643470"/>
          </a:xfrm>
        </p:spPr>
        <p:txBody>
          <a:bodyPr>
            <a:normAutofit fontScale="55000" lnSpcReduction="20000"/>
          </a:bodyPr>
          <a:lstStyle/>
          <a:p>
            <a:pPr lvl="1" algn="ctr">
              <a:buNone/>
            </a:pPr>
            <a:r>
              <a:rPr lang="ru-RU" b="1" dirty="0" smtClean="0"/>
              <a:t>Химия в ванной</a:t>
            </a:r>
            <a:endParaRPr lang="ru-RU" dirty="0" smtClean="0"/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Химия в ванной</a:t>
            </a:r>
            <a:r>
              <a:rPr lang="ru-RU" dirty="0" smtClean="0"/>
              <a:t> тоже подразумевает чистоту т.к. в ванне мы наводим гигиену тела.</a:t>
            </a:r>
          </a:p>
          <a:p>
            <a:r>
              <a:rPr lang="ru-RU" dirty="0" smtClean="0"/>
              <a:t>Для того чтобы отчистить ванную, необходимо использовать хлорсодержащие вещества, очищающие порошки («</a:t>
            </a:r>
            <a:r>
              <a:rPr lang="ru-RU" b="1" dirty="0" err="1" smtClean="0"/>
              <a:t>Пемо-люкс</a:t>
            </a:r>
            <a:r>
              <a:rPr lang="ru-RU" b="1" dirty="0" smtClean="0"/>
              <a:t>», «Сода </a:t>
            </a:r>
            <a:r>
              <a:rPr lang="ru-RU" b="1" dirty="0" smtClean="0"/>
              <a:t>эффект</a:t>
            </a:r>
            <a:r>
              <a:rPr lang="ru-RU" b="1" dirty="0" smtClean="0"/>
              <a:t>»</a:t>
            </a:r>
            <a:r>
              <a:rPr lang="ru-RU" b="1" dirty="0" smtClean="0"/>
              <a:t> </a:t>
            </a:r>
            <a:r>
              <a:rPr lang="ru-RU" b="1" dirty="0" smtClean="0"/>
              <a:t>и т.д.</a:t>
            </a:r>
            <a:r>
              <a:rPr lang="ru-RU" dirty="0" smtClean="0"/>
              <a:t>). Для того чтобы навести гигиену тела, человек использует множество химических веществ - это всевозможные шампуни, гели для душа, мыло, кремы для тела, всевозможные лосьоны и т.д.</a:t>
            </a:r>
          </a:p>
          <a:p>
            <a:endParaRPr lang="ru-RU" dirty="0"/>
          </a:p>
        </p:txBody>
      </p:sp>
      <p:pic>
        <p:nvPicPr>
          <p:cNvPr id="3074" name="Picture 2" descr="C:\Documents and Settings\Admin\Рабочий стол\Химия в быту\3754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785794"/>
            <a:ext cx="4581534" cy="4286280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14348" y="500042"/>
            <a:ext cx="285752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642918"/>
            <a:ext cx="3257544" cy="524924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28" y="1142984"/>
            <a:ext cx="3571900" cy="464347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b="1" dirty="0" smtClean="0"/>
              <a:t>Химия в саду и огороде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Фрукты, ягоды, овощи, злаковые культуры</a:t>
            </a:r>
            <a:r>
              <a:rPr lang="ru-RU" dirty="0" smtClean="0"/>
              <a:t> – все это растет в саду и огороде, и для того чтобы урожай был хороший, человек добавляет различные химические вещества  для ускорения роста растений, пестициды, гербициды. Все это в разной мере вредит здоровью, прежде всего потребителю этих плодово-ягодных культур.</a:t>
            </a:r>
          </a:p>
          <a:p>
            <a:r>
              <a:rPr lang="ru-RU" dirty="0" smtClean="0"/>
              <a:t>Чтобы избежать вредного воздействия этих веществ, нужно использовать натуральные удобрения животного происхождения.</a:t>
            </a:r>
          </a:p>
          <a:p>
            <a:r>
              <a:rPr lang="ru-RU" b="1" dirty="0" smtClean="0"/>
              <a:t>Химия в саду и огороде</a:t>
            </a:r>
            <a:r>
              <a:rPr lang="ru-RU" dirty="0" smtClean="0"/>
              <a:t> используется в основном для защиты от вредителей и болезней растений: плодовых культур, ягодных культур, овощей, цветов. Применяют также минеральные удобрения, содержащие азот, калий, фосфор и микроэлементы. Они способствуют повышению урожайности растений.</a:t>
            </a:r>
          </a:p>
          <a:p>
            <a:r>
              <a:rPr lang="ru-RU" b="1" dirty="0" smtClean="0"/>
              <a:t>Инсектициды, фунгициды, </a:t>
            </a:r>
            <a:r>
              <a:rPr lang="ru-RU" b="1" dirty="0" err="1" smtClean="0"/>
              <a:t>реппеленты</a:t>
            </a:r>
            <a:r>
              <a:rPr lang="ru-RU" dirty="0" smtClean="0"/>
              <a:t> - подразумевают борьбу </a:t>
            </a:r>
            <a:r>
              <a:rPr lang="ru-RU" smtClean="0"/>
              <a:t>с вредными  насекомыми, </a:t>
            </a:r>
            <a:r>
              <a:rPr lang="ru-RU" dirty="0" smtClean="0"/>
              <a:t>садовыми грибками и т. д.</a:t>
            </a:r>
          </a:p>
          <a:p>
            <a:endParaRPr lang="ru-RU" dirty="0"/>
          </a:p>
        </p:txBody>
      </p:sp>
      <p:pic>
        <p:nvPicPr>
          <p:cNvPr id="4098" name="Picture 2" descr="C:\Documents and Settings\Admin\Рабочий стол\Химия в быту\spra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214422"/>
            <a:ext cx="4144956" cy="4205027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714348" y="571480"/>
            <a:ext cx="285752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928670"/>
            <a:ext cx="3043230" cy="510637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4786314" y="530352"/>
            <a:ext cx="3286148" cy="5041788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dirty="0" smtClean="0"/>
              <a:t>Химия в косметике и гигиене 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Косметическими средствами</a:t>
            </a:r>
            <a:r>
              <a:rPr lang="ru-RU" dirty="0" smtClean="0"/>
              <a:t> по большей части пользуется женская половина человечества. К гигиеническим средствам относят мыло, шампуни, дезодоранты, кремы. К косметической продукции относят помады, пудру, тени для век, тушь для ресниц и бровей, карандаши для подвода глаз, губ, тональный крем и многое другое. В наше время не существует такой косметики, которая бы была не химического происхождения, за исключением кремов и масок приготовленных на основе растений. Чтобы защититься от недоброкачественной косметики, нужно следить за сроками их годности. Ведь вещества, из которых они изготовлены, подвергаются </a:t>
            </a:r>
            <a:r>
              <a:rPr lang="ru-RU" smtClean="0"/>
              <a:t>воздействию </a:t>
            </a:r>
            <a:r>
              <a:rPr lang="ru-RU" smtClean="0"/>
              <a:t> </a:t>
            </a:r>
            <a:r>
              <a:rPr lang="ru-RU" dirty="0" smtClean="0"/>
              <a:t>окружающей среды.</a:t>
            </a:r>
          </a:p>
          <a:p>
            <a:endParaRPr lang="ru-RU" dirty="0"/>
          </a:p>
        </p:txBody>
      </p:sp>
      <p:pic>
        <p:nvPicPr>
          <p:cNvPr id="5122" name="Picture 2" descr="C:\Documents and Settings\Admin\Рабочий стол\Химия в быту\0824mon_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500174"/>
            <a:ext cx="4286250" cy="2857500"/>
          </a:xfrm>
          <a:prstGeom prst="rect">
            <a:avLst/>
          </a:prstGeom>
          <a:noFill/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14348" y="642918"/>
            <a:ext cx="285752" cy="21431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00042"/>
            <a:ext cx="6497972" cy="128588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Химия в домашней аптечке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14488"/>
            <a:ext cx="3500462" cy="4214842"/>
          </a:xfrm>
        </p:spPr>
        <p:txBody>
          <a:bodyPr>
            <a:normAutofit fontScale="47500" lnSpcReduction="20000"/>
          </a:bodyPr>
          <a:lstStyle/>
          <a:p>
            <a:r>
              <a:rPr lang="ru-RU" i="1" dirty="0" smtClean="0"/>
              <a:t>"На всякую </a:t>
            </a:r>
            <a:r>
              <a:rPr lang="ru-RU" i="1" dirty="0" err="1" smtClean="0"/>
              <a:t>болесть</a:t>
            </a:r>
            <a:r>
              <a:rPr lang="ru-RU" i="1" dirty="0" smtClean="0"/>
              <a:t> зелье есть"</a:t>
            </a:r>
            <a:br>
              <a:rPr lang="ru-RU" i="1" dirty="0" smtClean="0"/>
            </a:br>
            <a:r>
              <a:rPr lang="ru-RU" i="1" dirty="0" smtClean="0"/>
              <a:t>(Русская пословица)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 древности не было аптек: лекарства врачи составляли сами. Сырье для изготовления целебных снадобий они покупали у "копателей корешков растений" и хранили на складе - аптеке. Само слово "аптека" происходит от греческого "склад". В России при царе Михаиле Федоровиче (1613-1645) при аптеках уже существовала должность "</a:t>
            </a:r>
            <a:r>
              <a:rPr lang="ru-RU" dirty="0" err="1" smtClean="0"/>
              <a:t>алхимиста</a:t>
            </a:r>
            <a:r>
              <a:rPr lang="ru-RU" dirty="0" smtClean="0"/>
              <a:t>" (химика-лаборанта), который готовил лекарства. Многие знаменитые ученые, вошедшие в историю как химики, по своей основной должности были именно аптекарями и фармацевтами.</a:t>
            </a:r>
          </a:p>
          <a:p>
            <a:r>
              <a:rPr lang="ru-RU" dirty="0" smtClean="0"/>
              <a:t>Само собой разумеется, что в каждой семье должна быть домашняя аптечка. И это самое "химическое" место в квартире. </a:t>
            </a:r>
          </a:p>
          <a:p>
            <a:endParaRPr lang="ru-RU" dirty="0"/>
          </a:p>
        </p:txBody>
      </p:sp>
      <p:pic>
        <p:nvPicPr>
          <p:cNvPr id="7170" name="Picture 2" descr="C:\Documents and Settings\Admin\Рабочий стол\Химия в быту\new_apothe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8292" y="2214554"/>
            <a:ext cx="4445674" cy="25686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4640584" cy="4470284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ru-RU" b="1" u="sng" dirty="0" smtClean="0"/>
              <a:t>Аптечные старожилы</a:t>
            </a:r>
          </a:p>
          <a:p>
            <a:pPr algn="ctr">
              <a:buNone/>
            </a:pPr>
            <a:endParaRPr lang="ru-RU" dirty="0" smtClean="0"/>
          </a:p>
          <a:p>
            <a:r>
              <a:rPr lang="ru-RU" i="1" dirty="0" smtClean="0"/>
              <a:t>"Чем старее, тем правее. Чем моложе, тем дороже"</a:t>
            </a:r>
            <a:br>
              <a:rPr lang="ru-RU" i="1" dirty="0" smtClean="0"/>
            </a:br>
            <a:r>
              <a:rPr lang="ru-RU" i="1" dirty="0" smtClean="0"/>
              <a:t>(Русская поговорка)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Есть старинные лекарственные средства, которые не потеряли своего значения до сих пор. </a:t>
            </a:r>
            <a:br>
              <a:rPr lang="ru-RU" dirty="0" smtClean="0"/>
            </a:br>
            <a:r>
              <a:rPr lang="ru-RU" dirty="0" smtClean="0"/>
              <a:t>Это перманганат калия </a:t>
            </a:r>
            <a:r>
              <a:rPr lang="ru-RU" dirty="0" smtClean="0">
                <a:hlinkClick r:id="rId2"/>
              </a:rPr>
              <a:t>–</a:t>
            </a:r>
            <a:r>
              <a:rPr lang="ru-RU" dirty="0" smtClean="0"/>
              <a:t> </a:t>
            </a:r>
            <a:r>
              <a:rPr lang="ru-RU" dirty="0" smtClean="0">
                <a:hlinkClick r:id="rId2"/>
              </a:rPr>
              <a:t>«</a:t>
            </a:r>
            <a:r>
              <a:rPr lang="ru-RU" u="sng" dirty="0" smtClean="0">
                <a:hlinkClick r:id="rId2"/>
              </a:rPr>
              <a:t>марганцовка</a:t>
            </a:r>
            <a:r>
              <a:rPr lang="ru-RU" u="sng" dirty="0" smtClean="0"/>
              <a:t>»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u="sng" dirty="0" err="1" smtClean="0">
                <a:hlinkClick r:id="rId3"/>
              </a:rPr>
              <a:t>пероксид</a:t>
            </a:r>
            <a:r>
              <a:rPr lang="ru-RU" u="sng" dirty="0" smtClean="0">
                <a:hlinkClick r:id="rId3"/>
              </a:rPr>
              <a:t> (перекись) водорода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u="sng" dirty="0" err="1" smtClean="0">
                <a:hlinkClick r:id="rId4"/>
              </a:rPr>
              <a:t>иод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u="sng" dirty="0" smtClean="0">
                <a:hlinkClick r:id="rId5"/>
              </a:rPr>
              <a:t>нашатырный спирт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u="sng" dirty="0" smtClean="0">
                <a:hlinkClick r:id="rId6"/>
              </a:rPr>
              <a:t>поваренная</a:t>
            </a:r>
            <a:r>
              <a:rPr lang="ru-RU" u="sng" dirty="0" smtClean="0"/>
              <a:t> соль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u="sng" dirty="0" smtClean="0">
                <a:hlinkClick r:id="rId7"/>
              </a:rPr>
              <a:t>английская соль</a:t>
            </a:r>
            <a:r>
              <a:rPr lang="ru-RU" dirty="0" smtClean="0"/>
              <a:t> (сульфат магния), </a:t>
            </a:r>
            <a:br>
              <a:rPr lang="ru-RU" dirty="0" smtClean="0"/>
            </a:br>
            <a:r>
              <a:rPr lang="ru-RU" u="sng" dirty="0" smtClean="0">
                <a:hlinkClick r:id="rId8"/>
              </a:rPr>
              <a:t>питьевая сода</a:t>
            </a:r>
            <a:r>
              <a:rPr lang="ru-RU" u="sng" dirty="0" smtClean="0"/>
              <a:t> (гидрокарбонат натрия)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u="sng" dirty="0" smtClean="0">
                <a:hlinkClick r:id="rId9"/>
              </a:rPr>
              <a:t>квасцы</a:t>
            </a:r>
            <a:r>
              <a:rPr lang="ru-RU" dirty="0" smtClean="0"/>
              <a:t>,  </a:t>
            </a:r>
            <a:br>
              <a:rPr lang="ru-RU" dirty="0" smtClean="0"/>
            </a:br>
            <a:r>
              <a:rPr lang="ru-RU" u="sng" dirty="0" smtClean="0">
                <a:hlinkClick r:id="rId10"/>
              </a:rPr>
              <a:t>ляпис</a:t>
            </a:r>
            <a:r>
              <a:rPr lang="ru-RU" dirty="0" smtClean="0"/>
              <a:t> (нитрат серебра)</a:t>
            </a:r>
            <a:br>
              <a:rPr lang="ru-RU" dirty="0" smtClean="0"/>
            </a:br>
            <a:r>
              <a:rPr lang="ru-RU" u="sng" dirty="0" smtClean="0">
                <a:hlinkClick r:id="rId11"/>
              </a:rPr>
              <a:t>"свинцовый сахар"</a:t>
            </a:r>
            <a:r>
              <a:rPr lang="ru-RU" dirty="0" smtClean="0"/>
              <a:t> - ацетат свинца, </a:t>
            </a:r>
            <a:br>
              <a:rPr lang="ru-RU" dirty="0" smtClean="0"/>
            </a:br>
            <a:r>
              <a:rPr lang="ru-RU" u="sng" dirty="0" smtClean="0">
                <a:hlinkClick r:id="rId12"/>
              </a:rPr>
              <a:t>борная кислота</a:t>
            </a:r>
            <a:r>
              <a:rPr lang="ru-RU" dirty="0" smtClean="0"/>
              <a:t>,</a:t>
            </a:r>
            <a:br>
              <a:rPr lang="ru-RU" dirty="0" smtClean="0"/>
            </a:br>
            <a:r>
              <a:rPr lang="ru-RU" dirty="0" smtClean="0"/>
              <a:t>ацетилсалициловая кислота (</a:t>
            </a:r>
            <a:r>
              <a:rPr lang="ru-RU" u="sng" dirty="0" smtClean="0">
                <a:hlinkClick r:id="rId13"/>
              </a:rPr>
              <a:t>аспирин</a:t>
            </a:r>
            <a:r>
              <a:rPr lang="ru-RU" u="sng" dirty="0" smtClean="0"/>
              <a:t>)</a:t>
            </a:r>
            <a:r>
              <a:rPr lang="ru-RU" dirty="0" smtClean="0"/>
              <a:t> -  распространенное жаропонижающее  </a:t>
            </a:r>
          </a:p>
          <a:p>
            <a:r>
              <a:rPr lang="ru-RU" dirty="0" smtClean="0"/>
              <a:t>средство.</a:t>
            </a:r>
          </a:p>
          <a:p>
            <a:endParaRPr lang="ru-RU" dirty="0"/>
          </a:p>
        </p:txBody>
      </p:sp>
      <p:pic>
        <p:nvPicPr>
          <p:cNvPr id="8194" name="Picture 2" descr="C:\Documents and Settings\Admin\Рабочий стол\Химия в быту\pildoras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929190" y="2285992"/>
            <a:ext cx="3714776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3997642" cy="447028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Лечит природа</a:t>
            </a:r>
          </a:p>
          <a:p>
            <a:r>
              <a:rPr lang="ru-RU" dirty="0" smtClean="0"/>
              <a:t>Природа - неисчерпаемая и до сих пор не изученная до конца людьми кладовая целебных средств. Среди них почетное место занимают:</a:t>
            </a:r>
          </a:p>
          <a:p>
            <a:r>
              <a:rPr lang="ru-RU" dirty="0" smtClean="0"/>
              <a:t>·  </a:t>
            </a:r>
            <a:r>
              <a:rPr lang="ru-RU" dirty="0" smtClean="0">
                <a:hlinkClick r:id="rId2" action="ppaction://hlinksldjump"/>
              </a:rPr>
              <a:t>мед</a:t>
            </a:r>
            <a:r>
              <a:rPr lang="ru-RU" dirty="0" smtClean="0"/>
              <a:t>, </a:t>
            </a:r>
          </a:p>
          <a:p>
            <a:r>
              <a:rPr lang="ru-RU" dirty="0" smtClean="0"/>
              <a:t>·  </a:t>
            </a:r>
            <a:r>
              <a:rPr lang="ru-RU" dirty="0" smtClean="0">
                <a:hlinkClick r:id="rId3" action="ppaction://hlinksldjump"/>
              </a:rPr>
              <a:t>прополис</a:t>
            </a:r>
            <a:r>
              <a:rPr lang="ru-RU" dirty="0" smtClean="0">
                <a:hlinkClick r:id="rId4"/>
              </a:rPr>
              <a:t>, </a:t>
            </a:r>
            <a:endParaRPr lang="ru-RU" dirty="0" smtClean="0"/>
          </a:p>
          <a:p>
            <a:r>
              <a:rPr lang="ru-RU" dirty="0" smtClean="0"/>
              <a:t>·  </a:t>
            </a:r>
            <a:r>
              <a:rPr lang="ru-RU" dirty="0" smtClean="0">
                <a:hlinkClick r:id="rId5" action="ppaction://hlinksldjump"/>
              </a:rPr>
              <a:t>чайный гриб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В их составе –природные</a:t>
            </a:r>
          </a:p>
          <a:p>
            <a:pPr>
              <a:buNone/>
            </a:pPr>
            <a:r>
              <a:rPr lang="ru-RU" dirty="0" smtClean="0"/>
              <a:t> химические</a:t>
            </a:r>
          </a:p>
          <a:p>
            <a:pPr>
              <a:buNone/>
            </a:pPr>
            <a:r>
              <a:rPr lang="ru-RU" dirty="0" smtClean="0"/>
              <a:t>вещества.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9219" name="Picture 3" descr="C:\Documents and Settings\Admin\Рабочий стол\Химия в быту\small_317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2500306"/>
            <a:ext cx="4386544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143</TotalTime>
  <Words>444</Words>
  <Application>Microsoft Office PowerPoint</Application>
  <PresentationFormat>Экран (4:3)</PresentationFormat>
  <Paragraphs>74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Вещества вокруг нас.</vt:lpstr>
      <vt:lpstr> Мы каждый день имеем дело с различными видами бытовой химии, начиная от обычного мыла и оканчивая красителями для машин, а также десятками видов, сотнями наименований продукции химической промышленности, предназначенных для выполнения всех возможных домашних работ. </vt:lpstr>
      <vt:lpstr>Слайд 3</vt:lpstr>
      <vt:lpstr>Слайд 4</vt:lpstr>
      <vt:lpstr> </vt:lpstr>
      <vt:lpstr> </vt:lpstr>
      <vt:lpstr>Химия в домашней аптечке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в быту</dc:title>
  <dc:creator>Admin</dc:creator>
  <cp:lastModifiedBy>Admin</cp:lastModifiedBy>
  <cp:revision>20</cp:revision>
  <dcterms:created xsi:type="dcterms:W3CDTF">2011-12-25T17:28:35Z</dcterms:created>
  <dcterms:modified xsi:type="dcterms:W3CDTF">2015-01-31T15:37:56Z</dcterms:modified>
</cp:coreProperties>
</file>