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sldIdLst>
    <p:sldId id="331" r:id="rId2"/>
    <p:sldId id="319" r:id="rId3"/>
    <p:sldId id="342" r:id="rId4"/>
    <p:sldId id="341" r:id="rId5"/>
    <p:sldId id="343" r:id="rId6"/>
    <p:sldId id="285" r:id="rId7"/>
    <p:sldId id="296" r:id="rId8"/>
    <p:sldId id="333" r:id="rId9"/>
    <p:sldId id="335" r:id="rId10"/>
    <p:sldId id="336" r:id="rId11"/>
    <p:sldId id="337" r:id="rId12"/>
    <p:sldId id="338" r:id="rId13"/>
    <p:sldId id="34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FF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8" autoAdjust="0"/>
    <p:restoredTop sz="94721" autoAdjust="0"/>
  </p:normalViewPr>
  <p:slideViewPr>
    <p:cSldViewPr>
      <p:cViewPr varScale="1">
        <p:scale>
          <a:sx n="69" d="100"/>
          <a:sy n="69" d="100"/>
        </p:scale>
        <p:origin x="-86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0B426E-73BB-4087-99CD-4CF8C4BB7751}" type="datetimeFigureOut">
              <a:rPr lang="ru-RU" smtClean="0"/>
              <a:pPr/>
              <a:t>01.02.2015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AC3B62-63A9-444D-BFF1-C4B10BF7643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034DB440-5056-45FB-A96E-2211BB855AA6}"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4DB440-5056-45FB-A96E-2211BB855AA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4DB440-5056-45FB-A96E-2211BB855AA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4DB440-5056-45FB-A96E-2211BB855AA6}"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034DB440-5056-45FB-A96E-2211BB855AA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4DB440-5056-45FB-A96E-2211BB855AA6}"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34DB440-5056-45FB-A96E-2211BB855AA6}"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34DB440-5056-45FB-A96E-2211BB855AA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34DB440-5056-45FB-A96E-2211BB855AA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4DB440-5056-45FB-A96E-2211BB855AA6}"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B140728-3CA9-47FC-9FDD-46F23628BCB7}" type="datetimeFigureOut">
              <a:rPr lang="ru-RU" smtClean="0"/>
              <a:pPr/>
              <a:t>01.02.2015</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034DB440-5056-45FB-A96E-2211BB855AA6}"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B140728-3CA9-47FC-9FDD-46F23628BCB7}" type="datetimeFigureOut">
              <a:rPr lang="ru-RU" smtClean="0"/>
              <a:pPr/>
              <a:t>01.02.2015</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34DB440-5056-45FB-A96E-2211BB855AA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hyperlink" Target="&#1103;&#1081;&#1094;&#1086;%20&#1090;&#1088;&#1091;&#1076;&#1085;&#1086;%20&#1087;&#1088;&#1086;&#1082;&#1086;&#1083;&#1086;&#1090;&#1100;.mov"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772400" cy="1362075"/>
          </a:xfrm>
        </p:spPr>
        <p:txBody>
          <a:bodyPr/>
          <a:lstStyle/>
          <a:p>
            <a:pPr algn="ctr"/>
            <a:r>
              <a:rPr lang="ru-RU" b="1" dirty="0" smtClean="0">
                <a:solidFill>
                  <a:srgbClr val="0070C0"/>
                </a:solidFill>
                <a:latin typeface="Arial Black" pitchFamily="34" charset="0"/>
              </a:rPr>
              <a:t>Тема урока</a:t>
            </a:r>
            <a:endParaRPr lang="ru-RU" b="1" dirty="0">
              <a:solidFill>
                <a:srgbClr val="0070C0"/>
              </a:solidFill>
              <a:latin typeface="Arial Black" pitchFamily="34" charset="0"/>
            </a:endParaRPr>
          </a:p>
        </p:txBody>
      </p:sp>
      <p:sp>
        <p:nvSpPr>
          <p:cNvPr id="3" name="Текст 2"/>
          <p:cNvSpPr>
            <a:spLocks noGrp="1"/>
          </p:cNvSpPr>
          <p:nvPr>
            <p:ph type="body" idx="1"/>
          </p:nvPr>
        </p:nvSpPr>
        <p:spPr/>
        <p:txBody>
          <a:bodyPr>
            <a:noAutofit/>
          </a:bodyPr>
          <a:lstStyle/>
          <a:p>
            <a:pPr algn="ctr"/>
            <a:r>
              <a:rPr lang="ru-RU" sz="5400" dirty="0" smtClean="0">
                <a:solidFill>
                  <a:srgbClr val="FF0000"/>
                </a:solidFill>
                <a:latin typeface="Arial Black" pitchFamily="34" charset="0"/>
              </a:rPr>
              <a:t>Решение задач по теме «Давление твёрдых тел, жидкостей и газов».</a:t>
            </a:r>
            <a:endParaRPr lang="ru-RU" sz="5400" dirty="0">
              <a:solidFill>
                <a:srgbClr val="FF0000"/>
              </a:solidFill>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kambala 6 560x420 Камбала"/>
          <p:cNvPicPr>
            <a:picLocks noChangeAspect="1" noChangeArrowheads="1"/>
          </p:cNvPicPr>
          <p:nvPr/>
        </p:nvPicPr>
        <p:blipFill>
          <a:blip r:embed="rId2" cstate="print"/>
          <a:srcRect/>
          <a:stretch>
            <a:fillRect/>
          </a:stretch>
        </p:blipFill>
        <p:spPr bwMode="auto">
          <a:xfrm>
            <a:off x="323528" y="476672"/>
            <a:ext cx="5334000" cy="4000501"/>
          </a:xfrm>
          <a:prstGeom prst="rect">
            <a:avLst/>
          </a:prstGeom>
          <a:noFill/>
        </p:spPr>
      </p:pic>
      <p:sp>
        <p:nvSpPr>
          <p:cNvPr id="3" name="TextBox 2"/>
          <p:cNvSpPr txBox="1"/>
          <p:nvPr/>
        </p:nvSpPr>
        <p:spPr>
          <a:xfrm>
            <a:off x="5796136" y="404664"/>
            <a:ext cx="3168352" cy="5262979"/>
          </a:xfrm>
          <a:prstGeom prst="rect">
            <a:avLst/>
          </a:prstGeom>
          <a:noFill/>
        </p:spPr>
        <p:txBody>
          <a:bodyPr wrap="square" rtlCol="0">
            <a:spAutoFit/>
          </a:bodyPr>
          <a:lstStyle/>
          <a:p>
            <a:r>
              <a:rPr lang="ru-RU" sz="2400" dirty="0" smtClean="0"/>
              <a:t>В водах японского моря водится зубчатая камбала. Большую часть жизни она проводит на глубинах менее 70 метров. Во время зимовки может опускаться на глубину до 400 метров.  Крупные экземпляры предпочитают морские воды.</a:t>
            </a:r>
            <a:endParaRPr lang="ru-RU" sz="2400" dirty="0"/>
          </a:p>
        </p:txBody>
      </p:sp>
      <p:sp>
        <p:nvSpPr>
          <p:cNvPr id="4" name="TextBox 3"/>
          <p:cNvSpPr txBox="1"/>
          <p:nvPr/>
        </p:nvSpPr>
        <p:spPr>
          <a:xfrm>
            <a:off x="395536" y="4797152"/>
            <a:ext cx="5184576" cy="1569660"/>
          </a:xfrm>
          <a:prstGeom prst="rect">
            <a:avLst/>
          </a:prstGeom>
          <a:noFill/>
        </p:spPr>
        <p:txBody>
          <a:bodyPr wrap="square" rtlCol="0">
            <a:spAutoFit/>
          </a:bodyPr>
          <a:lstStyle/>
          <a:p>
            <a:pPr marL="342900" indent="-342900"/>
            <a:r>
              <a:rPr lang="ru-RU" sz="2400" dirty="0" smtClean="0"/>
              <a:t>А) почему камбала плоская?</a:t>
            </a:r>
          </a:p>
          <a:p>
            <a:pPr marL="342900" indent="-342900"/>
            <a:r>
              <a:rPr lang="ru-RU" sz="2400" dirty="0" smtClean="0"/>
              <a:t>Б) какое давление воды испытывает эта рыба на глубине 70 и 400 метров?</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4680520" cy="4524315"/>
          </a:xfrm>
          <a:prstGeom prst="rect">
            <a:avLst/>
          </a:prstGeom>
          <a:noFill/>
        </p:spPr>
        <p:txBody>
          <a:bodyPr wrap="square" rtlCol="0">
            <a:spAutoFit/>
          </a:bodyPr>
          <a:lstStyle/>
          <a:p>
            <a:r>
              <a:rPr lang="ru-RU" dirty="0" smtClean="0"/>
              <a:t>В своё время первый учёный-исследователь природы Уссурийского края Николай Михайлович Пржевальский писал, что после однообразных пространств северной тайги леса долины Уссури и водные просторы озера </a:t>
            </a:r>
            <a:r>
              <a:rPr lang="ru-RU" dirty="0" err="1" smtClean="0"/>
              <a:t>Ханка</a:t>
            </a:r>
            <a:r>
              <a:rPr lang="ru-RU" dirty="0" smtClean="0"/>
              <a:t> буквально поражают путешественника контрастным сочетанием самых неожиданных растительных и животных форм. Несмотря на огромную площадь-400 квадратных километров, озеро </a:t>
            </a:r>
            <a:r>
              <a:rPr lang="ru-RU" dirty="0" err="1" smtClean="0"/>
              <a:t>Ханка</a:t>
            </a:r>
            <a:r>
              <a:rPr lang="ru-RU" dirty="0" smtClean="0"/>
              <a:t> является одним из самых мелких в России. Минимальное давление на его дно 10 кПа, а максимальное – 30кПа, и хорошо прогреваемые воды дают приют 33 видам рыб!</a:t>
            </a:r>
            <a:endParaRPr lang="ru-RU" dirty="0"/>
          </a:p>
        </p:txBody>
      </p:sp>
      <p:pic>
        <p:nvPicPr>
          <p:cNvPr id="71682" name="Picture 2" descr="http://lemur59.ru/sites/default/files/images/%D0%B7%D0%B0%D1%81%D1%82%D0%B0%D0%B2%D0%BA%D0%B0(2).png"/>
          <p:cNvPicPr>
            <a:picLocks noChangeAspect="1" noChangeArrowheads="1"/>
          </p:cNvPicPr>
          <p:nvPr/>
        </p:nvPicPr>
        <p:blipFill>
          <a:blip r:embed="rId2" cstate="print"/>
          <a:srcRect/>
          <a:stretch>
            <a:fillRect/>
          </a:stretch>
        </p:blipFill>
        <p:spPr bwMode="auto">
          <a:xfrm>
            <a:off x="4932040" y="188640"/>
            <a:ext cx="3971925" cy="5695950"/>
          </a:xfrm>
          <a:prstGeom prst="rect">
            <a:avLst/>
          </a:prstGeom>
          <a:noFill/>
        </p:spPr>
      </p:pic>
      <p:sp>
        <p:nvSpPr>
          <p:cNvPr id="4" name="TextBox 3"/>
          <p:cNvSpPr txBox="1"/>
          <p:nvPr/>
        </p:nvSpPr>
        <p:spPr>
          <a:xfrm>
            <a:off x="323528" y="4797152"/>
            <a:ext cx="4392488" cy="1384995"/>
          </a:xfrm>
          <a:prstGeom prst="rect">
            <a:avLst/>
          </a:prstGeom>
          <a:noFill/>
        </p:spPr>
        <p:txBody>
          <a:bodyPr wrap="square" rtlCol="0">
            <a:spAutoFit/>
          </a:bodyPr>
          <a:lstStyle/>
          <a:p>
            <a:r>
              <a:rPr lang="ru-RU" sz="2800" dirty="0" smtClean="0"/>
              <a:t>Определите наименьшую и наибольшую глубину озера </a:t>
            </a:r>
            <a:r>
              <a:rPr lang="ru-RU" sz="2800" dirty="0" err="1" smtClean="0"/>
              <a:t>Ханка</a:t>
            </a:r>
            <a:r>
              <a:rPr lang="ru-RU" sz="2800" dirty="0" smtClean="0"/>
              <a:t>.</a:t>
            </a:r>
            <a:endParaRPr lang="ru-RU" sz="2800" dirty="0"/>
          </a:p>
        </p:txBody>
      </p:sp>
      <p:sp>
        <p:nvSpPr>
          <p:cNvPr id="5" name="TextBox 4"/>
          <p:cNvSpPr txBox="1"/>
          <p:nvPr/>
        </p:nvSpPr>
        <p:spPr>
          <a:xfrm>
            <a:off x="2627784" y="6093296"/>
            <a:ext cx="2232248" cy="369332"/>
          </a:xfrm>
          <a:prstGeom prst="rect">
            <a:avLst/>
          </a:prstGeom>
          <a:noFill/>
        </p:spPr>
        <p:txBody>
          <a:bodyPr wrap="square" rtlCol="0">
            <a:spAutoFit/>
          </a:bodyPr>
          <a:lstStyle/>
          <a:p>
            <a:r>
              <a:rPr lang="ru-RU" dirty="0" smtClean="0"/>
              <a:t>Отв.(1 м, 3 м)</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3" descr="C:\Users\света\Desktop\Гора Чёрный КустRuTraveller_files\75990_603x354.jpg"/>
          <p:cNvPicPr>
            <a:picLocks noChangeAspect="1" noChangeArrowheads="1"/>
          </p:cNvPicPr>
          <p:nvPr/>
        </p:nvPicPr>
        <p:blipFill>
          <a:blip r:embed="rId2" cstate="print"/>
          <a:srcRect/>
          <a:stretch>
            <a:fillRect/>
          </a:stretch>
        </p:blipFill>
        <p:spPr bwMode="auto">
          <a:xfrm>
            <a:off x="395536" y="260648"/>
            <a:ext cx="5743575" cy="3371850"/>
          </a:xfrm>
          <a:prstGeom prst="rect">
            <a:avLst/>
          </a:prstGeom>
          <a:noFill/>
        </p:spPr>
      </p:pic>
      <p:sp>
        <p:nvSpPr>
          <p:cNvPr id="4" name="Прямоугольник 3"/>
          <p:cNvSpPr/>
          <p:nvPr/>
        </p:nvSpPr>
        <p:spPr>
          <a:xfrm>
            <a:off x="251520" y="3789040"/>
            <a:ext cx="8568952" cy="2862322"/>
          </a:xfrm>
          <a:prstGeom prst="rect">
            <a:avLst/>
          </a:prstGeom>
        </p:spPr>
        <p:txBody>
          <a:bodyPr wrap="square">
            <a:spAutoFit/>
          </a:bodyPr>
          <a:lstStyle/>
          <a:p>
            <a:r>
              <a:rPr lang="ru-RU" sz="2000" dirty="0" smtClean="0"/>
              <a:t>Гора Чёрный куст расположена в Приморском крае, недалеко от города Находка и является одной из могущественных вершин горной системы Сихотэ-Алинь. Ее высота достигает 1010 метров над уровнем моря, что позволяет считать ее самым южным тысячником Дальнего Востока и одной из высочайших цепей на юге. Более того с вершины горы открывается вид на бухту </a:t>
            </a:r>
            <a:r>
              <a:rPr lang="ru-RU" sz="2000" dirty="0" err="1" smtClean="0"/>
              <a:t>Лошкевича</a:t>
            </a:r>
            <a:r>
              <a:rPr lang="ru-RU" sz="2000" dirty="0" smtClean="0"/>
              <a:t>, Золотую долину, порт Восточный, также она имеет сдвоенную форму, чем-то напоминающую пирамиды. Удивительно то, что склоны горного массива покрыты редким хвойным лесом.</a:t>
            </a:r>
            <a:endParaRPr lang="ru-RU" sz="2000" dirty="0"/>
          </a:p>
        </p:txBody>
      </p:sp>
      <p:sp>
        <p:nvSpPr>
          <p:cNvPr id="5" name="TextBox 4"/>
          <p:cNvSpPr txBox="1"/>
          <p:nvPr/>
        </p:nvSpPr>
        <p:spPr>
          <a:xfrm>
            <a:off x="6372200" y="260648"/>
            <a:ext cx="2592288" cy="3046988"/>
          </a:xfrm>
          <a:prstGeom prst="rect">
            <a:avLst/>
          </a:prstGeom>
          <a:noFill/>
        </p:spPr>
        <p:txBody>
          <a:bodyPr wrap="square" rtlCol="0">
            <a:spAutoFit/>
          </a:bodyPr>
          <a:lstStyle/>
          <a:p>
            <a:r>
              <a:rPr lang="ru-RU" sz="3200" dirty="0" smtClean="0"/>
              <a:t>Какое давление оказывает воздух на вершину этой горы?</a:t>
            </a:r>
            <a:endParaRPr lang="ru-RU" sz="3200" dirty="0"/>
          </a:p>
        </p:txBody>
      </p:sp>
      <p:sp>
        <p:nvSpPr>
          <p:cNvPr id="6" name="TextBox 5"/>
          <p:cNvSpPr txBox="1"/>
          <p:nvPr/>
        </p:nvSpPr>
        <p:spPr>
          <a:xfrm>
            <a:off x="7092280" y="3284984"/>
            <a:ext cx="2448272" cy="369332"/>
          </a:xfrm>
          <a:prstGeom prst="rect">
            <a:avLst/>
          </a:prstGeom>
          <a:noFill/>
        </p:spPr>
        <p:txBody>
          <a:bodyPr wrap="square" rtlCol="0">
            <a:spAutoFit/>
          </a:bodyPr>
          <a:lstStyle/>
          <a:p>
            <a:r>
              <a:rPr lang="ru-RU" dirty="0" smtClean="0"/>
              <a:t>Отв. 1329 Па</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D:\маме\school2515.jpg"/>
          <p:cNvPicPr>
            <a:picLocks noChangeAspect="1" noChangeArrowheads="1"/>
          </p:cNvPicPr>
          <p:nvPr/>
        </p:nvPicPr>
        <p:blipFill>
          <a:blip r:embed="rId2" cstate="print"/>
          <a:srcRect/>
          <a:stretch>
            <a:fillRect/>
          </a:stretch>
        </p:blipFill>
        <p:spPr bwMode="auto">
          <a:xfrm>
            <a:off x="0" y="214313"/>
            <a:ext cx="2071688" cy="1989137"/>
          </a:xfrm>
          <a:prstGeom prst="rect">
            <a:avLst/>
          </a:prstGeom>
          <a:noFill/>
          <a:ln w="9525">
            <a:noFill/>
            <a:miter lim="800000"/>
            <a:headEnd/>
            <a:tailEnd/>
          </a:ln>
        </p:spPr>
      </p:pic>
      <p:sp>
        <p:nvSpPr>
          <p:cNvPr id="3" name="Выноска-облако 2"/>
          <p:cNvSpPr/>
          <p:nvPr/>
        </p:nvSpPr>
        <p:spPr>
          <a:xfrm>
            <a:off x="2000250" y="357188"/>
            <a:ext cx="6929438" cy="785812"/>
          </a:xfrm>
          <a:prstGeom prst="cloudCallout">
            <a:avLst>
              <a:gd name="adj1" fmla="val 1011"/>
              <a:gd name="adj2" fmla="val 38628"/>
            </a:avLst>
          </a:prstGeom>
          <a:noFill/>
          <a:ln w="31750" cmpd="thinThick">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 name="TextBox 3"/>
          <p:cNvSpPr txBox="1"/>
          <p:nvPr/>
        </p:nvSpPr>
        <p:spPr>
          <a:xfrm>
            <a:off x="3286125" y="428625"/>
            <a:ext cx="4271963" cy="584200"/>
          </a:xfrm>
          <a:prstGeom prst="rect">
            <a:avLst/>
          </a:prstGeom>
          <a:noFill/>
        </p:spPr>
        <p:txBody>
          <a:bodyPr>
            <a:spAutoFit/>
          </a:bodyPr>
          <a:lstStyle/>
          <a:p>
            <a:pPr>
              <a:defRPr/>
            </a:pPr>
            <a:r>
              <a:rPr lang="ru-RU" sz="3200" b="1" dirty="0">
                <a:solidFill>
                  <a:schemeClr val="accent2"/>
                </a:solidFill>
                <a:latin typeface="ChinaOne" pitchFamily="66" charset="0"/>
              </a:rPr>
              <a:t>Д</a:t>
            </a:r>
            <a:r>
              <a:rPr lang="ru-RU" sz="3200" b="1" dirty="0">
                <a:solidFill>
                  <a:srgbClr val="FFC000"/>
                </a:solidFill>
                <a:latin typeface="ChinaOne" pitchFamily="66" charset="0"/>
              </a:rPr>
              <a:t>о</a:t>
            </a:r>
            <a:r>
              <a:rPr lang="ru-RU" sz="3200" b="1" dirty="0">
                <a:solidFill>
                  <a:schemeClr val="tx2">
                    <a:lumMod val="60000"/>
                    <a:lumOff val="40000"/>
                  </a:schemeClr>
                </a:solidFill>
                <a:latin typeface="ChinaOne" pitchFamily="66" charset="0"/>
              </a:rPr>
              <a:t>м</a:t>
            </a:r>
            <a:r>
              <a:rPr lang="ru-RU" sz="3200" b="1" dirty="0">
                <a:solidFill>
                  <a:schemeClr val="accent3">
                    <a:lumMod val="75000"/>
                  </a:schemeClr>
                </a:solidFill>
                <a:latin typeface="ChinaOne" pitchFamily="66" charset="0"/>
              </a:rPr>
              <a:t>а</a:t>
            </a:r>
            <a:r>
              <a:rPr lang="ru-RU" sz="3200" b="1" dirty="0">
                <a:solidFill>
                  <a:schemeClr val="accent2"/>
                </a:solidFill>
                <a:latin typeface="ChinaOne" pitchFamily="66" charset="0"/>
              </a:rPr>
              <a:t>ш</a:t>
            </a:r>
            <a:r>
              <a:rPr lang="ru-RU" sz="3200" b="1" dirty="0">
                <a:solidFill>
                  <a:schemeClr val="accent4">
                    <a:lumMod val="75000"/>
                  </a:schemeClr>
                </a:solidFill>
                <a:latin typeface="ChinaOne" pitchFamily="66" charset="0"/>
              </a:rPr>
              <a:t>н</a:t>
            </a:r>
            <a:r>
              <a:rPr lang="ru-RU" sz="3200" b="1" dirty="0">
                <a:solidFill>
                  <a:schemeClr val="accent6">
                    <a:lumMod val="75000"/>
                  </a:schemeClr>
                </a:solidFill>
                <a:latin typeface="ChinaOne" pitchFamily="66" charset="0"/>
              </a:rPr>
              <a:t>е</a:t>
            </a:r>
            <a:r>
              <a:rPr lang="ru-RU" sz="3200" b="1" dirty="0">
                <a:solidFill>
                  <a:schemeClr val="accent3"/>
                </a:solidFill>
                <a:latin typeface="ChinaOne" pitchFamily="66" charset="0"/>
              </a:rPr>
              <a:t>е</a:t>
            </a:r>
            <a:r>
              <a:rPr lang="ru-RU" sz="3200" b="1" dirty="0">
                <a:solidFill>
                  <a:schemeClr val="accent2"/>
                </a:solidFill>
                <a:latin typeface="ChinaOne" pitchFamily="66" charset="0"/>
              </a:rPr>
              <a:t>  з</a:t>
            </a:r>
            <a:r>
              <a:rPr lang="ru-RU" sz="3200" b="1" dirty="0">
                <a:solidFill>
                  <a:srgbClr val="7030A0"/>
                </a:solidFill>
                <a:latin typeface="ChinaOne" pitchFamily="66" charset="0"/>
              </a:rPr>
              <a:t>а</a:t>
            </a:r>
            <a:r>
              <a:rPr lang="ru-RU" sz="3200" b="1" dirty="0">
                <a:solidFill>
                  <a:schemeClr val="accent6">
                    <a:lumMod val="75000"/>
                  </a:schemeClr>
                </a:solidFill>
                <a:latin typeface="ChinaOne" pitchFamily="66" charset="0"/>
              </a:rPr>
              <a:t>д</a:t>
            </a:r>
            <a:r>
              <a:rPr lang="ru-RU" sz="3200" b="1" dirty="0">
                <a:solidFill>
                  <a:schemeClr val="accent2"/>
                </a:solidFill>
                <a:latin typeface="ChinaOne" pitchFamily="66" charset="0"/>
              </a:rPr>
              <a:t>а</a:t>
            </a:r>
            <a:r>
              <a:rPr lang="ru-RU" sz="3200" b="1" dirty="0">
                <a:solidFill>
                  <a:srgbClr val="0070C0"/>
                </a:solidFill>
                <a:latin typeface="ChinaOne" pitchFamily="66" charset="0"/>
              </a:rPr>
              <a:t>н</a:t>
            </a:r>
            <a:r>
              <a:rPr lang="ru-RU" sz="3200" b="1" dirty="0">
                <a:solidFill>
                  <a:schemeClr val="accent3">
                    <a:lumMod val="75000"/>
                  </a:schemeClr>
                </a:solidFill>
                <a:latin typeface="ChinaOne" pitchFamily="66" charset="0"/>
              </a:rPr>
              <a:t>и</a:t>
            </a:r>
            <a:r>
              <a:rPr lang="ru-RU" sz="3200" b="1" dirty="0">
                <a:solidFill>
                  <a:srgbClr val="FFC000"/>
                </a:solidFill>
                <a:latin typeface="ChinaOne" pitchFamily="66" charset="0"/>
              </a:rPr>
              <a:t>е</a:t>
            </a:r>
          </a:p>
        </p:txBody>
      </p:sp>
      <p:sp>
        <p:nvSpPr>
          <p:cNvPr id="31749" name="TextBox 4"/>
          <p:cNvSpPr txBox="1">
            <a:spLocks noChangeArrowheads="1"/>
          </p:cNvSpPr>
          <p:nvPr/>
        </p:nvSpPr>
        <p:spPr bwMode="auto">
          <a:xfrm>
            <a:off x="3059832" y="1196752"/>
            <a:ext cx="3958135" cy="1200329"/>
          </a:xfrm>
          <a:prstGeom prst="rect">
            <a:avLst/>
          </a:prstGeom>
          <a:noFill/>
          <a:ln w="9525">
            <a:noFill/>
            <a:miter lim="800000"/>
            <a:headEnd/>
            <a:tailEnd/>
          </a:ln>
        </p:spPr>
        <p:txBody>
          <a:bodyPr wrap="none">
            <a:spAutoFit/>
          </a:bodyPr>
          <a:lstStyle/>
          <a:p>
            <a:r>
              <a:rPr lang="ru-RU" sz="3600" b="1" dirty="0" smtClean="0">
                <a:solidFill>
                  <a:srgbClr val="002060"/>
                </a:solidFill>
                <a:latin typeface="ChinaOne" pitchFamily="66" charset="0"/>
              </a:rPr>
              <a:t>Повторить § 33-38</a:t>
            </a:r>
            <a:r>
              <a:rPr lang="ru-RU" sz="3600" b="1">
                <a:solidFill>
                  <a:srgbClr val="002060"/>
                </a:solidFill>
                <a:latin typeface="ChinaOne" pitchFamily="66" charset="0"/>
              </a:rPr>
              <a:t/>
            </a:r>
            <a:br>
              <a:rPr lang="ru-RU" sz="3600" b="1">
                <a:solidFill>
                  <a:srgbClr val="002060"/>
                </a:solidFill>
                <a:latin typeface="ChinaOne" pitchFamily="66" charset="0"/>
              </a:rPr>
            </a:br>
            <a:endParaRPr lang="ru-RU" sz="3600" b="1" dirty="0">
              <a:solidFill>
                <a:srgbClr val="002060"/>
              </a:solidFill>
              <a:latin typeface="ChinaOne" pitchFamily="66" charset="0"/>
            </a:endParaRPr>
          </a:p>
        </p:txBody>
      </p:sp>
      <p:pic>
        <p:nvPicPr>
          <p:cNvPr id="8" name="Picture 2" descr="C:\Documents and Settings\Admin\Рабочий стол\0_239a3_aca4c498_M.gif"/>
          <p:cNvPicPr>
            <a:picLocks noChangeAspect="1" noChangeArrowheads="1" noCrop="1"/>
          </p:cNvPicPr>
          <p:nvPr/>
        </p:nvPicPr>
        <p:blipFill>
          <a:blip r:embed="rId3" cstate="print"/>
          <a:srcRect/>
          <a:stretch>
            <a:fillRect/>
          </a:stretch>
        </p:blipFill>
        <p:spPr bwMode="auto">
          <a:xfrm>
            <a:off x="2786063" y="3286125"/>
            <a:ext cx="3621087" cy="2886075"/>
          </a:xfrm>
          <a:prstGeom prst="rect">
            <a:avLst/>
          </a:prstGeom>
          <a:noFill/>
          <a:ln w="9525">
            <a:noFill/>
            <a:miter lim="800000"/>
            <a:headEnd/>
            <a:tailEnd/>
          </a:ln>
        </p:spPr>
      </p:pic>
      <p:sp>
        <p:nvSpPr>
          <p:cNvPr id="9" name="TextBox 8"/>
          <p:cNvSpPr txBox="1"/>
          <p:nvPr/>
        </p:nvSpPr>
        <p:spPr>
          <a:xfrm>
            <a:off x="1214438" y="2857500"/>
            <a:ext cx="7643812" cy="830263"/>
          </a:xfrm>
          <a:prstGeom prst="rect">
            <a:avLst/>
          </a:prstGeom>
          <a:noFill/>
        </p:spPr>
        <p:txBody>
          <a:bodyPr>
            <a:spAutoFit/>
          </a:bodyPr>
          <a:lstStyle/>
          <a:p>
            <a:pPr algn="ctr">
              <a:defRPr/>
            </a:pPr>
            <a:r>
              <a:rPr lang="ru-RU" sz="4800" b="1" dirty="0">
                <a:solidFill>
                  <a:schemeClr val="accent2"/>
                </a:solidFill>
                <a:latin typeface="ChinaOne" pitchFamily="66" charset="0"/>
              </a:rPr>
              <a:t>С</a:t>
            </a:r>
            <a:r>
              <a:rPr lang="ru-RU" sz="4800" b="1" dirty="0">
                <a:solidFill>
                  <a:srgbClr val="FFC000"/>
                </a:solidFill>
                <a:latin typeface="ChinaOne" pitchFamily="66" charset="0"/>
              </a:rPr>
              <a:t>п</a:t>
            </a:r>
            <a:r>
              <a:rPr lang="ru-RU" sz="4800" b="1" dirty="0">
                <a:solidFill>
                  <a:schemeClr val="tx2">
                    <a:lumMod val="60000"/>
                    <a:lumOff val="40000"/>
                  </a:schemeClr>
                </a:solidFill>
                <a:latin typeface="ChinaOne" pitchFamily="66" charset="0"/>
              </a:rPr>
              <a:t>а</a:t>
            </a:r>
            <a:r>
              <a:rPr lang="ru-RU" sz="4800" b="1" dirty="0">
                <a:solidFill>
                  <a:schemeClr val="accent3">
                    <a:lumMod val="75000"/>
                  </a:schemeClr>
                </a:solidFill>
                <a:latin typeface="ChinaOne" pitchFamily="66" charset="0"/>
              </a:rPr>
              <a:t>с</a:t>
            </a:r>
            <a:r>
              <a:rPr lang="ru-RU" sz="4800" b="1" dirty="0">
                <a:solidFill>
                  <a:schemeClr val="accent2"/>
                </a:solidFill>
                <a:latin typeface="ChinaOne" pitchFamily="66" charset="0"/>
              </a:rPr>
              <a:t>и</a:t>
            </a:r>
            <a:r>
              <a:rPr lang="ru-RU" sz="4800" b="1" dirty="0">
                <a:solidFill>
                  <a:schemeClr val="accent4">
                    <a:lumMod val="75000"/>
                  </a:schemeClr>
                </a:solidFill>
                <a:latin typeface="ChinaOne" pitchFamily="66" charset="0"/>
              </a:rPr>
              <a:t>б</a:t>
            </a:r>
            <a:r>
              <a:rPr lang="ru-RU" sz="4800" b="1" dirty="0">
                <a:solidFill>
                  <a:schemeClr val="accent6">
                    <a:lumMod val="75000"/>
                  </a:schemeClr>
                </a:solidFill>
                <a:latin typeface="ChinaOne" pitchFamily="66" charset="0"/>
              </a:rPr>
              <a:t>о </a:t>
            </a:r>
            <a:r>
              <a:rPr lang="ru-RU" sz="4800" b="1" dirty="0">
                <a:solidFill>
                  <a:schemeClr val="accent3"/>
                </a:solidFill>
                <a:latin typeface="ChinaOne" pitchFamily="66" charset="0"/>
              </a:rPr>
              <a:t>з</a:t>
            </a:r>
            <a:r>
              <a:rPr lang="ru-RU" sz="4800" b="1" dirty="0">
                <a:solidFill>
                  <a:srgbClr val="FFC000"/>
                </a:solidFill>
                <a:latin typeface="ChinaOne" pitchFamily="66" charset="0"/>
              </a:rPr>
              <a:t>а</a:t>
            </a:r>
            <a:r>
              <a:rPr lang="ru-RU" sz="4800" b="1" dirty="0">
                <a:solidFill>
                  <a:schemeClr val="accent2"/>
                </a:solidFill>
                <a:latin typeface="ChinaOne" pitchFamily="66" charset="0"/>
              </a:rPr>
              <a:t> в</a:t>
            </a:r>
            <a:r>
              <a:rPr lang="ru-RU" sz="4800" b="1" dirty="0">
                <a:solidFill>
                  <a:srgbClr val="7030A0"/>
                </a:solidFill>
                <a:latin typeface="ChinaOne" pitchFamily="66" charset="0"/>
              </a:rPr>
              <a:t>н</a:t>
            </a:r>
            <a:r>
              <a:rPr lang="ru-RU" sz="4800" b="1" dirty="0">
                <a:solidFill>
                  <a:schemeClr val="accent6">
                    <a:lumMod val="75000"/>
                  </a:schemeClr>
                </a:solidFill>
                <a:latin typeface="ChinaOne" pitchFamily="66" charset="0"/>
              </a:rPr>
              <a:t>и</a:t>
            </a:r>
            <a:r>
              <a:rPr lang="ru-RU" sz="4800" b="1" dirty="0">
                <a:solidFill>
                  <a:schemeClr val="accent5">
                    <a:lumMod val="75000"/>
                  </a:schemeClr>
                </a:solidFill>
                <a:latin typeface="ChinaOne" pitchFamily="66" charset="0"/>
              </a:rPr>
              <a:t>м</a:t>
            </a:r>
            <a:r>
              <a:rPr lang="ru-RU" sz="4800" b="1" dirty="0">
                <a:solidFill>
                  <a:schemeClr val="accent2"/>
                </a:solidFill>
                <a:latin typeface="ChinaOne" pitchFamily="66" charset="0"/>
              </a:rPr>
              <a:t>а</a:t>
            </a:r>
            <a:r>
              <a:rPr lang="ru-RU" sz="4800" b="1" dirty="0">
                <a:solidFill>
                  <a:srgbClr val="0070C0"/>
                </a:solidFill>
                <a:latin typeface="ChinaOne" pitchFamily="66" charset="0"/>
              </a:rPr>
              <a:t>н</a:t>
            </a:r>
            <a:r>
              <a:rPr lang="ru-RU" sz="4800" b="1" dirty="0">
                <a:solidFill>
                  <a:schemeClr val="accent3">
                    <a:lumMod val="75000"/>
                  </a:schemeClr>
                </a:solidFill>
                <a:latin typeface="ChinaOne" pitchFamily="66" charset="0"/>
              </a:rPr>
              <a:t>и</a:t>
            </a:r>
            <a:r>
              <a:rPr lang="ru-RU" sz="4800" b="1" dirty="0">
                <a:solidFill>
                  <a:srgbClr val="FFC000"/>
                </a:solidFill>
                <a:latin typeface="ChinaOne" pitchFamily="66" charset="0"/>
              </a:rPr>
              <a:t>е </a:t>
            </a:r>
            <a:r>
              <a:rPr lang="ru-RU" sz="4800" b="1" dirty="0">
                <a:solidFill>
                  <a:srgbClr val="7030A0"/>
                </a:solidFill>
                <a:latin typeface="ChinaOne" pitchFamily="66" charset="0"/>
              </a:rPr>
              <a:t>!</a:t>
            </a:r>
            <a:r>
              <a:rPr lang="ru-RU" sz="4800" b="1" dirty="0">
                <a:solidFill>
                  <a:srgbClr val="FFC000"/>
                </a:solidFill>
                <a:latin typeface="ChinaOne" pitchFamily="66" charset="0"/>
              </a:rPr>
              <a:t>!</a:t>
            </a:r>
            <a:r>
              <a:rPr lang="ru-RU" sz="4800" b="1" dirty="0">
                <a:solidFill>
                  <a:srgbClr val="0070C0"/>
                </a:solidFill>
                <a:latin typeface="ChinaOne" pitchFamily="66" charset="0"/>
              </a:rPr>
              <a:t>!</a:t>
            </a:r>
          </a:p>
        </p:txBody>
      </p:sp>
      <p:pic>
        <p:nvPicPr>
          <p:cNvPr id="10" name="Picture 2"/>
          <p:cNvPicPr>
            <a:picLocks noChangeAspect="1" noChangeArrowheads="1"/>
          </p:cNvPicPr>
          <p:nvPr/>
        </p:nvPicPr>
        <p:blipFill>
          <a:blip r:embed="rId4" cstate="print"/>
          <a:srcRect/>
          <a:stretch>
            <a:fillRect/>
          </a:stretch>
        </p:blipFill>
        <p:spPr bwMode="auto">
          <a:xfrm>
            <a:off x="4000500" y="3786188"/>
            <a:ext cx="1500188" cy="1873250"/>
          </a:xfrm>
          <a:prstGeom prst="rect">
            <a:avLst/>
          </a:prstGeom>
          <a:noFill/>
          <a:ln w="9525">
            <a:noFill/>
            <a:miter lim="800000"/>
            <a:headEnd/>
            <a:tailEnd/>
          </a:ln>
        </p:spPr>
      </p:pic>
      <p:pic>
        <p:nvPicPr>
          <p:cNvPr id="11" name="Picture 3"/>
          <p:cNvPicPr>
            <a:picLocks noChangeAspect="1" noChangeArrowheads="1"/>
          </p:cNvPicPr>
          <p:nvPr/>
        </p:nvPicPr>
        <p:blipFill>
          <a:blip r:embed="rId5" cstate="print"/>
          <a:srcRect/>
          <a:stretch>
            <a:fillRect/>
          </a:stretch>
        </p:blipFill>
        <p:spPr bwMode="auto">
          <a:xfrm>
            <a:off x="714375" y="3786188"/>
            <a:ext cx="1766888" cy="1890712"/>
          </a:xfrm>
          <a:prstGeom prst="rect">
            <a:avLst/>
          </a:prstGeom>
          <a:noFill/>
          <a:ln w="9525">
            <a:noFill/>
            <a:miter lim="800000"/>
            <a:headEnd/>
            <a:tailEnd/>
          </a:ln>
        </p:spPr>
      </p:pic>
      <p:pic>
        <p:nvPicPr>
          <p:cNvPr id="12" name="Picture 4"/>
          <p:cNvPicPr>
            <a:picLocks noChangeAspect="1" noChangeArrowheads="1"/>
          </p:cNvPicPr>
          <p:nvPr/>
        </p:nvPicPr>
        <p:blipFill>
          <a:blip r:embed="rId6" cstate="print"/>
          <a:srcRect/>
          <a:stretch>
            <a:fillRect/>
          </a:stretch>
        </p:blipFill>
        <p:spPr bwMode="auto">
          <a:xfrm>
            <a:off x="7000875" y="3929063"/>
            <a:ext cx="1571625" cy="1922462"/>
          </a:xfrm>
          <a:prstGeom prst="rect">
            <a:avLst/>
          </a:prstGeom>
          <a:noFill/>
          <a:ln w="9525">
            <a:noFill/>
            <a:miter lim="800000"/>
            <a:headEnd/>
            <a:tailEnd/>
          </a:ln>
        </p:spPr>
      </p:pic>
      <p:sp>
        <p:nvSpPr>
          <p:cNvPr id="13" name="TextBox 12"/>
          <p:cNvSpPr txBox="1"/>
          <p:nvPr/>
        </p:nvSpPr>
        <p:spPr>
          <a:xfrm>
            <a:off x="2843213" y="2565400"/>
            <a:ext cx="3802062" cy="646113"/>
          </a:xfrm>
          <a:prstGeom prst="rect">
            <a:avLst/>
          </a:prstGeom>
          <a:noFill/>
        </p:spPr>
        <p:txBody>
          <a:bodyPr wrap="none">
            <a:spAutoFit/>
          </a:bodyPr>
          <a:lstStyle/>
          <a:p>
            <a:pPr>
              <a:defRPr/>
            </a:pPr>
            <a:r>
              <a:rPr lang="ru-RU" sz="3600" b="1" dirty="0">
                <a:solidFill>
                  <a:schemeClr val="accent2"/>
                </a:solidFill>
                <a:latin typeface="ChinaOne" pitchFamily="66" charset="0"/>
              </a:rPr>
              <a:t>Финальный</a:t>
            </a:r>
            <a:r>
              <a:rPr lang="ru-RU" dirty="0">
                <a:solidFill>
                  <a:schemeClr val="accent2"/>
                </a:solidFill>
                <a:latin typeface="ChinaOne" pitchFamily="66" charset="0"/>
              </a:rPr>
              <a:t>  </a:t>
            </a:r>
            <a:r>
              <a:rPr lang="ru-RU" sz="3600" b="1" dirty="0">
                <a:solidFill>
                  <a:schemeClr val="accent2"/>
                </a:solidFill>
                <a:latin typeface="ChinaOne" pitchFamily="66" charset="0"/>
              </a:rPr>
              <a:t>тест</a:t>
            </a:r>
          </a:p>
        </p:txBody>
      </p:sp>
      <p:sp>
        <p:nvSpPr>
          <p:cNvPr id="14" name="TextBox 13"/>
          <p:cNvSpPr txBox="1"/>
          <p:nvPr/>
        </p:nvSpPr>
        <p:spPr>
          <a:xfrm>
            <a:off x="3798829" y="5786438"/>
            <a:ext cx="2113079" cy="523220"/>
          </a:xfrm>
          <a:prstGeom prst="rect">
            <a:avLst/>
          </a:prstGeom>
          <a:noFill/>
        </p:spPr>
        <p:txBody>
          <a:bodyPr wrap="none">
            <a:spAutoFit/>
          </a:bodyPr>
          <a:lstStyle/>
          <a:p>
            <a:pPr algn="ctr">
              <a:defRPr/>
            </a:pPr>
            <a:r>
              <a:rPr lang="ru-RU" sz="2800" b="1" dirty="0" smtClean="0">
                <a:solidFill>
                  <a:schemeClr val="accent5">
                    <a:lumMod val="75000"/>
                  </a:schemeClr>
                </a:solidFill>
                <a:latin typeface="ChinaOne" pitchFamily="66" charset="0"/>
              </a:rPr>
              <a:t>понравился</a:t>
            </a:r>
            <a:endParaRPr lang="ru-RU" sz="2800" b="1" dirty="0">
              <a:solidFill>
                <a:schemeClr val="accent5">
                  <a:lumMod val="75000"/>
                </a:schemeClr>
              </a:solidFill>
              <a:latin typeface="ChinaOne" pitchFamily="66" charset="0"/>
            </a:endParaRPr>
          </a:p>
        </p:txBody>
      </p:sp>
      <p:sp>
        <p:nvSpPr>
          <p:cNvPr id="15" name="TextBox 14"/>
          <p:cNvSpPr txBox="1"/>
          <p:nvPr/>
        </p:nvSpPr>
        <p:spPr>
          <a:xfrm>
            <a:off x="571500" y="5715000"/>
            <a:ext cx="1804988" cy="523875"/>
          </a:xfrm>
          <a:prstGeom prst="rect">
            <a:avLst/>
          </a:prstGeom>
          <a:noFill/>
        </p:spPr>
        <p:txBody>
          <a:bodyPr wrap="none">
            <a:spAutoFit/>
          </a:bodyPr>
          <a:lstStyle/>
          <a:p>
            <a:pPr algn="ctr">
              <a:defRPr/>
            </a:pPr>
            <a:r>
              <a:rPr lang="ru-RU" sz="2800" b="1" dirty="0">
                <a:solidFill>
                  <a:schemeClr val="accent5">
                    <a:lumMod val="75000"/>
                  </a:schemeClr>
                </a:solidFill>
                <a:latin typeface="ChinaOne" pitchFamily="66" charset="0"/>
              </a:rPr>
              <a:t> так себе </a:t>
            </a:r>
          </a:p>
        </p:txBody>
      </p:sp>
      <p:sp>
        <p:nvSpPr>
          <p:cNvPr id="16" name="TextBox 15"/>
          <p:cNvSpPr txBox="1">
            <a:spLocks noChangeArrowheads="1"/>
          </p:cNvSpPr>
          <p:nvPr/>
        </p:nvSpPr>
        <p:spPr bwMode="auto">
          <a:xfrm>
            <a:off x="1403648" y="2996952"/>
            <a:ext cx="6034024" cy="584775"/>
          </a:xfrm>
          <a:prstGeom prst="rect">
            <a:avLst/>
          </a:prstGeom>
          <a:noFill/>
          <a:ln w="9525">
            <a:noFill/>
            <a:miter lim="800000"/>
            <a:headEnd/>
            <a:tailEnd/>
          </a:ln>
        </p:spPr>
        <p:txBody>
          <a:bodyPr wrap="none">
            <a:spAutoFit/>
          </a:bodyPr>
          <a:lstStyle/>
          <a:p>
            <a:r>
              <a:rPr lang="ru-RU" sz="3200" b="1" dirty="0" smtClean="0">
                <a:solidFill>
                  <a:schemeClr val="accent2"/>
                </a:solidFill>
                <a:latin typeface="ChinaOne" pitchFamily="66" charset="0"/>
              </a:rPr>
              <a:t>Понравился </a:t>
            </a:r>
            <a:r>
              <a:rPr lang="ru-RU" sz="3200" b="1" dirty="0">
                <a:solidFill>
                  <a:schemeClr val="accent2"/>
                </a:solidFill>
                <a:latin typeface="ChinaOne" pitchFamily="66" charset="0"/>
              </a:rPr>
              <a:t>ли Вам </a:t>
            </a:r>
            <a:r>
              <a:rPr lang="ru-RU" sz="3200" b="1" dirty="0" smtClean="0">
                <a:solidFill>
                  <a:schemeClr val="accent2"/>
                </a:solidFill>
                <a:latin typeface="ChinaOne" pitchFamily="66" charset="0"/>
              </a:rPr>
              <a:t>наш </a:t>
            </a:r>
            <a:r>
              <a:rPr lang="ru-RU" sz="3200" b="1" smtClean="0">
                <a:solidFill>
                  <a:schemeClr val="accent2"/>
                </a:solidFill>
                <a:latin typeface="ChinaOne" pitchFamily="66" charset="0"/>
              </a:rPr>
              <a:t>урок?</a:t>
            </a:r>
            <a:endParaRPr lang="ru-RU" sz="3200" b="1" dirty="0">
              <a:solidFill>
                <a:schemeClr val="tx2"/>
              </a:solidFill>
              <a:latin typeface="ChinaOne" pitchFamily="66" charset="0"/>
            </a:endParaRPr>
          </a:p>
        </p:txBody>
      </p:sp>
      <p:sp>
        <p:nvSpPr>
          <p:cNvPr id="18" name="TextBox 17"/>
          <p:cNvSpPr txBox="1"/>
          <p:nvPr/>
        </p:nvSpPr>
        <p:spPr>
          <a:xfrm>
            <a:off x="6511330" y="5857875"/>
            <a:ext cx="2552302" cy="523220"/>
          </a:xfrm>
          <a:prstGeom prst="rect">
            <a:avLst/>
          </a:prstGeom>
          <a:noFill/>
        </p:spPr>
        <p:txBody>
          <a:bodyPr wrap="none">
            <a:spAutoFit/>
          </a:bodyPr>
          <a:lstStyle/>
          <a:p>
            <a:pPr algn="ctr">
              <a:defRPr/>
            </a:pPr>
            <a:r>
              <a:rPr lang="ru-RU" sz="2800" b="1" dirty="0">
                <a:solidFill>
                  <a:schemeClr val="accent5">
                    <a:lumMod val="75000"/>
                  </a:schemeClr>
                </a:solidFill>
                <a:latin typeface="ChinaOne" pitchFamily="66" charset="0"/>
              </a:rPr>
              <a:t>не </a:t>
            </a:r>
            <a:r>
              <a:rPr lang="ru-RU" sz="2800" b="1" dirty="0" smtClean="0">
                <a:solidFill>
                  <a:schemeClr val="accent5">
                    <a:lumMod val="75000"/>
                  </a:schemeClr>
                </a:solidFill>
                <a:latin typeface="ChinaOne" pitchFamily="66" charset="0"/>
              </a:rPr>
              <a:t>понравился</a:t>
            </a:r>
            <a:endParaRPr lang="ru-RU" sz="2800" b="1" dirty="0">
              <a:solidFill>
                <a:schemeClr val="accent5">
                  <a:lumMod val="75000"/>
                </a:schemeClr>
              </a:solidFill>
              <a:latin typeface="ChinaOne"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dissolve">
                                      <p:cBhvr>
                                        <p:cTn id="21" dur="500"/>
                                        <p:tgtEl>
                                          <p:spTgt spid="11"/>
                                        </p:tgtEl>
                                      </p:cBhvr>
                                    </p:animEffect>
                                  </p:childTnLst>
                                </p:cTn>
                              </p:par>
                              <p:par>
                                <p:cTn id="22" presetID="9"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par>
                                <p:cTn id="25" presetID="9"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dissolve">
                                      <p:cBhvr>
                                        <p:cTn id="30" dur="500"/>
                                        <p:tgtEl>
                                          <p:spTgt spid="15"/>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dissolve">
                                      <p:cBhvr>
                                        <p:cTn id="33" dur="500"/>
                                        <p:tgtEl>
                                          <p:spTgt spid="18"/>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dissolve">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1000"/>
                                        <p:tgtEl>
                                          <p:spTgt spid="9"/>
                                        </p:tgtEl>
                                      </p:cBhvr>
                                    </p:animEffect>
                                  </p:childTnLst>
                                </p:cTn>
                              </p:par>
                              <p:par>
                                <p:cTn id="42" presetID="9" presetClass="entr" presetSubtype="0"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dissolve">
                                      <p:cBhvr>
                                        <p:cTn id="44" dur="500"/>
                                        <p:tgtEl>
                                          <p:spTgt spid="8"/>
                                        </p:tgtEl>
                                      </p:cBhvr>
                                    </p:animEffect>
                                  </p:childTnLst>
                                </p:cTn>
                              </p:par>
                              <p:par>
                                <p:cTn id="45" presetID="1" presetClass="exit" presetSubtype="0" fill="hold" nodeType="withEffect">
                                  <p:stCondLst>
                                    <p:cond delay="0"/>
                                  </p:stCondLst>
                                  <p:childTnLst>
                                    <p:set>
                                      <p:cBhvr>
                                        <p:cTn id="46" dur="1" fill="hold">
                                          <p:stCondLst>
                                            <p:cond delay="0"/>
                                          </p:stCondLst>
                                        </p:cTn>
                                        <p:tgtEl>
                                          <p:spTgt spid="12"/>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4"/>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0"/>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15"/>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11"/>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16"/>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3"/>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3" grpId="1"/>
      <p:bldP spid="14" grpId="0"/>
      <p:bldP spid="14" grpId="1"/>
      <p:bldP spid="15" grpId="0"/>
      <p:bldP spid="15" grpId="1"/>
      <p:bldP spid="16" grpId="0"/>
      <p:bldP spid="16" grpId="1"/>
      <p:bldP spid="18"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0"/>
            <a:ext cx="8858280" cy="6370975"/>
          </a:xfrm>
          <a:prstGeom prst="rect">
            <a:avLst/>
          </a:prstGeom>
        </p:spPr>
        <p:txBody>
          <a:bodyPr wrap="square">
            <a:spAutoFit/>
          </a:bodyPr>
          <a:lstStyle/>
          <a:p>
            <a:pPr algn="ctr"/>
            <a:r>
              <a:rPr lang="ru-RU" sz="7200" b="1" dirty="0" smtClean="0">
                <a:solidFill>
                  <a:srgbClr val="002060"/>
                </a:solidFill>
                <a:latin typeface="Monotype Corsiva" pitchFamily="66" charset="0"/>
              </a:rPr>
              <a:t>...Для того чтобы усовершенствовать ум, </a:t>
            </a:r>
            <a:br>
              <a:rPr lang="ru-RU" sz="7200" b="1" dirty="0" smtClean="0">
                <a:solidFill>
                  <a:srgbClr val="002060"/>
                </a:solidFill>
                <a:latin typeface="Monotype Corsiva" pitchFamily="66" charset="0"/>
              </a:rPr>
            </a:br>
            <a:r>
              <a:rPr lang="ru-RU" sz="7200" b="1" dirty="0" smtClean="0">
                <a:solidFill>
                  <a:srgbClr val="002060"/>
                </a:solidFill>
                <a:latin typeface="Monotype Corsiva" pitchFamily="66" charset="0"/>
              </a:rPr>
              <a:t>надо больше размышлять, чем заучивать.</a:t>
            </a:r>
            <a:r>
              <a:rPr lang="ru-RU" sz="7200" b="1" dirty="0" smtClean="0">
                <a:latin typeface="Monotype Corsiva" pitchFamily="66" charset="0"/>
              </a:rPr>
              <a:t/>
            </a:r>
            <a:br>
              <a:rPr lang="ru-RU" sz="7200" b="1" dirty="0" smtClean="0">
                <a:latin typeface="Monotype Corsiva" pitchFamily="66" charset="0"/>
              </a:rPr>
            </a:br>
            <a:r>
              <a:rPr lang="ru-RU" dirty="0" smtClean="0"/>
              <a:t>                                                                                                           </a:t>
            </a:r>
            <a:r>
              <a:rPr lang="ru-RU" sz="4800" b="1" dirty="0" smtClean="0">
                <a:solidFill>
                  <a:srgbClr val="00B0F0"/>
                </a:solidFill>
                <a:latin typeface="Arial" pitchFamily="34" charset="0"/>
                <a:cs typeface="Arial" pitchFamily="34" charset="0"/>
              </a:rPr>
              <a:t>Р.Декарт</a:t>
            </a:r>
            <a:endParaRPr lang="ru-RU" sz="4800" b="1" dirty="0">
              <a:solidFill>
                <a:srgbClr val="00B0F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0" y="3071810"/>
            <a:ext cx="9144000" cy="3571900"/>
          </a:xfrm>
        </p:spPr>
        <p:txBody>
          <a:bodyPr>
            <a:normAutofit fontScale="92500"/>
          </a:bodyPr>
          <a:lstStyle/>
          <a:p>
            <a:pPr marL="514350" indent="-514350" algn="l">
              <a:buAutoNum type="arabicPeriod"/>
            </a:pPr>
            <a:r>
              <a:rPr lang="ru-RU" dirty="0" smtClean="0">
                <a:solidFill>
                  <a:schemeClr val="tx1"/>
                </a:solidFill>
              </a:rPr>
              <a:t>Какое давление называют гидростатическим?</a:t>
            </a:r>
          </a:p>
          <a:p>
            <a:pPr marL="514350" indent="-514350" algn="l">
              <a:buAutoNum type="arabicPeriod"/>
            </a:pPr>
            <a:r>
              <a:rPr lang="ru-RU" dirty="0" smtClean="0">
                <a:solidFill>
                  <a:schemeClr val="tx1"/>
                </a:solidFill>
              </a:rPr>
              <a:t>Как рассчитать гидростатическое давление?</a:t>
            </a:r>
          </a:p>
          <a:p>
            <a:pPr marL="514350" indent="-514350" algn="l">
              <a:buAutoNum type="arabicPeriod"/>
            </a:pPr>
            <a:r>
              <a:rPr lang="ru-RU" dirty="0" smtClean="0">
                <a:solidFill>
                  <a:schemeClr val="tx1"/>
                </a:solidFill>
              </a:rPr>
              <a:t>Что можно сказать о гидростатическом давлении внутри жидкости на разных высотах?</a:t>
            </a:r>
          </a:p>
          <a:p>
            <a:pPr marL="514350" indent="-514350" algn="l">
              <a:buAutoNum type="arabicPeriod"/>
            </a:pPr>
            <a:r>
              <a:rPr lang="ru-RU" dirty="0" smtClean="0">
                <a:solidFill>
                  <a:schemeClr val="tx1"/>
                </a:solidFill>
              </a:rPr>
              <a:t>Зависит ли гидростатическое давление от плотности жидкости?</a:t>
            </a:r>
          </a:p>
          <a:p>
            <a:pPr marL="514350" indent="-514350" algn="l">
              <a:buAutoNum type="arabicPeriod"/>
            </a:pPr>
            <a:r>
              <a:rPr lang="ru-RU" dirty="0" smtClean="0">
                <a:solidFill>
                  <a:schemeClr val="tx1"/>
                </a:solidFill>
              </a:rPr>
              <a:t>В чём заключается гидростатический парадокс?</a:t>
            </a:r>
          </a:p>
          <a:p>
            <a:pPr marL="514350" indent="-514350" algn="l">
              <a:buAutoNum type="arabicPeriod"/>
            </a:pPr>
            <a:r>
              <a:rPr lang="ru-RU" dirty="0" smtClean="0">
                <a:solidFill>
                  <a:schemeClr val="tx1"/>
                </a:solidFill>
              </a:rPr>
              <a:t>В каких единицах выражается гидростатическое давление?</a:t>
            </a:r>
          </a:p>
          <a:p>
            <a:pPr marL="514350" indent="-514350">
              <a:buAutoNum type="arabicPeriod"/>
            </a:pPr>
            <a:endParaRPr lang="ru-RU" dirty="0">
              <a:solidFill>
                <a:schemeClr val="tx1"/>
              </a:solidFill>
            </a:endParaRPr>
          </a:p>
        </p:txBody>
      </p:sp>
      <p:sp>
        <p:nvSpPr>
          <p:cNvPr id="3" name="Заголовок 2"/>
          <p:cNvSpPr>
            <a:spLocks noGrp="1"/>
          </p:cNvSpPr>
          <p:nvPr>
            <p:ph type="ctrTitle"/>
          </p:nvPr>
        </p:nvSpPr>
        <p:spPr>
          <a:xfrm>
            <a:off x="500034" y="1571612"/>
            <a:ext cx="8229600" cy="1470025"/>
          </a:xfrm>
        </p:spPr>
        <p:txBody>
          <a:bodyPr>
            <a:normAutofit/>
          </a:bodyPr>
          <a:lstStyle/>
          <a:p>
            <a:r>
              <a:rPr lang="ru-RU" sz="6000" dirty="0" smtClean="0"/>
              <a:t>Повторим.</a:t>
            </a:r>
            <a:endParaRPr lang="ru-RU" sz="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8847"/>
            <a:ext cx="8964488" cy="6740307"/>
          </a:xfrm>
          <a:prstGeom prst="rect">
            <a:avLst/>
          </a:prstGeom>
        </p:spPr>
        <p:txBody>
          <a:bodyPr wrap="square">
            <a:spAutoFit/>
          </a:bodyPr>
          <a:lstStyle/>
          <a:p>
            <a:pPr lvl="0"/>
            <a:r>
              <a:rPr lang="ru-RU" sz="2400" dirty="0" smtClean="0"/>
              <a:t>1. Можно ли вбить в доску гвоздь, ударяя молотком по острию гвоздя? Почему?</a:t>
            </a:r>
          </a:p>
          <a:p>
            <a:pPr lvl="0"/>
            <a:r>
              <a:rPr lang="ru-RU" sz="2400" dirty="0" smtClean="0"/>
              <a:t>2. Зачем железнодорожные рельсы укладывают на шпалы?</a:t>
            </a:r>
          </a:p>
          <a:p>
            <a:pPr lvl="0"/>
            <a:r>
              <a:rPr lang="ru-RU" sz="2400" dirty="0" smtClean="0"/>
              <a:t>3. Зачем затачивают колышки, с помощью которых натягивают палатку?</a:t>
            </a:r>
          </a:p>
          <a:p>
            <a:pPr lvl="0"/>
            <a:r>
              <a:rPr lang="ru-RU" sz="2400" dirty="0" smtClean="0"/>
              <a:t>4. Почему из бутылки с газированной водой иногда вылетает пробка?</a:t>
            </a:r>
          </a:p>
          <a:p>
            <a:pPr lvl="0"/>
            <a:r>
              <a:rPr lang="ru-RU" sz="2400" dirty="0" smtClean="0"/>
              <a:t>5. Каким простым способом можно удалить вмятину, образовавшуюся на футбольном мяче?</a:t>
            </a:r>
          </a:p>
          <a:p>
            <a:pPr lvl="0"/>
            <a:r>
              <a:rPr lang="ru-RU" sz="2400" dirty="0" smtClean="0"/>
              <a:t>6. Чтобы устранить заторы льда, его взрывают. Куда бы вы поместили взрывчатое вещество – на лёд или под него? Почему?</a:t>
            </a:r>
          </a:p>
          <a:p>
            <a:pPr lvl="0"/>
            <a:r>
              <a:rPr lang="ru-RU" sz="2400" dirty="0" smtClean="0"/>
              <a:t>7. С какой стороны погружённое в жидкость тело испытывает максимальное давление: сверху, с боков, снизу? Почему?</a:t>
            </a:r>
          </a:p>
          <a:p>
            <a:pPr lvl="0"/>
            <a:r>
              <a:rPr lang="ru-RU" sz="2400" dirty="0" smtClean="0"/>
              <a:t>8. Вода налита в широкий таз и в стакан до одного уровня. Что можно сказать о давлении, производимом водой?</a:t>
            </a:r>
          </a:p>
          <a:p>
            <a:pPr lvl="0"/>
            <a:r>
              <a:rPr lang="ru-RU" sz="2400" dirty="0" smtClean="0"/>
              <a:t>9. Почему вода из самовара сначала вытекает быстро, а потом всё медленнее и медленнее?</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57158" y="3200400"/>
            <a:ext cx="8358246" cy="3300434"/>
          </a:xfrm>
        </p:spPr>
        <p:txBody>
          <a:bodyPr>
            <a:normAutofit/>
          </a:bodyPr>
          <a:lstStyle/>
          <a:p>
            <a:pPr algn="l"/>
            <a:r>
              <a:rPr lang="ru-RU" sz="3600" dirty="0" smtClean="0">
                <a:solidFill>
                  <a:schemeClr val="tx1"/>
                </a:solidFill>
              </a:rPr>
              <a:t>380 кПа =                                  80 </a:t>
            </a:r>
            <a:r>
              <a:rPr lang="ru-RU" sz="3600" dirty="0" smtClean="0">
                <a:solidFill>
                  <a:schemeClr val="tx1"/>
                </a:solidFill>
              </a:rPr>
              <a:t>см </a:t>
            </a:r>
            <a:r>
              <a:rPr lang="ru-RU" sz="3600" dirty="0" smtClean="0">
                <a:solidFill>
                  <a:schemeClr val="tx1"/>
                </a:solidFill>
              </a:rPr>
              <a:t>=</a:t>
            </a:r>
          </a:p>
          <a:p>
            <a:pPr algn="l"/>
            <a:r>
              <a:rPr lang="ru-RU" sz="3600" dirty="0" smtClean="0">
                <a:solidFill>
                  <a:schemeClr val="tx1"/>
                </a:solidFill>
              </a:rPr>
              <a:t>250 г =                                        4,4 км =</a:t>
            </a:r>
          </a:p>
          <a:p>
            <a:pPr algn="l"/>
            <a:r>
              <a:rPr lang="ru-RU" sz="3600" dirty="0" smtClean="0">
                <a:solidFill>
                  <a:schemeClr val="tx1"/>
                </a:solidFill>
              </a:rPr>
              <a:t>34 кН =                                       450 мН =</a:t>
            </a:r>
          </a:p>
          <a:p>
            <a:pPr algn="l"/>
            <a:r>
              <a:rPr lang="ru-RU" sz="3600" dirty="0" smtClean="0">
                <a:solidFill>
                  <a:schemeClr val="tx1"/>
                </a:solidFill>
              </a:rPr>
              <a:t>2500 мм =                                  45,6 МПа =</a:t>
            </a:r>
          </a:p>
          <a:p>
            <a:pPr algn="l"/>
            <a:r>
              <a:rPr lang="ru-RU" sz="3600" dirty="0" smtClean="0">
                <a:solidFill>
                  <a:schemeClr val="tx1"/>
                </a:solidFill>
              </a:rPr>
              <a:t>300 см² =</a:t>
            </a:r>
          </a:p>
          <a:p>
            <a:pPr algn="l"/>
            <a:endParaRPr lang="ru-RU" dirty="0" smtClean="0">
              <a:solidFill>
                <a:schemeClr val="tx1"/>
              </a:solidFill>
            </a:endParaRPr>
          </a:p>
          <a:p>
            <a:pPr algn="l"/>
            <a:endParaRPr lang="ru-RU" dirty="0" smtClean="0">
              <a:solidFill>
                <a:schemeClr val="tx1"/>
              </a:solidFill>
            </a:endParaRPr>
          </a:p>
          <a:p>
            <a:pPr algn="l"/>
            <a:endParaRPr lang="ru-RU" dirty="0" smtClean="0">
              <a:solidFill>
                <a:schemeClr val="tx1"/>
              </a:solidFill>
            </a:endParaRPr>
          </a:p>
          <a:p>
            <a:pPr algn="l"/>
            <a:endParaRPr lang="ru-RU" dirty="0" smtClean="0">
              <a:solidFill>
                <a:schemeClr val="tx1"/>
              </a:solidFill>
            </a:endParaRPr>
          </a:p>
          <a:p>
            <a:pPr algn="l"/>
            <a:endParaRPr lang="ru-RU" dirty="0" smtClean="0">
              <a:solidFill>
                <a:schemeClr val="tx1"/>
              </a:solidFill>
            </a:endParaRPr>
          </a:p>
          <a:p>
            <a:pPr algn="l"/>
            <a:endParaRPr lang="ru-RU" dirty="0">
              <a:solidFill>
                <a:schemeClr val="tx1"/>
              </a:solidFill>
            </a:endParaRPr>
          </a:p>
        </p:txBody>
      </p:sp>
      <p:sp>
        <p:nvSpPr>
          <p:cNvPr id="3" name="Заголовок 2"/>
          <p:cNvSpPr>
            <a:spLocks noGrp="1"/>
          </p:cNvSpPr>
          <p:nvPr>
            <p:ph type="ctrTitle"/>
          </p:nvPr>
        </p:nvSpPr>
        <p:spPr/>
        <p:txBody>
          <a:bodyPr/>
          <a:lstStyle/>
          <a:p>
            <a:r>
              <a:rPr lang="ru-RU" dirty="0" smtClean="0"/>
              <a:t>Представьте физические величины  в стандартных единицах измерения.</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ккурица.gif"/>
          <p:cNvPicPr>
            <a:picLocks noChangeAspect="1"/>
          </p:cNvPicPr>
          <p:nvPr/>
        </p:nvPicPr>
        <p:blipFill>
          <a:blip r:embed="rId2" cstate="email"/>
          <a:stretch>
            <a:fillRect/>
          </a:stretch>
        </p:blipFill>
        <p:spPr>
          <a:xfrm>
            <a:off x="5004048" y="3140968"/>
            <a:ext cx="2714644" cy="3071810"/>
          </a:xfrm>
          <a:prstGeom prst="rect">
            <a:avLst/>
          </a:prstGeom>
        </p:spPr>
      </p:pic>
      <p:sp>
        <p:nvSpPr>
          <p:cNvPr id="4" name="TextBox 3"/>
          <p:cNvSpPr txBox="1"/>
          <p:nvPr/>
        </p:nvSpPr>
        <p:spPr>
          <a:xfrm>
            <a:off x="323528" y="3789040"/>
            <a:ext cx="4104456" cy="2554545"/>
          </a:xfrm>
          <a:prstGeom prst="rect">
            <a:avLst/>
          </a:prstGeom>
          <a:noFill/>
        </p:spPr>
        <p:txBody>
          <a:bodyPr wrap="square" rtlCol="0">
            <a:spAutoFit/>
          </a:bodyPr>
          <a:lstStyle/>
          <a:p>
            <a:pPr lvl="0"/>
            <a:r>
              <a:rPr lang="ru-RU" sz="3200" dirty="0" smtClean="0"/>
              <a:t>Почему утки, гуси, куры не давят хрупкую скорлупу яиц при их высиживании?</a:t>
            </a:r>
            <a:endParaRPr lang="ru-RU" sz="3200" dirty="0"/>
          </a:p>
        </p:txBody>
      </p:sp>
      <p:pic>
        <p:nvPicPr>
          <p:cNvPr id="6" name="Рисунок 5" descr="цыплёнок.gif"/>
          <p:cNvPicPr>
            <a:picLocks noChangeAspect="1"/>
          </p:cNvPicPr>
          <p:nvPr/>
        </p:nvPicPr>
        <p:blipFill>
          <a:blip r:embed="rId3" cstate="email"/>
          <a:stretch>
            <a:fillRect/>
          </a:stretch>
        </p:blipFill>
        <p:spPr>
          <a:xfrm>
            <a:off x="7740352" y="5229200"/>
            <a:ext cx="1047750" cy="1047750"/>
          </a:xfrm>
          <a:prstGeom prst="rect">
            <a:avLst/>
          </a:prstGeom>
        </p:spPr>
      </p:pic>
      <p:pic>
        <p:nvPicPr>
          <p:cNvPr id="8" name="Picture 2"/>
          <p:cNvPicPr>
            <a:picLocks noChangeAspect="1" noChangeArrowheads="1"/>
          </p:cNvPicPr>
          <p:nvPr/>
        </p:nvPicPr>
        <p:blipFill>
          <a:blip r:embed="rId4" cstate="email"/>
          <a:stretch>
            <a:fillRect/>
          </a:stretch>
        </p:blipFill>
        <p:spPr bwMode="auto">
          <a:xfrm>
            <a:off x="755576" y="332656"/>
            <a:ext cx="3168352" cy="3164391"/>
          </a:xfrm>
          <a:prstGeom prst="rect">
            <a:avLst/>
          </a:prstGeom>
          <a:noFill/>
          <a:ln w="9525">
            <a:noFill/>
            <a:miter lim="800000"/>
            <a:headEnd/>
            <a:tailEnd/>
          </a:ln>
        </p:spPr>
      </p:pic>
      <p:sp>
        <p:nvSpPr>
          <p:cNvPr id="9" name="Прямоугольник 8"/>
          <p:cNvSpPr/>
          <p:nvPr/>
        </p:nvSpPr>
        <p:spPr>
          <a:xfrm>
            <a:off x="4139952" y="620688"/>
            <a:ext cx="4572000" cy="2246769"/>
          </a:xfrm>
          <a:prstGeom prst="rect">
            <a:avLst/>
          </a:prstGeom>
        </p:spPr>
        <p:txBody>
          <a:bodyPr>
            <a:spAutoFit/>
          </a:bodyPr>
          <a:lstStyle/>
          <a:p>
            <a:r>
              <a:rPr lang="ru-RU" sz="2800" dirty="0" smtClean="0">
                <a:latin typeface="Times New Roman" pitchFamily="18" charset="0"/>
                <a:cs typeface="Times New Roman" pitchFamily="18" charset="0"/>
              </a:rPr>
              <a:t>Мандаринка - это очень красивая и пугливая утка. Обитает она не только на озёрах, но и на реках  Приморского края. </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9"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dissolve">
                                      <p:cBhvr>
                                        <p:cTn id="23" dur="500"/>
                                        <p:tgtEl>
                                          <p:spTgt spid="3"/>
                                        </p:tgtEl>
                                      </p:cBhvr>
                                    </p:animEffect>
                                  </p:childTnLst>
                                </p:cTn>
                              </p:par>
                            </p:childTnLst>
                          </p:cTn>
                        </p:par>
                        <p:par>
                          <p:cTn id="24" fill="hold">
                            <p:stCondLst>
                              <p:cond delay="2000"/>
                            </p:stCondLst>
                            <p:childTnLst>
                              <p:par>
                                <p:cTn id="25" presetID="9"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1604" y="357166"/>
            <a:ext cx="6309869" cy="523220"/>
          </a:xfrm>
          <a:prstGeom prst="rect">
            <a:avLst/>
          </a:prstGeom>
        </p:spPr>
        <p:txBody>
          <a:bodyPr wrap="none">
            <a:spAutoFit/>
          </a:bodyPr>
          <a:lstStyle/>
          <a:p>
            <a:pPr lvl="0" algn="ctr" eaLnBrk="0" fontAlgn="base" hangingPunct="0">
              <a:spcBef>
                <a:spcPct val="0"/>
              </a:spcBef>
              <a:spcAft>
                <a:spcPct val="0"/>
              </a:spcAft>
            </a:pPr>
            <a:r>
              <a:rPr kumimoji="0" lang="ru-RU" sz="2800" b="0" i="0" u="none" strike="noStrike" cap="none" normalizeH="0" baseline="0" dirty="0" smtClean="0">
                <a:ln>
                  <a:noFill/>
                </a:ln>
                <a:solidFill>
                  <a:srgbClr val="FF0000"/>
                </a:solidFill>
                <a:effectLst/>
                <a:latin typeface="Arial" charset="0"/>
              </a:rPr>
              <a:t>ПРОЧНА ЛИ ЯИЧНАЯ СКОРЛУПА ? </a:t>
            </a:r>
          </a:p>
        </p:txBody>
      </p:sp>
      <p:sp>
        <p:nvSpPr>
          <p:cNvPr id="3" name="Прямоугольник 2"/>
          <p:cNvSpPr/>
          <p:nvPr/>
        </p:nvSpPr>
        <p:spPr>
          <a:xfrm>
            <a:off x="285720" y="785794"/>
            <a:ext cx="3500462" cy="3477875"/>
          </a:xfrm>
          <a:prstGeom prst="rect">
            <a:avLst/>
          </a:prstGeom>
        </p:spPr>
        <p:txBody>
          <a:bodyPr wrap="square">
            <a:spAutoFit/>
          </a:bodyPr>
          <a:lstStyle/>
          <a:p>
            <a:pPr lvl="0" eaLnBrk="0" fontAlgn="base" hangingPunct="0">
              <a:spcBef>
                <a:spcPct val="0"/>
              </a:spcBef>
              <a:spcAft>
                <a:spcPct val="0"/>
              </a:spcAft>
            </a:pPr>
            <a:r>
              <a:rPr kumimoji="0" lang="ru-RU" sz="2000" b="0" i="0" u="none" strike="noStrike" cap="none" normalizeH="0" baseline="0" dirty="0" smtClean="0">
                <a:ln>
                  <a:noFill/>
                </a:ln>
                <a:solidFill>
                  <a:schemeClr val="tx1"/>
                </a:solidFill>
                <a:effectLst/>
                <a:latin typeface="Arial" pitchFamily="34" charset="0"/>
                <a:cs typeface="Arial" pitchFamily="34" charset="0"/>
              </a:rPr>
              <a:t>Если вылить содержимое яйца, а для опыта оставить скорлупу, то можно попробовать проткнуть ее иголкой изнутри и снаружи. Изнутри - легче, снаружи - тяжелее. Результат при одинаковых усилиях будет зависеть от формы скорлупы: выпуклая или вогнутая.</a:t>
            </a:r>
            <a:r>
              <a:rPr kumimoji="0" lang="ru-RU" sz="1200" b="0" i="0" u="none" strike="noStrike" cap="none" normalizeH="0" baseline="0" dirty="0" smtClean="0">
                <a:ln>
                  <a:noFill/>
                </a:ln>
                <a:solidFill>
                  <a:schemeClr val="tx1"/>
                </a:solidFill>
                <a:effectLst/>
                <a:latin typeface="Arial" charset="0"/>
              </a:rPr>
              <a:t>  </a:t>
            </a:r>
          </a:p>
        </p:txBody>
      </p:sp>
      <p:sp>
        <p:nvSpPr>
          <p:cNvPr id="4" name="Прямоугольник 3"/>
          <p:cNvSpPr/>
          <p:nvPr/>
        </p:nvSpPr>
        <p:spPr>
          <a:xfrm>
            <a:off x="5214942" y="928670"/>
            <a:ext cx="3571900" cy="3785652"/>
          </a:xfrm>
          <a:prstGeom prst="rect">
            <a:avLst/>
          </a:prstGeom>
        </p:spPr>
        <p:txBody>
          <a:bodyPr wrap="square">
            <a:spAutoFit/>
          </a:bodyPr>
          <a:lstStyle/>
          <a:p>
            <a:pPr lvl="0" eaLnBrk="0" fontAlgn="base" hangingPunct="0">
              <a:spcBef>
                <a:spcPct val="0"/>
              </a:spcBef>
              <a:spcAft>
                <a:spcPct val="0"/>
              </a:spcAft>
            </a:pPr>
            <a:r>
              <a:rPr kumimoji="0" lang="ru-RU" sz="2000" b="0" i="0" u="none" strike="noStrike" cap="none" normalizeH="0" baseline="0" dirty="0" smtClean="0">
                <a:ln>
                  <a:noFill/>
                </a:ln>
                <a:solidFill>
                  <a:schemeClr val="tx1"/>
                </a:solidFill>
                <a:effectLst/>
                <a:latin typeface="Arial" pitchFamily="34" charset="0"/>
                <a:cs typeface="Arial" pitchFamily="34" charset="0"/>
              </a:rPr>
              <a:t>Поэтому маленький цыплёнок легко разбивает скорлупу изнутри, а снаружи он защищён более надежно. Свойство выпуклых форм лучше выдерживать нагрузку позволяет архитекторам проектировать куполообразные крыши, мосты, потолки, т.к. они прочнее плоских!</a:t>
            </a:r>
          </a:p>
        </p:txBody>
      </p:sp>
      <p:pic>
        <p:nvPicPr>
          <p:cNvPr id="5" name="Рисунок 4" descr="14.gif"/>
          <p:cNvPicPr>
            <a:picLocks noChangeAspect="1"/>
          </p:cNvPicPr>
          <p:nvPr/>
        </p:nvPicPr>
        <p:blipFill>
          <a:blip r:embed="rId2" cstate="email"/>
          <a:stretch>
            <a:fillRect/>
          </a:stretch>
        </p:blipFill>
        <p:spPr>
          <a:xfrm>
            <a:off x="3786182" y="1142984"/>
            <a:ext cx="1366845" cy="2425048"/>
          </a:xfrm>
          <a:prstGeom prst="rect">
            <a:avLst/>
          </a:prstGeom>
        </p:spPr>
      </p:pic>
      <p:pic>
        <p:nvPicPr>
          <p:cNvPr id="6" name="Рисунок 5" descr="цыплёнок.gif"/>
          <p:cNvPicPr>
            <a:picLocks noChangeAspect="1"/>
          </p:cNvPicPr>
          <p:nvPr/>
        </p:nvPicPr>
        <p:blipFill>
          <a:blip r:embed="rId3" cstate="email"/>
          <a:stretch>
            <a:fillRect/>
          </a:stretch>
        </p:blipFill>
        <p:spPr>
          <a:xfrm>
            <a:off x="6858016" y="4572008"/>
            <a:ext cx="1905006" cy="1905006"/>
          </a:xfrm>
          <a:prstGeom prst="rect">
            <a:avLst/>
          </a:prstGeom>
        </p:spPr>
      </p:pic>
      <p:pic>
        <p:nvPicPr>
          <p:cNvPr id="17409" name="Picture 1">
            <a:hlinkClick r:id="rId4" action="ppaction://hlinkfile"/>
          </p:cNvPr>
          <p:cNvPicPr>
            <a:picLocks noChangeAspect="1" noChangeArrowheads="1"/>
          </p:cNvPicPr>
          <p:nvPr/>
        </p:nvPicPr>
        <p:blipFill>
          <a:blip r:embed="rId5" cstate="email"/>
          <a:srcRect/>
          <a:stretch>
            <a:fillRect/>
          </a:stretch>
        </p:blipFill>
        <p:spPr bwMode="auto">
          <a:xfrm>
            <a:off x="1785918" y="3929066"/>
            <a:ext cx="3429000" cy="2743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80">
                                          <p:stCondLst>
                                            <p:cond delay="0"/>
                                          </p:stCondLst>
                                        </p:cTn>
                                        <p:tgtEl>
                                          <p:spTgt spid="3"/>
                                        </p:tgtEl>
                                      </p:cBhvr>
                                    </p:animEffect>
                                    <p:anim calcmode="lin" valueType="num">
                                      <p:cBhvr>
                                        <p:cTn id="1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gtEl>
                                      </p:cBhvr>
                                      <p:to x="100000" y="60000"/>
                                    </p:animScale>
                                    <p:animScale>
                                      <p:cBhvr>
                                        <p:cTn id="21" dur="166" decel="50000">
                                          <p:stCondLst>
                                            <p:cond delay="676"/>
                                          </p:stCondLst>
                                        </p:cTn>
                                        <p:tgtEl>
                                          <p:spTgt spid="3"/>
                                        </p:tgtEl>
                                      </p:cBhvr>
                                      <p:to x="100000" y="100000"/>
                                    </p:animScale>
                                    <p:animScale>
                                      <p:cBhvr>
                                        <p:cTn id="22" dur="26">
                                          <p:stCondLst>
                                            <p:cond delay="1312"/>
                                          </p:stCondLst>
                                        </p:cTn>
                                        <p:tgtEl>
                                          <p:spTgt spid="3"/>
                                        </p:tgtEl>
                                      </p:cBhvr>
                                      <p:to x="100000" y="80000"/>
                                    </p:animScale>
                                    <p:animScale>
                                      <p:cBhvr>
                                        <p:cTn id="23" dur="166" decel="50000">
                                          <p:stCondLst>
                                            <p:cond delay="1338"/>
                                          </p:stCondLst>
                                        </p:cTn>
                                        <p:tgtEl>
                                          <p:spTgt spid="3"/>
                                        </p:tgtEl>
                                      </p:cBhvr>
                                      <p:to x="100000" y="100000"/>
                                    </p:animScale>
                                    <p:animScale>
                                      <p:cBhvr>
                                        <p:cTn id="24" dur="26">
                                          <p:stCondLst>
                                            <p:cond delay="1642"/>
                                          </p:stCondLst>
                                        </p:cTn>
                                        <p:tgtEl>
                                          <p:spTgt spid="3"/>
                                        </p:tgtEl>
                                      </p:cBhvr>
                                      <p:to x="100000" y="90000"/>
                                    </p:animScale>
                                    <p:animScale>
                                      <p:cBhvr>
                                        <p:cTn id="25" dur="166" decel="50000">
                                          <p:stCondLst>
                                            <p:cond delay="1668"/>
                                          </p:stCondLst>
                                        </p:cTn>
                                        <p:tgtEl>
                                          <p:spTgt spid="3"/>
                                        </p:tgtEl>
                                      </p:cBhvr>
                                      <p:to x="100000" y="100000"/>
                                    </p:animScale>
                                    <p:animScale>
                                      <p:cBhvr>
                                        <p:cTn id="26" dur="26">
                                          <p:stCondLst>
                                            <p:cond delay="1808"/>
                                          </p:stCondLst>
                                        </p:cTn>
                                        <p:tgtEl>
                                          <p:spTgt spid="3"/>
                                        </p:tgtEl>
                                      </p:cBhvr>
                                      <p:to x="100000" y="95000"/>
                                    </p:animScale>
                                    <p:animScale>
                                      <p:cBhvr>
                                        <p:cTn id="27" dur="166" decel="50000">
                                          <p:stCondLst>
                                            <p:cond delay="1834"/>
                                          </p:stCondLst>
                                        </p:cTn>
                                        <p:tgtEl>
                                          <p:spTgt spid="3"/>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7409"/>
                                        </p:tgtEl>
                                        <p:attrNameLst>
                                          <p:attrName>style.visibility</p:attrName>
                                        </p:attrNameLst>
                                      </p:cBhvr>
                                      <p:to>
                                        <p:strVal val="visible"/>
                                      </p:to>
                                    </p:set>
                                    <p:animEffect transition="in" filter="dissolve">
                                      <p:cBhvr>
                                        <p:cTn id="32" dur="500"/>
                                        <p:tgtEl>
                                          <p:spTgt spid="17409"/>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80">
                                          <p:stCondLst>
                                            <p:cond delay="0"/>
                                          </p:stCondLst>
                                        </p:cTn>
                                        <p:tgtEl>
                                          <p:spTgt spid="4"/>
                                        </p:tgtEl>
                                      </p:cBhvr>
                                    </p:animEffect>
                                    <p:anim calcmode="lin" valueType="num">
                                      <p:cBhvr>
                                        <p:cTn id="3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3" dur="26">
                                          <p:stCondLst>
                                            <p:cond delay="650"/>
                                          </p:stCondLst>
                                        </p:cTn>
                                        <p:tgtEl>
                                          <p:spTgt spid="4"/>
                                        </p:tgtEl>
                                      </p:cBhvr>
                                      <p:to x="100000" y="60000"/>
                                    </p:animScale>
                                    <p:animScale>
                                      <p:cBhvr>
                                        <p:cTn id="44" dur="166" decel="50000">
                                          <p:stCondLst>
                                            <p:cond delay="676"/>
                                          </p:stCondLst>
                                        </p:cTn>
                                        <p:tgtEl>
                                          <p:spTgt spid="4"/>
                                        </p:tgtEl>
                                      </p:cBhvr>
                                      <p:to x="100000" y="100000"/>
                                    </p:animScale>
                                    <p:animScale>
                                      <p:cBhvr>
                                        <p:cTn id="45" dur="26">
                                          <p:stCondLst>
                                            <p:cond delay="1312"/>
                                          </p:stCondLst>
                                        </p:cTn>
                                        <p:tgtEl>
                                          <p:spTgt spid="4"/>
                                        </p:tgtEl>
                                      </p:cBhvr>
                                      <p:to x="100000" y="80000"/>
                                    </p:animScale>
                                    <p:animScale>
                                      <p:cBhvr>
                                        <p:cTn id="46" dur="166" decel="50000">
                                          <p:stCondLst>
                                            <p:cond delay="1338"/>
                                          </p:stCondLst>
                                        </p:cTn>
                                        <p:tgtEl>
                                          <p:spTgt spid="4"/>
                                        </p:tgtEl>
                                      </p:cBhvr>
                                      <p:to x="100000" y="100000"/>
                                    </p:animScale>
                                    <p:animScale>
                                      <p:cBhvr>
                                        <p:cTn id="47" dur="26">
                                          <p:stCondLst>
                                            <p:cond delay="1642"/>
                                          </p:stCondLst>
                                        </p:cTn>
                                        <p:tgtEl>
                                          <p:spTgt spid="4"/>
                                        </p:tgtEl>
                                      </p:cBhvr>
                                      <p:to x="100000" y="90000"/>
                                    </p:animScale>
                                    <p:animScale>
                                      <p:cBhvr>
                                        <p:cTn id="48" dur="166" decel="50000">
                                          <p:stCondLst>
                                            <p:cond delay="1668"/>
                                          </p:stCondLst>
                                        </p:cTn>
                                        <p:tgtEl>
                                          <p:spTgt spid="4"/>
                                        </p:tgtEl>
                                      </p:cBhvr>
                                      <p:to x="100000" y="100000"/>
                                    </p:animScale>
                                    <p:animScale>
                                      <p:cBhvr>
                                        <p:cTn id="49" dur="26">
                                          <p:stCondLst>
                                            <p:cond delay="1808"/>
                                          </p:stCondLst>
                                        </p:cTn>
                                        <p:tgtEl>
                                          <p:spTgt spid="4"/>
                                        </p:tgtEl>
                                      </p:cBhvr>
                                      <p:to x="100000" y="95000"/>
                                    </p:animScale>
                                    <p:animScale>
                                      <p:cBhvr>
                                        <p:cTn id="5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antr_uch_voda[1].jpg"/>
          <p:cNvPicPr>
            <a:picLocks noChangeAspect="1"/>
          </p:cNvPicPr>
          <p:nvPr/>
        </p:nvPicPr>
        <p:blipFill>
          <a:blip r:embed="rId2" cstate="print"/>
          <a:stretch>
            <a:fillRect/>
          </a:stretch>
        </p:blipFill>
        <p:spPr>
          <a:xfrm>
            <a:off x="0" y="1"/>
            <a:ext cx="9144000" cy="685799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399px-Tigergebiss"/>
          <p:cNvPicPr>
            <a:picLocks noChangeAspect="1" noChangeArrowheads="1"/>
          </p:cNvPicPr>
          <p:nvPr/>
        </p:nvPicPr>
        <p:blipFill>
          <a:blip r:embed="rId2" cstate="print"/>
          <a:srcRect/>
          <a:stretch>
            <a:fillRect/>
          </a:stretch>
        </p:blipFill>
        <p:spPr bwMode="auto">
          <a:xfrm>
            <a:off x="5940152" y="332656"/>
            <a:ext cx="3024336" cy="3510100"/>
          </a:xfrm>
          <a:prstGeom prst="rect">
            <a:avLst/>
          </a:prstGeom>
          <a:noFill/>
          <a:ln w="9525">
            <a:noFill/>
            <a:miter lim="800000"/>
            <a:headEnd/>
            <a:tailEnd/>
          </a:ln>
        </p:spPr>
      </p:pic>
      <p:sp>
        <p:nvSpPr>
          <p:cNvPr id="3" name="Прямоугольник 2"/>
          <p:cNvSpPr/>
          <p:nvPr/>
        </p:nvSpPr>
        <p:spPr>
          <a:xfrm>
            <a:off x="467544" y="404664"/>
            <a:ext cx="5112568" cy="2677656"/>
          </a:xfrm>
          <a:prstGeom prst="rect">
            <a:avLst/>
          </a:prstGeom>
        </p:spPr>
        <p:txBody>
          <a:bodyPr wrap="square">
            <a:spAutoFit/>
          </a:bodyPr>
          <a:lstStyle/>
          <a:p>
            <a:r>
              <a:rPr lang="ru-RU" sz="2400" dirty="0" smtClean="0">
                <a:latin typeface="Times New Roman" pitchFamily="18" charset="0"/>
                <a:cs typeface="Times New Roman" pitchFamily="18" charset="0"/>
              </a:rPr>
              <a:t>Мир живой природы Приморья и Дальнего Востока очень отличается от природы на других континентах земного шара. Здесь можно встретить царя зверей – Амурского  тигра, грациозное животное – пятнистого оленя.</a:t>
            </a:r>
            <a:endParaRPr lang="ru-RU" sz="2400" dirty="0"/>
          </a:p>
        </p:txBody>
      </p:sp>
      <p:pic>
        <p:nvPicPr>
          <p:cNvPr id="5" name="Picture 4"/>
          <p:cNvPicPr>
            <a:picLocks noChangeAspect="1" noChangeArrowheads="1"/>
          </p:cNvPicPr>
          <p:nvPr/>
        </p:nvPicPr>
        <p:blipFill>
          <a:blip r:embed="rId3" cstate="email"/>
          <a:srcRect/>
          <a:stretch>
            <a:fillRect/>
          </a:stretch>
        </p:blipFill>
        <p:spPr bwMode="auto">
          <a:xfrm>
            <a:off x="611560" y="3284984"/>
            <a:ext cx="4000528" cy="3000396"/>
          </a:xfrm>
          <a:prstGeom prst="rect">
            <a:avLst/>
          </a:prstGeom>
          <a:noFill/>
          <a:ln w="9525">
            <a:noFill/>
            <a:miter lim="800000"/>
            <a:headEnd/>
            <a:tailEnd/>
          </a:ln>
        </p:spPr>
      </p:pic>
      <p:sp>
        <p:nvSpPr>
          <p:cNvPr id="69635" name="Rectangle 3"/>
          <p:cNvSpPr>
            <a:spLocks noChangeArrowheads="1"/>
          </p:cNvSpPr>
          <p:nvPr/>
        </p:nvSpPr>
        <p:spPr bwMode="auto">
          <a:xfrm>
            <a:off x="5076056" y="4363942"/>
            <a:ext cx="3779912"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457200"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Как отличаются зубы хищных животных от зубов травоядных? Чем это вызвано?</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1104</TotalTime>
  <Words>685</Words>
  <Application>Microsoft Office PowerPoint</Application>
  <PresentationFormat>Экран (4:3)</PresentationFormat>
  <Paragraphs>53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Справедливость</vt:lpstr>
      <vt:lpstr>Тема урока</vt:lpstr>
      <vt:lpstr>Слайд 2</vt:lpstr>
      <vt:lpstr>Повторим.</vt:lpstr>
      <vt:lpstr>Слайд 4</vt:lpstr>
      <vt:lpstr>Представьте физические величины  в стандартных единицах измерения.</vt:lpstr>
      <vt:lpstr>Слайд 6</vt:lpstr>
      <vt:lpstr>Слайд 7</vt:lpstr>
      <vt:lpstr>Слайд 8</vt:lpstr>
      <vt:lpstr>Слайд 9</vt:lpstr>
      <vt:lpstr>Слайд 10</vt:lpstr>
      <vt:lpstr>Слайд 11</vt:lpstr>
      <vt:lpstr>Слайд 12</vt:lpstr>
      <vt:lpstr>Слайд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Антон</dc:creator>
  <cp:lastModifiedBy>admin</cp:lastModifiedBy>
  <cp:revision>165</cp:revision>
  <dcterms:created xsi:type="dcterms:W3CDTF">2010-11-20T18:52:37Z</dcterms:created>
  <dcterms:modified xsi:type="dcterms:W3CDTF">2015-02-01T00:38:42Z</dcterms:modified>
</cp:coreProperties>
</file>