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5"/>
  </p:notesMasterIdLst>
  <p:sldIdLst>
    <p:sldId id="256" r:id="rId2"/>
    <p:sldId id="278" r:id="rId3"/>
    <p:sldId id="279" r:id="rId4"/>
    <p:sldId id="258" r:id="rId5"/>
    <p:sldId id="284" r:id="rId6"/>
    <p:sldId id="280" r:id="rId7"/>
    <p:sldId id="287" r:id="rId8"/>
    <p:sldId id="300" r:id="rId9"/>
    <p:sldId id="303" r:id="rId10"/>
    <p:sldId id="291" r:id="rId11"/>
    <p:sldId id="297" r:id="rId12"/>
    <p:sldId id="296" r:id="rId13"/>
    <p:sldId id="304" r:id="rId14"/>
    <p:sldId id="295" r:id="rId15"/>
    <p:sldId id="293" r:id="rId16"/>
    <p:sldId id="270" r:id="rId17"/>
    <p:sldId id="271" r:id="rId18"/>
    <p:sldId id="273" r:id="rId19"/>
    <p:sldId id="301" r:id="rId20"/>
    <p:sldId id="274" r:id="rId21"/>
    <p:sldId id="281" r:id="rId22"/>
    <p:sldId id="298" r:id="rId23"/>
    <p:sldId id="276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3399"/>
    <a:srgbClr val="000099"/>
    <a:srgbClr val="663300"/>
    <a:srgbClr val="99FFCC"/>
    <a:srgbClr val="FF66CC"/>
    <a:srgbClr val="CCFFFF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2142" y="-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49D16E2-1A8C-48F5-B6D6-C07BA943A7C4}" type="datetimeFigureOut">
              <a:rPr lang="ru-RU"/>
              <a:pPr>
                <a:defRPr/>
              </a:pPr>
              <a:t>16.12.2014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5EF35A9-D24F-4A03-8712-347F822883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1019EF-0981-42C0-9B4A-CD12D1C53B0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1A811-AE90-4AA1-981E-1545E6C9D553}" type="datetimeFigureOut">
              <a:rPr lang="ru-RU"/>
              <a:pPr>
                <a:defRPr/>
              </a:pPr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1288C-A6AC-4AFB-8297-E081E8ACFC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050F5-713E-4F14-82E9-89804EFDDF80}" type="datetimeFigureOut">
              <a:rPr lang="ru-RU"/>
              <a:pPr>
                <a:defRPr/>
              </a:pPr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FA447-D293-4471-9737-23B25CD424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22DDC-7C7B-4509-8352-791E5928C3C5}" type="datetimeFigureOut">
              <a:rPr lang="ru-RU"/>
              <a:pPr>
                <a:defRPr/>
              </a:pPr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E561F-C232-407D-A1A6-46B1FA1B96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C799F-E8F9-484F-A33D-A2D0BE77E611}" type="datetimeFigureOut">
              <a:rPr lang="ru-RU"/>
              <a:pPr>
                <a:defRPr/>
              </a:pPr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F4BB6-0CAC-4554-8F34-59CDF3B4C2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66092-7650-4AA7-9D56-AD36990C0B27}" type="datetimeFigureOut">
              <a:rPr lang="ru-RU"/>
              <a:pPr>
                <a:defRPr/>
              </a:pPr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8C0B3-A5F4-4CAD-9988-9E4EE40D49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B155F-5081-4D82-836B-572D4D0E01B4}" type="datetimeFigureOut">
              <a:rPr lang="ru-RU"/>
              <a:pPr>
                <a:defRPr/>
              </a:pPr>
              <a:t>16.12.2014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7D152-F72A-4E82-82C2-F75CC3EA1A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BB405-18D4-495A-85BA-230FA41D8B09}" type="datetimeFigureOut">
              <a:rPr lang="ru-RU"/>
              <a:pPr>
                <a:defRPr/>
              </a:pPr>
              <a:t>16.12.2014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23098-9BD2-4823-A959-2193F22D0E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6462F-3535-4F27-A543-CDB4C4725B4A}" type="datetimeFigureOut">
              <a:rPr lang="ru-RU"/>
              <a:pPr>
                <a:defRPr/>
              </a:pPr>
              <a:t>16.12.2014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2409C-EC49-49CB-BBDA-7A8A3E636E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0AC7E-324D-4B59-BE28-17B2D21DF21D}" type="datetimeFigureOut">
              <a:rPr lang="ru-RU"/>
              <a:pPr>
                <a:defRPr/>
              </a:pPr>
              <a:t>16.12.2014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BB925-B5EA-4D26-83D4-B7B1AFBE04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A81E2-2561-4746-AF90-26C722F1B044}" type="datetimeFigureOut">
              <a:rPr lang="ru-RU"/>
              <a:pPr>
                <a:defRPr/>
              </a:pPr>
              <a:t>16.12.2014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BAD08-D420-4146-AE48-45437B1D8B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86D4B-86B8-4C4B-9632-BF7E51540564}" type="datetimeFigureOut">
              <a:rPr lang="ru-RU"/>
              <a:pPr>
                <a:defRPr/>
              </a:pPr>
              <a:t>16.12.2014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86A58-C743-4CC8-9103-C44942470E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1F6BD1C-4D78-493F-8E51-0843DDBB39A0}" type="datetimeFigureOut">
              <a:rPr lang="ru-RU"/>
              <a:pPr>
                <a:defRPr/>
              </a:pPr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7801052-6ADF-493D-99D0-4B5CA67A3E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img408.imageshack.us/img408/2226/frames4.pn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img408.imageshack.us/img408/2226/frames4.png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85;&#1072;%2016%2012\&#1091;&#1088;&#1086;&#1082;%20&#1088;&#1091;&#1089;&#1089;&#1082;&#1086;&#1075;&#1086;%20&#1103;&#1079;&#1099;&#1082;&#1072;%20&#1074;%203%20&#1082;&#1083;\Array+-+&#1052;&#1077;&#1083;&#1086;&#1076;&#1080;&#1103;+&#1074;&#1088;&#1077;&#1084;&#1077;&#1085;+&#1075;&#1086;&#1076;&#1072;(music.nur.kz).mp3" TargetMode="Externa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17" Type="http://schemas.openxmlformats.org/officeDocument/2006/relationships/image" Target="../media/image29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8.jpeg"/><Relationship Id="rId1" Type="http://schemas.openxmlformats.org/officeDocument/2006/relationships/audio" Target="../media/audio1.wav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428604"/>
            <a:ext cx="6737165" cy="923330"/>
          </a:xfrm>
          <a:prstGeom prst="rect">
            <a:avLst/>
          </a:prstGeom>
          <a:noFill/>
        </p:spPr>
        <p:txBody>
          <a:bodyPr wrap="none">
            <a:prstTxWarp prst="textWave2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Урок русского языка</a:t>
            </a:r>
          </a:p>
        </p:txBody>
      </p:sp>
      <p:pic>
        <p:nvPicPr>
          <p:cNvPr id="1026" name="Picture 2" descr="C:\Users\Владелец\Desktop\фотографии\Фото 1-4 классы 2.10.2012 г\фото 1,4 класс 2012\для агеевой\DSC010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7929618" cy="4572032"/>
          </a:xfrm>
          <a:prstGeom prst="rect">
            <a:avLst/>
          </a:prstGeom>
          <a:noFill/>
        </p:spPr>
      </p:pic>
      <p:pic>
        <p:nvPicPr>
          <p:cNvPr id="6" name="Рисунок 5" descr="83c94ddac646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43702" y="785794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5613" y="273050"/>
            <a:ext cx="8226425" cy="9937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0000FF"/>
                </a:solidFill>
              </a:rPr>
              <a:t>Склонение</a:t>
            </a:r>
            <a:br>
              <a:rPr lang="ru-RU" sz="3200" b="1" i="1" dirty="0" smtClean="0">
                <a:solidFill>
                  <a:srgbClr val="0000FF"/>
                </a:solidFill>
              </a:rPr>
            </a:br>
            <a:r>
              <a:rPr lang="ru-RU" sz="3200" b="1" i="1" dirty="0" smtClean="0">
                <a:solidFill>
                  <a:srgbClr val="0000FF"/>
                </a:solidFill>
              </a:rPr>
              <a:t>имён существительных</a:t>
            </a:r>
          </a:p>
        </p:txBody>
      </p:sp>
      <p:sp>
        <p:nvSpPr>
          <p:cNvPr id="23556" name="AutoShape 4"/>
          <p:cNvSpPr>
            <a:spLocks noChangeArrowheads="1"/>
          </p:cNvSpPr>
          <p:nvPr/>
        </p:nvSpPr>
        <p:spPr bwMode="auto">
          <a:xfrm>
            <a:off x="395288" y="1412875"/>
            <a:ext cx="3382962" cy="1655763"/>
          </a:xfrm>
          <a:prstGeom prst="bevel">
            <a:avLst>
              <a:gd name="adj" fmla="val 12500"/>
            </a:avLst>
          </a:prstGeom>
          <a:solidFill>
            <a:srgbClr val="FFFF66"/>
          </a:solidFill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>
                <a:solidFill>
                  <a:srgbClr val="0066FF"/>
                </a:solidFill>
              </a:rPr>
              <a:t>1 склонение</a:t>
            </a:r>
          </a:p>
        </p:txBody>
      </p:sp>
      <p:sp>
        <p:nvSpPr>
          <p:cNvPr id="23557" name="AutoShape 5"/>
          <p:cNvSpPr>
            <a:spLocks noChangeArrowheads="1"/>
          </p:cNvSpPr>
          <p:nvPr/>
        </p:nvSpPr>
        <p:spPr bwMode="auto">
          <a:xfrm>
            <a:off x="395288" y="5013325"/>
            <a:ext cx="3382962" cy="1655763"/>
          </a:xfrm>
          <a:prstGeom prst="bevel">
            <a:avLst>
              <a:gd name="adj" fmla="val 12500"/>
            </a:avLst>
          </a:prstGeom>
          <a:solidFill>
            <a:srgbClr val="FFFF66"/>
          </a:solidFill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>
                <a:solidFill>
                  <a:srgbClr val="0066FF"/>
                </a:solidFill>
              </a:rPr>
              <a:t>3 склонение</a:t>
            </a:r>
          </a:p>
        </p:txBody>
      </p:sp>
      <p:sp>
        <p:nvSpPr>
          <p:cNvPr id="23558" name="AutoShape 6"/>
          <p:cNvSpPr>
            <a:spLocks noChangeArrowheads="1"/>
          </p:cNvSpPr>
          <p:nvPr/>
        </p:nvSpPr>
        <p:spPr bwMode="auto">
          <a:xfrm>
            <a:off x="395288" y="3213100"/>
            <a:ext cx="3382962" cy="1655763"/>
          </a:xfrm>
          <a:prstGeom prst="bevel">
            <a:avLst>
              <a:gd name="adj" fmla="val 12500"/>
            </a:avLst>
          </a:prstGeom>
          <a:solidFill>
            <a:srgbClr val="FFFF66"/>
          </a:solidFill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>
                <a:solidFill>
                  <a:srgbClr val="0066FF"/>
                </a:solidFill>
              </a:rPr>
              <a:t>2 склонение</a:t>
            </a: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611188" y="1341438"/>
            <a:ext cx="2808287" cy="1346200"/>
            <a:chOff x="521" y="935"/>
            <a:chExt cx="1769" cy="848"/>
          </a:xfrm>
        </p:grpSpPr>
        <p:grpSp>
          <p:nvGrpSpPr>
            <p:cNvPr id="11288" name="Group 11"/>
            <p:cNvGrpSpPr>
              <a:grpSpLocks/>
            </p:cNvGrpSpPr>
            <p:nvPr/>
          </p:nvGrpSpPr>
          <p:grpSpPr bwMode="auto">
            <a:xfrm>
              <a:off x="521" y="1207"/>
              <a:ext cx="1769" cy="576"/>
              <a:chOff x="0" y="2976"/>
              <a:chExt cx="1769" cy="576"/>
            </a:xfrm>
          </p:grpSpPr>
          <p:sp>
            <p:nvSpPr>
              <p:cNvPr id="11290" name="Rectangle 8"/>
              <p:cNvSpPr>
                <a:spLocks noChangeArrowheads="1"/>
              </p:cNvSpPr>
              <p:nvPr/>
            </p:nvSpPr>
            <p:spPr bwMode="auto">
              <a:xfrm>
                <a:off x="0" y="2976"/>
                <a:ext cx="1769" cy="576"/>
              </a:xfrm>
              <a:prstGeom prst="rect">
                <a:avLst/>
              </a:prstGeom>
              <a:solidFill>
                <a:srgbClr val="FFFF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 i="1">
                    <a:solidFill>
                      <a:srgbClr val="0000FF"/>
                    </a:solidFill>
                  </a:rPr>
                  <a:t>Ж.р. +  М.р.</a:t>
                </a:r>
              </a:p>
              <a:p>
                <a:pPr algn="ctr"/>
                <a:endParaRPr lang="ru-RU" sz="2000" b="1" i="1">
                  <a:solidFill>
                    <a:srgbClr val="0000FF"/>
                  </a:solidFill>
                </a:endParaRPr>
              </a:p>
            </p:txBody>
          </p:sp>
          <p:sp>
            <p:nvSpPr>
              <p:cNvPr id="11291" name="Rectangle 9"/>
              <p:cNvSpPr>
                <a:spLocks noChangeArrowheads="1"/>
              </p:cNvSpPr>
              <p:nvPr/>
            </p:nvSpPr>
            <p:spPr bwMode="auto">
              <a:xfrm>
                <a:off x="521" y="3294"/>
                <a:ext cx="182" cy="182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0099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 i="1">
                    <a:solidFill>
                      <a:srgbClr val="009900"/>
                    </a:solidFill>
                  </a:rPr>
                  <a:t>-а</a:t>
                </a:r>
              </a:p>
            </p:txBody>
          </p:sp>
          <p:sp>
            <p:nvSpPr>
              <p:cNvPr id="11292" name="Rectangle 10"/>
              <p:cNvSpPr>
                <a:spLocks noChangeArrowheads="1"/>
              </p:cNvSpPr>
              <p:nvPr/>
            </p:nvSpPr>
            <p:spPr bwMode="auto">
              <a:xfrm>
                <a:off x="975" y="3294"/>
                <a:ext cx="182" cy="182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0099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 i="1">
                    <a:solidFill>
                      <a:srgbClr val="009900"/>
                    </a:solidFill>
                  </a:rPr>
                  <a:t>-я</a:t>
                </a:r>
              </a:p>
            </p:txBody>
          </p:sp>
        </p:grpSp>
        <p:sp>
          <p:nvSpPr>
            <p:cNvPr id="11289" name="Text Box 23"/>
            <p:cNvSpPr txBox="1">
              <a:spLocks noChangeArrowheads="1"/>
            </p:cNvSpPr>
            <p:nvPr/>
          </p:nvSpPr>
          <p:spPr bwMode="auto">
            <a:xfrm>
              <a:off x="975" y="935"/>
              <a:ext cx="89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600" b="1" i="1">
                  <a:solidFill>
                    <a:srgbClr val="0066FF"/>
                  </a:solidFill>
                </a:rPr>
                <a:t>1 склонение</a:t>
              </a:r>
            </a:p>
          </p:txBody>
        </p:sp>
      </p:grp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611188" y="4929188"/>
            <a:ext cx="2808287" cy="1503362"/>
            <a:chOff x="567" y="2878"/>
            <a:chExt cx="1769" cy="947"/>
          </a:xfrm>
        </p:grpSpPr>
        <p:grpSp>
          <p:nvGrpSpPr>
            <p:cNvPr id="11284" name="Group 21"/>
            <p:cNvGrpSpPr>
              <a:grpSpLocks/>
            </p:cNvGrpSpPr>
            <p:nvPr/>
          </p:nvGrpSpPr>
          <p:grpSpPr bwMode="auto">
            <a:xfrm>
              <a:off x="567" y="3249"/>
              <a:ext cx="1769" cy="576"/>
              <a:chOff x="340" y="3566"/>
              <a:chExt cx="1769" cy="576"/>
            </a:xfrm>
          </p:grpSpPr>
          <p:sp>
            <p:nvSpPr>
              <p:cNvPr id="11286" name="Rectangle 18"/>
              <p:cNvSpPr>
                <a:spLocks noChangeArrowheads="1"/>
              </p:cNvSpPr>
              <p:nvPr/>
            </p:nvSpPr>
            <p:spPr bwMode="auto">
              <a:xfrm>
                <a:off x="340" y="3566"/>
                <a:ext cx="1769" cy="576"/>
              </a:xfrm>
              <a:prstGeom prst="rect">
                <a:avLst/>
              </a:prstGeom>
              <a:solidFill>
                <a:srgbClr val="FFFF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 i="1">
                    <a:solidFill>
                      <a:srgbClr val="0000FF"/>
                    </a:solidFill>
                  </a:rPr>
                  <a:t>Ж.р.</a:t>
                </a:r>
              </a:p>
              <a:p>
                <a:pPr algn="ctr"/>
                <a:endParaRPr lang="ru-RU" sz="2000" b="1" i="1">
                  <a:solidFill>
                    <a:schemeClr val="hlink"/>
                  </a:solidFill>
                </a:endParaRPr>
              </a:p>
            </p:txBody>
          </p:sp>
          <p:sp>
            <p:nvSpPr>
              <p:cNvPr id="11287" name="Rectangle 19"/>
              <p:cNvSpPr>
                <a:spLocks noChangeArrowheads="1"/>
              </p:cNvSpPr>
              <p:nvPr/>
            </p:nvSpPr>
            <p:spPr bwMode="auto">
              <a:xfrm>
                <a:off x="1111" y="3884"/>
                <a:ext cx="182" cy="182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0099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sz="2000" b="1" i="1">
                  <a:solidFill>
                    <a:srgbClr val="009900"/>
                  </a:solidFill>
                </a:endParaRPr>
              </a:p>
            </p:txBody>
          </p:sp>
        </p:grpSp>
        <p:sp>
          <p:nvSpPr>
            <p:cNvPr id="11285" name="Text Box 27"/>
            <p:cNvSpPr txBox="1">
              <a:spLocks noChangeArrowheads="1"/>
            </p:cNvSpPr>
            <p:nvPr/>
          </p:nvSpPr>
          <p:spPr bwMode="auto">
            <a:xfrm>
              <a:off x="1127" y="2878"/>
              <a:ext cx="900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 b="1" i="1">
                  <a:solidFill>
                    <a:srgbClr val="0066FF"/>
                  </a:solidFill>
                </a:rPr>
                <a:t>       3</a:t>
              </a:r>
            </a:p>
            <a:p>
              <a:r>
                <a:rPr lang="ru-RU" sz="1600" b="1" i="1">
                  <a:solidFill>
                    <a:srgbClr val="0066FF"/>
                  </a:solidFill>
                </a:rPr>
                <a:t>склонение</a:t>
              </a:r>
            </a:p>
          </p:txBody>
        </p:sp>
      </p:grpSp>
      <p:grpSp>
        <p:nvGrpSpPr>
          <p:cNvPr id="6" name="Group 41"/>
          <p:cNvGrpSpPr>
            <a:grpSpLocks/>
          </p:cNvGrpSpPr>
          <p:nvPr/>
        </p:nvGrpSpPr>
        <p:grpSpPr bwMode="auto">
          <a:xfrm>
            <a:off x="684213" y="3141663"/>
            <a:ext cx="2808287" cy="1490662"/>
            <a:chOff x="476" y="1979"/>
            <a:chExt cx="1769" cy="939"/>
          </a:xfrm>
        </p:grpSpPr>
        <p:sp>
          <p:nvSpPr>
            <p:cNvPr id="11279" name="Rectangle 13"/>
            <p:cNvSpPr>
              <a:spLocks noChangeArrowheads="1"/>
            </p:cNvSpPr>
            <p:nvPr/>
          </p:nvSpPr>
          <p:spPr bwMode="auto">
            <a:xfrm>
              <a:off x="476" y="2342"/>
              <a:ext cx="1769" cy="576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000" b="1" i="1">
                  <a:solidFill>
                    <a:srgbClr val="0000FF"/>
                  </a:solidFill>
                </a:rPr>
                <a:t>М.р. +  Ср.р.</a:t>
              </a:r>
            </a:p>
            <a:p>
              <a:pPr algn="ctr"/>
              <a:endParaRPr lang="ru-RU" sz="2000" b="1" i="1">
                <a:solidFill>
                  <a:srgbClr val="0000FF"/>
                </a:solidFill>
              </a:endParaRPr>
            </a:p>
          </p:txBody>
        </p:sp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>
              <a:off x="1429" y="2659"/>
              <a:ext cx="182" cy="182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rgbClr val="0099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000" b="1" i="1">
                  <a:solidFill>
                    <a:srgbClr val="009900"/>
                  </a:solidFill>
                </a:rPr>
                <a:t>-о</a:t>
              </a: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>
              <a:off x="1746" y="2659"/>
              <a:ext cx="182" cy="182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rgbClr val="0099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000" b="1" i="1">
                  <a:solidFill>
                    <a:srgbClr val="009900"/>
                  </a:solidFill>
                </a:rPr>
                <a:t>-е</a:t>
              </a:r>
            </a:p>
          </p:txBody>
        </p:sp>
        <p:sp>
          <p:nvSpPr>
            <p:cNvPr id="11282" name="Text Box 25"/>
            <p:cNvSpPr txBox="1">
              <a:spLocks noChangeArrowheads="1"/>
            </p:cNvSpPr>
            <p:nvPr/>
          </p:nvSpPr>
          <p:spPr bwMode="auto">
            <a:xfrm>
              <a:off x="884" y="1979"/>
              <a:ext cx="89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600" b="1" i="1">
                  <a:solidFill>
                    <a:srgbClr val="0066FF"/>
                  </a:solidFill>
                </a:rPr>
                <a:t>2 склонение</a:t>
              </a:r>
            </a:p>
          </p:txBody>
        </p:sp>
        <p:sp>
          <p:nvSpPr>
            <p:cNvPr id="11283" name="Rectangle 40"/>
            <p:cNvSpPr>
              <a:spLocks noChangeArrowheads="1"/>
            </p:cNvSpPr>
            <p:nvPr/>
          </p:nvSpPr>
          <p:spPr bwMode="auto">
            <a:xfrm>
              <a:off x="930" y="2659"/>
              <a:ext cx="182" cy="182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rgbClr val="0099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000" b="1" i="1">
                <a:solidFill>
                  <a:srgbClr val="009900"/>
                </a:solidFill>
              </a:endParaRPr>
            </a:p>
          </p:txBody>
        </p:sp>
      </p:grpSp>
      <p:sp>
        <p:nvSpPr>
          <p:cNvPr id="23581" name="Text Box 29"/>
          <p:cNvSpPr txBox="1">
            <a:spLocks noChangeArrowheads="1"/>
          </p:cNvSpPr>
          <p:nvPr/>
        </p:nvSpPr>
        <p:spPr bwMode="auto">
          <a:xfrm>
            <a:off x="7858125" y="1500188"/>
            <a:ext cx="898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rgbClr val="0000FF"/>
                </a:solidFill>
              </a:rPr>
              <a:t>лиса</a:t>
            </a:r>
          </a:p>
        </p:txBody>
      </p:sp>
      <p:sp>
        <p:nvSpPr>
          <p:cNvPr id="23582" name="Text Box 30"/>
          <p:cNvSpPr txBox="1">
            <a:spLocks noChangeArrowheads="1"/>
          </p:cNvSpPr>
          <p:nvPr/>
        </p:nvSpPr>
        <p:spPr bwMode="auto">
          <a:xfrm>
            <a:off x="6443663" y="1989138"/>
            <a:ext cx="1533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0000FF"/>
                </a:solidFill>
              </a:rPr>
              <a:t>дерево</a:t>
            </a:r>
          </a:p>
        </p:txBody>
      </p:sp>
      <p:sp>
        <p:nvSpPr>
          <p:cNvPr id="23583" name="Text Box 31"/>
          <p:cNvSpPr txBox="1">
            <a:spLocks noChangeArrowheads="1"/>
          </p:cNvSpPr>
          <p:nvPr/>
        </p:nvSpPr>
        <p:spPr bwMode="auto">
          <a:xfrm>
            <a:off x="7885113" y="2565400"/>
            <a:ext cx="7953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rgbClr val="0000FF"/>
                </a:solidFill>
              </a:rPr>
              <a:t>кот</a:t>
            </a:r>
          </a:p>
        </p:txBody>
      </p:sp>
      <p:sp>
        <p:nvSpPr>
          <p:cNvPr id="23584" name="Text Box 32"/>
          <p:cNvSpPr txBox="1">
            <a:spLocks noChangeArrowheads="1"/>
          </p:cNvSpPr>
          <p:nvPr/>
        </p:nvSpPr>
        <p:spPr bwMode="auto">
          <a:xfrm>
            <a:off x="6804025" y="3213100"/>
            <a:ext cx="1370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rgbClr val="0000FF"/>
                </a:solidFill>
              </a:rPr>
              <a:t>лошадь</a:t>
            </a:r>
          </a:p>
        </p:txBody>
      </p:sp>
      <p:sp>
        <p:nvSpPr>
          <p:cNvPr id="23594" name="Text Box 42"/>
          <p:cNvSpPr txBox="1">
            <a:spLocks noChangeArrowheads="1"/>
          </p:cNvSpPr>
          <p:nvPr/>
        </p:nvSpPr>
        <p:spPr bwMode="auto">
          <a:xfrm>
            <a:off x="6948488" y="4652963"/>
            <a:ext cx="984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0000FF"/>
                </a:solidFill>
              </a:rPr>
              <a:t> </a:t>
            </a:r>
            <a:r>
              <a:rPr lang="ru-RU" sz="2400" b="1" i="1">
                <a:solidFill>
                  <a:srgbClr val="0000FF"/>
                </a:solidFill>
              </a:rPr>
              <a:t>дядя</a:t>
            </a:r>
          </a:p>
        </p:txBody>
      </p:sp>
      <p:sp>
        <p:nvSpPr>
          <p:cNvPr id="23596" name="Text Box 44"/>
          <p:cNvSpPr txBox="1">
            <a:spLocks noChangeArrowheads="1"/>
          </p:cNvSpPr>
          <p:nvPr/>
        </p:nvSpPr>
        <p:spPr bwMode="auto">
          <a:xfrm>
            <a:off x="7956550" y="5300663"/>
            <a:ext cx="960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rgbClr val="0000FF"/>
                </a:solidFill>
              </a:rPr>
              <a:t>рожь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23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6" dur="500"/>
                                        <p:tgtEl>
                                          <p:spTgt spid="23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23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23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5" dur="500"/>
                                        <p:tgtEl>
                                          <p:spTgt spid="23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8" dur="500"/>
                                        <p:tgtEl>
                                          <p:spTgt spid="23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56647E-6 L -0.40174 0.04694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235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9132 0.22011 " pathEditMode="relative" ptsTypes="AA">
                                      <p:cBhvr>
                                        <p:cTn id="56" dur="2000" fill="hold"/>
                                        <p:tgtEl>
                                          <p:spTgt spid="235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21387E-6 L -0.3974 0.20416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235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7.51445E-7 L -0.30278 0.31491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235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" y="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54335E-6 L -0.30365 -0.32023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235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" y="-1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40955 0.10497 " pathEditMode="relative" ptsTypes="AA">
                                      <p:cBhvr>
                                        <p:cTn id="72" dur="2000" fill="hold"/>
                                        <p:tgtEl>
                                          <p:spTgt spid="235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nimBg="1"/>
      <p:bldP spid="23557" grpId="0" animBg="1"/>
      <p:bldP spid="23558" grpId="0" animBg="1"/>
      <p:bldP spid="23581" grpId="0"/>
      <p:bldP spid="23581" grpId="1"/>
      <p:bldP spid="23582" grpId="0"/>
      <p:bldP spid="23582" grpId="1"/>
      <p:bldP spid="23583" grpId="0"/>
      <p:bldP spid="23583" grpId="1"/>
      <p:bldP spid="23584" grpId="0"/>
      <p:bldP spid="23584" grpId="1"/>
      <p:bldP spid="23594" grpId="0"/>
      <p:bldP spid="23594" grpId="1"/>
      <p:bldP spid="23596" grpId="0"/>
      <p:bldP spid="23596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3838575" y="5805488"/>
            <a:ext cx="16240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</a:rPr>
              <a:t>К рощ</a:t>
            </a:r>
            <a:r>
              <a:rPr lang="ru-RU" sz="2800" b="1" i="1" dirty="0">
                <a:solidFill>
                  <a:srgbClr val="FF3300"/>
                </a:solidFill>
              </a:rPr>
              <a:t>…</a:t>
            </a: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1042988" y="4868863"/>
            <a:ext cx="2579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</a:rPr>
              <a:t>На пароход</a:t>
            </a:r>
            <a:r>
              <a:rPr lang="ru-RU" sz="2800" b="1" i="1" dirty="0">
                <a:solidFill>
                  <a:srgbClr val="FF3300"/>
                </a:solidFill>
              </a:rPr>
              <a:t>…</a:t>
            </a: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5292725" y="4868863"/>
            <a:ext cx="3155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</a:rPr>
              <a:t>Около </a:t>
            </a:r>
            <a:r>
              <a:rPr lang="ru-RU" sz="2800" b="1" i="1" dirty="0" err="1">
                <a:solidFill>
                  <a:schemeClr val="tx2">
                    <a:lumMod val="50000"/>
                  </a:schemeClr>
                </a:solidFill>
              </a:rPr>
              <a:t>площад</a:t>
            </a:r>
            <a:r>
              <a:rPr lang="ru-RU" sz="2800" b="1" i="1" dirty="0">
                <a:solidFill>
                  <a:srgbClr val="FF3300"/>
                </a:solidFill>
              </a:rPr>
              <a:t>…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3132138" y="4868863"/>
            <a:ext cx="3825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5003800" y="5805488"/>
            <a:ext cx="3603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7956550" y="4797425"/>
            <a:ext cx="3603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3071813" y="1214438"/>
            <a:ext cx="2881312" cy="208756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>
                <a:solidFill>
                  <a:srgbClr val="FFFF00"/>
                </a:solidFill>
              </a:rPr>
              <a:t>1скл.-весна</a:t>
            </a:r>
          </a:p>
          <a:p>
            <a:pPr algn="ctr"/>
            <a:r>
              <a:rPr lang="ru-RU" sz="2400" b="1" i="1">
                <a:solidFill>
                  <a:srgbClr val="FFFF00"/>
                </a:solidFill>
              </a:rPr>
              <a:t>2скл.- окно</a:t>
            </a:r>
          </a:p>
          <a:p>
            <a:pPr algn="ctr"/>
            <a:r>
              <a:rPr lang="ru-RU" sz="2400" b="1" i="1">
                <a:solidFill>
                  <a:srgbClr val="FFFF00"/>
                </a:solidFill>
              </a:rPr>
              <a:t>3скл.- степь</a:t>
            </a:r>
          </a:p>
        </p:txBody>
      </p:sp>
      <p:pic>
        <p:nvPicPr>
          <p:cNvPr id="12297" name="Picture 15" descr="Картинка 127 из 9599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28938" y="1000125"/>
            <a:ext cx="3240087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Прямая соединительная линия 10"/>
          <p:cNvCxnSpPr/>
          <p:nvPr/>
        </p:nvCxnSpPr>
        <p:spPr>
          <a:xfrm rot="5400000">
            <a:off x="5322094" y="1607344"/>
            <a:ext cx="142875" cy="714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5179219" y="2035969"/>
            <a:ext cx="142875" cy="714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0" name="Прямоугольник 13"/>
          <p:cNvSpPr>
            <a:spLocks noChangeArrowheads="1"/>
          </p:cNvSpPr>
          <p:nvPr/>
        </p:nvSpPr>
        <p:spPr bwMode="auto">
          <a:xfrm>
            <a:off x="714375" y="3929063"/>
            <a:ext cx="2643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/>
              <a:t>Без ошибк</a:t>
            </a:r>
            <a:r>
              <a:rPr lang="ru-RU" sz="2800" b="1" i="1">
                <a:solidFill>
                  <a:srgbClr val="FF0000"/>
                </a:solidFill>
              </a:rPr>
              <a:t> </a:t>
            </a:r>
            <a:r>
              <a:rPr lang="ru-RU" sz="2800" b="1">
                <a:solidFill>
                  <a:srgbClr val="FF0000"/>
                </a:solidFill>
              </a:rPr>
              <a:t>… 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2571750" y="3857625"/>
            <a:ext cx="3603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12302" name="Прямоугольник 16"/>
          <p:cNvSpPr>
            <a:spLocks noChangeArrowheads="1"/>
          </p:cNvSpPr>
          <p:nvPr/>
        </p:nvSpPr>
        <p:spPr bwMode="auto">
          <a:xfrm>
            <a:off x="6286500" y="4000500"/>
            <a:ext cx="18637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   </a:t>
            </a:r>
            <a:r>
              <a:rPr lang="ru-RU" sz="2800" b="1" i="1"/>
              <a:t>В пол</a:t>
            </a:r>
            <a:r>
              <a:rPr lang="ru-RU" sz="2800" b="1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7643813" y="3929063"/>
            <a:ext cx="3603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000125" y="5715000"/>
            <a:ext cx="2392363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8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роскош</a:t>
            </a: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r>
              <a:rPr lang="ru-RU" dirty="0">
                <a:solidFill>
                  <a:srgbClr val="FF0000"/>
                </a:solidFill>
              </a:rPr>
              <a:t>. </a:t>
            </a: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2857500" y="5572125"/>
            <a:ext cx="3603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</a:rPr>
              <a:t>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8" grpId="0"/>
      <p:bldP spid="25609" grpId="0"/>
      <p:bldP spid="25610" grpId="0"/>
      <p:bldP spid="25611" grpId="0"/>
      <p:bldP spid="25613" grpId="0"/>
      <p:bldP spid="25614" grpId="0"/>
      <p:bldP spid="25606" grpId="0" animBg="1"/>
      <p:bldP spid="15" grpId="0"/>
      <p:bldP spid="18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85" name="Group 117"/>
          <p:cNvGraphicFramePr>
            <a:graphicFrameLocks noGrp="1"/>
          </p:cNvGraphicFramePr>
          <p:nvPr/>
        </p:nvGraphicFramePr>
        <p:xfrm>
          <a:off x="755650" y="1268412"/>
          <a:ext cx="8128000" cy="3628776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  <a:gridCol w="2032000"/>
              </a:tblGrid>
              <a:tr h="10996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1 </a:t>
                      </a:r>
                      <a:r>
                        <a:rPr kumimoji="0" lang="ru-RU" sz="1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скл</a:t>
                      </a: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</a:rPr>
                        <a:t>весна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2 </a:t>
                      </a:r>
                      <a:r>
                        <a:rPr kumimoji="0" lang="ru-RU" sz="1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скл</a:t>
                      </a: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</a:rPr>
                        <a:t>окно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3 </a:t>
                      </a:r>
                      <a:r>
                        <a:rPr kumimoji="0" lang="ru-RU" sz="1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скл</a:t>
                      </a: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</a:rPr>
                        <a:t>степь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08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Р.п.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</a:rPr>
                        <a:t>нет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66FF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66FF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ru-RU" sz="8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66FF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30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Д.п.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</a:rPr>
                        <a:t>дать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ru-RU" sz="8000" b="1" i="1" u="none" strike="noStrike" cap="none" normalizeH="0" baseline="0" smtClean="0">
                        <a:ln>
                          <a:noFill/>
                        </a:ln>
                        <a:solidFill>
                          <a:srgbClr val="66FF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31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П.п.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</a:rPr>
                        <a:t>думаю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190" name="Text Box 119"/>
          <p:cNvSpPr txBox="1">
            <a:spLocks noChangeArrowheads="1"/>
          </p:cNvSpPr>
          <p:nvPr/>
        </p:nvSpPr>
        <p:spPr bwMode="auto">
          <a:xfrm>
            <a:off x="1655763" y="260350"/>
            <a:ext cx="58324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</a:rPr>
              <a:t>Падежные окончания </a:t>
            </a:r>
            <a:br>
              <a:rPr lang="ru-RU" sz="2800" b="1" i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</a:rPr>
              <a:t>имён существительных</a:t>
            </a:r>
          </a:p>
        </p:txBody>
      </p:sp>
      <p:sp>
        <p:nvSpPr>
          <p:cNvPr id="24717" name="Rectangle 141"/>
          <p:cNvSpPr>
            <a:spLocks noChangeArrowheads="1"/>
          </p:cNvSpPr>
          <p:nvPr/>
        </p:nvSpPr>
        <p:spPr bwMode="auto">
          <a:xfrm>
            <a:off x="3708400" y="4365625"/>
            <a:ext cx="2232025" cy="1657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>
                <a:solidFill>
                  <a:srgbClr val="FFFF00"/>
                </a:solidFill>
              </a:rPr>
              <a:t>К опушк</a:t>
            </a:r>
            <a:r>
              <a:rPr lang="ru-RU" sz="2400" b="1" i="1">
                <a:solidFill>
                  <a:schemeClr val="hlink"/>
                </a:solidFill>
              </a:rPr>
              <a:t>…</a:t>
            </a:r>
          </a:p>
        </p:txBody>
      </p:sp>
      <p:sp>
        <p:nvSpPr>
          <p:cNvPr id="24719" name="Rectangle 143"/>
          <p:cNvSpPr>
            <a:spLocks noChangeArrowheads="1"/>
          </p:cNvSpPr>
          <p:nvPr/>
        </p:nvSpPr>
        <p:spPr bwMode="auto">
          <a:xfrm>
            <a:off x="3708400" y="4365625"/>
            <a:ext cx="2232025" cy="16557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>
                <a:solidFill>
                  <a:srgbClr val="FFFF00"/>
                </a:solidFill>
              </a:rPr>
              <a:t>К опушк</a:t>
            </a:r>
            <a:r>
              <a:rPr lang="ru-RU" sz="2400" b="1" i="1">
                <a:solidFill>
                  <a:srgbClr val="FF3300"/>
                </a:solidFill>
              </a:rPr>
              <a:t>е</a:t>
            </a:r>
          </a:p>
        </p:txBody>
      </p:sp>
      <p:sp>
        <p:nvSpPr>
          <p:cNvPr id="24703" name="Rectangle 127"/>
          <p:cNvSpPr>
            <a:spLocks noChangeArrowheads="1"/>
          </p:cNvSpPr>
          <p:nvPr/>
        </p:nvSpPr>
        <p:spPr bwMode="auto">
          <a:xfrm>
            <a:off x="3708400" y="4365625"/>
            <a:ext cx="2159000" cy="16557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>
                <a:solidFill>
                  <a:srgbClr val="FFFF00"/>
                </a:solidFill>
              </a:rPr>
              <a:t>У лошад</a:t>
            </a:r>
            <a:r>
              <a:rPr lang="ru-RU" sz="2400" b="1" i="1">
                <a:solidFill>
                  <a:srgbClr val="FF3300"/>
                </a:solidFill>
              </a:rPr>
              <a:t>…</a:t>
            </a:r>
          </a:p>
        </p:txBody>
      </p:sp>
      <p:sp>
        <p:nvSpPr>
          <p:cNvPr id="24720" name="Rectangle 144"/>
          <p:cNvSpPr>
            <a:spLocks noChangeArrowheads="1"/>
          </p:cNvSpPr>
          <p:nvPr/>
        </p:nvSpPr>
        <p:spPr bwMode="auto">
          <a:xfrm>
            <a:off x="3708401" y="5373216"/>
            <a:ext cx="1871712" cy="722784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>
                <a:solidFill>
                  <a:srgbClr val="FFFF00"/>
                </a:solidFill>
              </a:rPr>
              <a:t>У лошад</a:t>
            </a:r>
            <a:r>
              <a:rPr lang="ru-RU" sz="2400" b="1" i="1">
                <a:solidFill>
                  <a:srgbClr val="FF3300"/>
                </a:solidFill>
              </a:rPr>
              <a:t>и</a:t>
            </a:r>
          </a:p>
        </p:txBody>
      </p:sp>
      <p:sp>
        <p:nvSpPr>
          <p:cNvPr id="24699" name="Rectangle 123"/>
          <p:cNvSpPr>
            <a:spLocks noChangeArrowheads="1"/>
          </p:cNvSpPr>
          <p:nvPr/>
        </p:nvSpPr>
        <p:spPr bwMode="auto">
          <a:xfrm>
            <a:off x="3708400" y="5301208"/>
            <a:ext cx="2232025" cy="72018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>
                <a:solidFill>
                  <a:srgbClr val="FFFF00"/>
                </a:solidFill>
              </a:rPr>
              <a:t>На речк</a:t>
            </a:r>
            <a:r>
              <a:rPr lang="ru-RU" sz="2400" b="1" i="1">
                <a:solidFill>
                  <a:srgbClr val="FF3300"/>
                </a:solidFill>
              </a:rPr>
              <a:t>…</a:t>
            </a:r>
          </a:p>
        </p:txBody>
      </p:sp>
      <p:sp>
        <p:nvSpPr>
          <p:cNvPr id="24721" name="Rectangle 145"/>
          <p:cNvSpPr>
            <a:spLocks noChangeArrowheads="1"/>
          </p:cNvSpPr>
          <p:nvPr/>
        </p:nvSpPr>
        <p:spPr bwMode="auto">
          <a:xfrm>
            <a:off x="3779838" y="5301208"/>
            <a:ext cx="2159000" cy="64874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>
                <a:solidFill>
                  <a:srgbClr val="FFFF00"/>
                </a:solidFill>
              </a:rPr>
              <a:t>На речк</a:t>
            </a:r>
            <a:r>
              <a:rPr lang="ru-RU" sz="2400" b="1" i="1">
                <a:solidFill>
                  <a:srgbClr val="FF3300"/>
                </a:solidFill>
              </a:rPr>
              <a:t>е</a:t>
            </a:r>
          </a:p>
        </p:txBody>
      </p:sp>
      <p:sp>
        <p:nvSpPr>
          <p:cNvPr id="24710" name="Rectangle 134"/>
          <p:cNvSpPr>
            <a:spLocks noChangeArrowheads="1"/>
          </p:cNvSpPr>
          <p:nvPr/>
        </p:nvSpPr>
        <p:spPr bwMode="auto">
          <a:xfrm>
            <a:off x="3708400" y="5589240"/>
            <a:ext cx="2232025" cy="36071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>
                <a:solidFill>
                  <a:srgbClr val="FFFF00"/>
                </a:solidFill>
              </a:rPr>
              <a:t>В подъезд</a:t>
            </a:r>
            <a:r>
              <a:rPr lang="ru-RU" sz="2400" b="1" i="1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24724" name="Rectangle 148"/>
          <p:cNvSpPr>
            <a:spLocks noChangeArrowheads="1"/>
          </p:cNvSpPr>
          <p:nvPr/>
        </p:nvSpPr>
        <p:spPr bwMode="auto">
          <a:xfrm>
            <a:off x="3779838" y="5373216"/>
            <a:ext cx="2303462" cy="115212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>
                <a:solidFill>
                  <a:srgbClr val="FFFF00"/>
                </a:solidFill>
              </a:rPr>
              <a:t>В подъезд</a:t>
            </a:r>
            <a:r>
              <a:rPr lang="ru-RU" sz="2400" b="1" i="1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7206" name="WordArt 38"/>
          <p:cNvSpPr>
            <a:spLocks noChangeArrowheads="1" noChangeShapeType="1" noTextEdit="1"/>
          </p:cNvSpPr>
          <p:nvPr/>
        </p:nvSpPr>
        <p:spPr bwMode="auto">
          <a:xfrm>
            <a:off x="3276600" y="2420888"/>
            <a:ext cx="1079500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-</a:t>
            </a:r>
            <a:r>
              <a:rPr lang="ru-RU" sz="36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и,-ы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7277" name="Line 109"/>
          <p:cNvSpPr>
            <a:spLocks noChangeShapeType="1"/>
          </p:cNvSpPr>
          <p:nvPr/>
        </p:nvSpPr>
        <p:spPr bwMode="auto">
          <a:xfrm>
            <a:off x="4967288" y="3212976"/>
            <a:ext cx="417671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8" name="Line 110"/>
          <p:cNvSpPr>
            <a:spLocks noChangeShapeType="1"/>
          </p:cNvSpPr>
          <p:nvPr/>
        </p:nvSpPr>
        <p:spPr bwMode="auto">
          <a:xfrm>
            <a:off x="2771800" y="4005064"/>
            <a:ext cx="60499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9" name="WordArt 111"/>
          <p:cNvSpPr>
            <a:spLocks noChangeArrowheads="1" noChangeShapeType="1" noTextEdit="1"/>
          </p:cNvSpPr>
          <p:nvPr/>
        </p:nvSpPr>
        <p:spPr bwMode="auto">
          <a:xfrm>
            <a:off x="3419475" y="3284984"/>
            <a:ext cx="647700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-е</a:t>
            </a:r>
          </a:p>
        </p:txBody>
      </p:sp>
      <p:sp>
        <p:nvSpPr>
          <p:cNvPr id="7280" name="WordArt 112"/>
          <p:cNvSpPr>
            <a:spLocks noChangeArrowheads="1" noChangeShapeType="1" noTextEdit="1"/>
          </p:cNvSpPr>
          <p:nvPr/>
        </p:nvSpPr>
        <p:spPr bwMode="auto">
          <a:xfrm>
            <a:off x="3419475" y="4221088"/>
            <a:ext cx="647700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-е</a:t>
            </a:r>
          </a:p>
        </p:txBody>
      </p:sp>
      <p:sp>
        <p:nvSpPr>
          <p:cNvPr id="7281" name="WordArt 113"/>
          <p:cNvSpPr>
            <a:spLocks noChangeArrowheads="1" noChangeShapeType="1" noTextEdit="1"/>
          </p:cNvSpPr>
          <p:nvPr/>
        </p:nvSpPr>
        <p:spPr bwMode="auto">
          <a:xfrm>
            <a:off x="5580112" y="4221088"/>
            <a:ext cx="647700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-е</a:t>
            </a:r>
          </a:p>
        </p:txBody>
      </p:sp>
      <p:sp>
        <p:nvSpPr>
          <p:cNvPr id="7282" name="WordArt 114"/>
          <p:cNvSpPr>
            <a:spLocks noChangeArrowheads="1" noChangeShapeType="1" noTextEdit="1"/>
          </p:cNvSpPr>
          <p:nvPr/>
        </p:nvSpPr>
        <p:spPr bwMode="auto">
          <a:xfrm>
            <a:off x="7524750" y="2492896"/>
            <a:ext cx="647700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-и</a:t>
            </a:r>
          </a:p>
        </p:txBody>
      </p:sp>
      <p:sp>
        <p:nvSpPr>
          <p:cNvPr id="7283" name="WordArt 115"/>
          <p:cNvSpPr>
            <a:spLocks noChangeArrowheads="1" noChangeShapeType="1" noTextEdit="1"/>
          </p:cNvSpPr>
          <p:nvPr/>
        </p:nvSpPr>
        <p:spPr bwMode="auto">
          <a:xfrm>
            <a:off x="7524750" y="3429000"/>
            <a:ext cx="647700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-и</a:t>
            </a:r>
          </a:p>
        </p:txBody>
      </p:sp>
      <p:sp>
        <p:nvSpPr>
          <p:cNvPr id="7284" name="WordArt 116"/>
          <p:cNvSpPr>
            <a:spLocks noChangeArrowheads="1" noChangeShapeType="1" noTextEdit="1"/>
          </p:cNvSpPr>
          <p:nvPr/>
        </p:nvSpPr>
        <p:spPr bwMode="auto">
          <a:xfrm>
            <a:off x="7524750" y="4149080"/>
            <a:ext cx="647700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-и</a:t>
            </a:r>
          </a:p>
        </p:txBody>
      </p:sp>
      <p:sp>
        <p:nvSpPr>
          <p:cNvPr id="7286" name="WordArt 118"/>
          <p:cNvSpPr>
            <a:spLocks noChangeArrowheads="1" noChangeShapeType="1" noTextEdit="1"/>
          </p:cNvSpPr>
          <p:nvPr/>
        </p:nvSpPr>
        <p:spPr bwMode="auto">
          <a:xfrm>
            <a:off x="5364163" y="2420888"/>
            <a:ext cx="936625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-</a:t>
            </a:r>
            <a:r>
              <a:rPr lang="ru-RU" sz="36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а,-я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7287" name="WordArt 119"/>
          <p:cNvSpPr>
            <a:spLocks noChangeArrowheads="1" noChangeShapeType="1" noTextEdit="1"/>
          </p:cNvSpPr>
          <p:nvPr/>
        </p:nvSpPr>
        <p:spPr bwMode="auto">
          <a:xfrm>
            <a:off x="5364163" y="3284984"/>
            <a:ext cx="936625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-</a:t>
            </a:r>
            <a:r>
              <a:rPr lang="ru-RU" sz="36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у,-ю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13356" name="Picture 121" descr="Картинка 127 из 9599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29000" y="5085184"/>
            <a:ext cx="2879725" cy="1772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24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24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24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24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5" dur="2000"/>
                                        <p:tgtEl>
                                          <p:spTgt spid="24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0" dur="2000"/>
                                        <p:tgtEl>
                                          <p:spTgt spid="24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5" dur="500"/>
                                        <p:tgtEl>
                                          <p:spTgt spid="24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0" dur="500"/>
                                        <p:tgtEl>
                                          <p:spTgt spid="24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17" grpId="0" animBg="1"/>
      <p:bldP spid="24719" grpId="0" animBg="1"/>
      <p:bldP spid="24703" grpId="0" animBg="1"/>
      <p:bldP spid="24720" grpId="0" animBg="1"/>
      <p:bldP spid="24699" grpId="0" animBg="1"/>
      <p:bldP spid="24721" grpId="0" animBg="1"/>
      <p:bldP spid="24710" grpId="0" animBg="1"/>
      <p:bldP spid="24724" grpId="0" animBg="1"/>
      <p:bldP spid="7206" grpId="0" animBg="1"/>
      <p:bldP spid="7277" grpId="0" animBg="1"/>
      <p:bldP spid="7278" grpId="0" animBg="1"/>
      <p:bldP spid="7279" grpId="0" animBg="1"/>
      <p:bldP spid="7280" grpId="0" animBg="1"/>
      <p:bldP spid="7281" grpId="0" animBg="1"/>
      <p:bldP spid="7282" grpId="0" animBg="1"/>
      <p:bldP spid="7283" grpId="0" animBg="1"/>
      <p:bldP spid="7284" grpId="0" animBg="1"/>
      <p:bldP spid="7286" grpId="0" animBg="1"/>
      <p:bldP spid="728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rangipani Flowe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Array+-+Мелодия+времен+года(music.nur.kz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60432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735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Выполните самостоятельно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0000FF"/>
                </a:solidFill>
              </a:rPr>
              <a:t>Работа в рабочей тетради</a:t>
            </a:r>
          </a:p>
          <a:p>
            <a:pPr eaLnBrk="1" hangingPunct="1">
              <a:buFont typeface="Arial" charset="0"/>
              <a:buNone/>
              <a:defRPr/>
            </a:pPr>
            <a:endParaRPr lang="ru-RU" sz="4400" b="1" dirty="0" smtClean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44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    Стр. 70,  упр. 76</a:t>
            </a:r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15364" name="Рисунок 5" descr="83c94ddac646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29250" y="371475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AutoShape 2"/>
          <p:cNvSpPr>
            <a:spLocks noChangeArrowheads="1"/>
          </p:cNvSpPr>
          <p:nvPr/>
        </p:nvSpPr>
        <p:spPr bwMode="auto">
          <a:xfrm rot="1261379">
            <a:off x="5364163" y="3357563"/>
            <a:ext cx="1058862" cy="1254125"/>
          </a:xfrm>
          <a:custGeom>
            <a:avLst/>
            <a:gdLst>
              <a:gd name="T0" fmla="*/ 2038699999 w 21600"/>
              <a:gd name="T1" fmla="*/ 0 h 21600"/>
              <a:gd name="T2" fmla="*/ 1532853176 w 21600"/>
              <a:gd name="T3" fmla="*/ 0 h 21600"/>
              <a:gd name="T4" fmla="*/ 0 w 21600"/>
              <a:gd name="T5" fmla="*/ 2147483647 h 21600"/>
              <a:gd name="T6" fmla="*/ 0 w 21600"/>
              <a:gd name="T7" fmla="*/ 2147483647 h 21600"/>
              <a:gd name="T8" fmla="*/ 0 w 21600"/>
              <a:gd name="T9" fmla="*/ 2147483647 h 21600"/>
              <a:gd name="T10" fmla="*/ 1055045401 w 21600"/>
              <a:gd name="T11" fmla="*/ 2147483647 h 21600"/>
              <a:gd name="T12" fmla="*/ 2110089234 w 21600"/>
              <a:gd name="T13" fmla="*/ 1752971164 h 21600"/>
              <a:gd name="T14" fmla="*/ 2147483647 w 21600"/>
              <a:gd name="T15" fmla="*/ 0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0 w 21600"/>
              <a:gd name="T25" fmla="*/ 16700 h 21600"/>
              <a:gd name="T26" fmla="*/ 17912 w 21600"/>
              <a:gd name="T27" fmla="*/ 17912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7306" y="0"/>
                </a:moveTo>
                <a:lnTo>
                  <a:pt x="13012" y="0"/>
                </a:lnTo>
                <a:lnTo>
                  <a:pt x="16700" y="0"/>
                </a:lnTo>
                <a:lnTo>
                  <a:pt x="16700" y="16700"/>
                </a:lnTo>
                <a:lnTo>
                  <a:pt x="0" y="16700"/>
                </a:lnTo>
                <a:lnTo>
                  <a:pt x="0" y="13012"/>
                </a:lnTo>
                <a:lnTo>
                  <a:pt x="0" y="17306"/>
                </a:lnTo>
                <a:lnTo>
                  <a:pt x="0" y="21600"/>
                </a:lnTo>
                <a:lnTo>
                  <a:pt x="0" y="17912"/>
                </a:lnTo>
                <a:lnTo>
                  <a:pt x="17912" y="17912"/>
                </a:lnTo>
                <a:lnTo>
                  <a:pt x="17912" y="0"/>
                </a:lnTo>
                <a:lnTo>
                  <a:pt x="21600" y="0"/>
                </a:lnTo>
                <a:close/>
              </a:path>
            </a:pathLst>
          </a:custGeom>
          <a:solidFill>
            <a:srgbClr val="66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8243" name="AutoShape 3"/>
          <p:cNvSpPr>
            <a:spLocks noChangeArrowheads="1"/>
          </p:cNvSpPr>
          <p:nvPr/>
        </p:nvSpPr>
        <p:spPr bwMode="auto">
          <a:xfrm rot="2333782" flipH="1" flipV="1">
            <a:off x="2051050" y="3141663"/>
            <a:ext cx="1173163" cy="1338262"/>
          </a:xfrm>
          <a:custGeom>
            <a:avLst/>
            <a:gdLst>
              <a:gd name="T0" fmla="*/ 2147483647 w 21600"/>
              <a:gd name="T1" fmla="*/ 0 h 21600"/>
              <a:gd name="T2" fmla="*/ 2084768121 w 21600"/>
              <a:gd name="T3" fmla="*/ 0 h 21600"/>
              <a:gd name="T4" fmla="*/ 0 w 21600"/>
              <a:gd name="T5" fmla="*/ 2147483647 h 21600"/>
              <a:gd name="T6" fmla="*/ 0 w 21600"/>
              <a:gd name="T7" fmla="*/ 2147483647 h 21600"/>
              <a:gd name="T8" fmla="*/ 0 w 21600"/>
              <a:gd name="T9" fmla="*/ 2147483647 h 21600"/>
              <a:gd name="T10" fmla="*/ 1434919913 w 21600"/>
              <a:gd name="T11" fmla="*/ 2147483647 h 21600"/>
              <a:gd name="T12" fmla="*/ 2147483647 w 21600"/>
              <a:gd name="T13" fmla="*/ 2129981985 h 21600"/>
              <a:gd name="T14" fmla="*/ 2147483647 w 21600"/>
              <a:gd name="T15" fmla="*/ 0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0 w 21600"/>
              <a:gd name="T25" fmla="*/ 16700 h 21600"/>
              <a:gd name="T26" fmla="*/ 17912 w 21600"/>
              <a:gd name="T27" fmla="*/ 17912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7306" y="0"/>
                </a:moveTo>
                <a:lnTo>
                  <a:pt x="13012" y="0"/>
                </a:lnTo>
                <a:lnTo>
                  <a:pt x="16700" y="0"/>
                </a:lnTo>
                <a:lnTo>
                  <a:pt x="16700" y="16700"/>
                </a:lnTo>
                <a:lnTo>
                  <a:pt x="0" y="16700"/>
                </a:lnTo>
                <a:lnTo>
                  <a:pt x="0" y="13012"/>
                </a:lnTo>
                <a:lnTo>
                  <a:pt x="0" y="17306"/>
                </a:lnTo>
                <a:lnTo>
                  <a:pt x="0" y="21600"/>
                </a:lnTo>
                <a:lnTo>
                  <a:pt x="0" y="17912"/>
                </a:lnTo>
                <a:lnTo>
                  <a:pt x="17912" y="17912"/>
                </a:lnTo>
                <a:lnTo>
                  <a:pt x="17912" y="0"/>
                </a:lnTo>
                <a:lnTo>
                  <a:pt x="21600" y="0"/>
                </a:lnTo>
                <a:close/>
              </a:path>
            </a:pathLst>
          </a:custGeom>
          <a:solidFill>
            <a:srgbClr val="66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8244" name="Oval 4"/>
          <p:cNvSpPr>
            <a:spLocks noChangeArrowheads="1"/>
          </p:cNvSpPr>
          <p:nvPr/>
        </p:nvSpPr>
        <p:spPr bwMode="auto">
          <a:xfrm>
            <a:off x="2987675" y="3284538"/>
            <a:ext cx="2736850" cy="2160587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38245" name="Oval 5"/>
          <p:cNvSpPr>
            <a:spLocks noChangeArrowheads="1"/>
          </p:cNvSpPr>
          <p:nvPr/>
        </p:nvSpPr>
        <p:spPr bwMode="auto">
          <a:xfrm>
            <a:off x="3492500" y="2060575"/>
            <a:ext cx="1727200" cy="1368425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38246" name="Picture 6" descr="sn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79388" y="5516563"/>
            <a:ext cx="1041400" cy="119697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47" name="Picture 7" descr="sne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79388" y="3933825"/>
            <a:ext cx="793750" cy="91281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48" name="Picture 8" descr="sne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79388" y="1700213"/>
            <a:ext cx="1065212" cy="122396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49" name="Picture 9" descr="sne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79388" y="188913"/>
            <a:ext cx="755650" cy="86836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50" name="Picture 10" descr="sne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979613" y="188913"/>
            <a:ext cx="1103312" cy="126841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51" name="Picture 11" descr="sne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140200" y="188913"/>
            <a:ext cx="814388" cy="93662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52" name="Picture 12" descr="sne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5500694" y="0"/>
            <a:ext cx="1103313" cy="126841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53" name="Picture 13" descr="sne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243888" y="188913"/>
            <a:ext cx="728662" cy="83661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54" name="Picture 14" descr="sne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885113" y="1773238"/>
            <a:ext cx="1065212" cy="122396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55" name="Picture 15" descr="sne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143900" y="3857628"/>
            <a:ext cx="793750" cy="91281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56" name="Picture 16" descr="sne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885113" y="5445125"/>
            <a:ext cx="1068387" cy="122872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57" name="Picture 17" descr="sne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6227763" y="5734050"/>
            <a:ext cx="790575" cy="90805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58" name="Picture 18" descr="sne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211638" y="5445125"/>
            <a:ext cx="1068387" cy="122872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59" name="Picture 19" descr="sneg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2195513" y="5734050"/>
            <a:ext cx="854075" cy="98107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60" name="Picture 20" descr="varezki2_resize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8340417">
            <a:off x="1349375" y="3451225"/>
            <a:ext cx="993775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261" name="Picture 21" descr="varezki2_resize"/>
          <p:cNvPicPr>
            <a:picLocks noChangeAspect="1" noChangeArrowheads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798119">
            <a:off x="6149975" y="2566988"/>
            <a:ext cx="104457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262" name="Oval 22"/>
          <p:cNvSpPr>
            <a:spLocks noChangeArrowheads="1"/>
          </p:cNvSpPr>
          <p:nvPr/>
        </p:nvSpPr>
        <p:spPr bwMode="auto">
          <a:xfrm rot="830955">
            <a:off x="2913063" y="5183188"/>
            <a:ext cx="1150937" cy="503237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38263" name="Oval 23"/>
          <p:cNvSpPr>
            <a:spLocks noChangeArrowheads="1"/>
          </p:cNvSpPr>
          <p:nvPr/>
        </p:nvSpPr>
        <p:spPr bwMode="auto">
          <a:xfrm rot="-665123">
            <a:off x="4795838" y="5176838"/>
            <a:ext cx="1146175" cy="504825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38264" name="Oval 24"/>
          <p:cNvSpPr>
            <a:spLocks noChangeArrowheads="1"/>
          </p:cNvSpPr>
          <p:nvPr/>
        </p:nvSpPr>
        <p:spPr bwMode="auto">
          <a:xfrm>
            <a:off x="3995738" y="2420938"/>
            <a:ext cx="287337" cy="2873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8265" name="Oval 25"/>
          <p:cNvSpPr>
            <a:spLocks noChangeArrowheads="1"/>
          </p:cNvSpPr>
          <p:nvPr/>
        </p:nvSpPr>
        <p:spPr bwMode="auto">
          <a:xfrm>
            <a:off x="4572000" y="2349500"/>
            <a:ext cx="287338" cy="2873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8266" name="AutoShape 26"/>
          <p:cNvSpPr>
            <a:spLocks noChangeArrowheads="1"/>
          </p:cNvSpPr>
          <p:nvPr/>
        </p:nvSpPr>
        <p:spPr bwMode="auto">
          <a:xfrm rot="-5759440">
            <a:off x="4432301" y="2776537"/>
            <a:ext cx="209550" cy="504825"/>
          </a:xfrm>
          <a:prstGeom prst="moon">
            <a:avLst>
              <a:gd name="adj" fmla="val 38810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38267" name="Picture 27" descr="1198423906_0lik"/>
          <p:cNvPicPr>
            <a:picLocks noChangeAspect="1" noChangeArrowheads="1"/>
          </p:cNvPicPr>
          <p:nvPr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/>
          <a:stretch>
            <a:fillRect/>
          </a:stretch>
        </p:blipFill>
        <p:spPr bwMode="auto">
          <a:xfrm rot="-745644">
            <a:off x="2840038" y="812800"/>
            <a:ext cx="2519362" cy="174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268" name="Picture 28" descr="sneg"/>
          <p:cNvPicPr>
            <a:picLocks noChangeAspect="1" noChangeArrowheads="1"/>
          </p:cNvPicPr>
          <p:nvPr/>
        </p:nvPicPr>
        <p:blipFill>
          <a:blip r:embed="rId16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187450" y="765175"/>
            <a:ext cx="728663" cy="83661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69" name="Picture 29" descr="sne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6300788" y="1196975"/>
            <a:ext cx="728662" cy="83661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70" name="Picture 30" descr="sneg"/>
          <p:cNvPicPr>
            <a:picLocks noChangeAspect="1" noChangeArrowheads="1"/>
          </p:cNvPicPr>
          <p:nvPr/>
        </p:nvPicPr>
        <p:blipFill>
          <a:blip r:embed="rId16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835150" y="1989138"/>
            <a:ext cx="728663" cy="83661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71" name="Picture 31" descr="sneg"/>
          <p:cNvPicPr>
            <a:picLocks noChangeAspect="1" noChangeArrowheads="1"/>
          </p:cNvPicPr>
          <p:nvPr/>
        </p:nvPicPr>
        <p:blipFill>
          <a:blip r:embed="rId16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5072066" y="1214422"/>
            <a:ext cx="728663" cy="83661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72" name="Picture 32" descr="sne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285852" y="4786322"/>
            <a:ext cx="728662" cy="83661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73" name="Picture 33" descr="sne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6858016" y="1928802"/>
            <a:ext cx="728662" cy="83661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74" name="Picture 34" descr="sne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6948488" y="3789363"/>
            <a:ext cx="728662" cy="83661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38275" name="AutoShape 35"/>
          <p:cNvSpPr>
            <a:spLocks noChangeArrowheads="1"/>
          </p:cNvSpPr>
          <p:nvPr/>
        </p:nvSpPr>
        <p:spPr bwMode="auto">
          <a:xfrm rot="4163096">
            <a:off x="4739481" y="2097882"/>
            <a:ext cx="288925" cy="1081088"/>
          </a:xfrm>
          <a:prstGeom prst="triangle">
            <a:avLst>
              <a:gd name="adj" fmla="val 100000"/>
            </a:avLst>
          </a:prstGeom>
          <a:gradFill rotWithShape="1">
            <a:gsLst>
              <a:gs pos="0">
                <a:srgbClr val="FF6600"/>
              </a:gs>
              <a:gs pos="100000">
                <a:srgbClr val="FF9933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38276" name="Picture 3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спорт.wav"/>
          </p:nvPr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7596188" y="62372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82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8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82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8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382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8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38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8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82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8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382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8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38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8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382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8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382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8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1382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8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38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38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1382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38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500"/>
                            </p:stCondLst>
                            <p:childTnLst>
                              <p:par>
                                <p:cTn id="9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382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38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38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38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38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3000" fill="hold"/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3000" fill="hold"/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4" dur="2000" fill="hold"/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6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138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3000" fill="hold"/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3000" fill="hold"/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5" dur="2000" fill="hold"/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37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0.01042 C 0.10816 -0.01042 0.19687 0.10231 0.19687 0.2412 C 0.19687 0.38009 0.10816 0.49352 -0.00035 0.49352 C -0.10868 0.49352 -0.19688 0.38009 -0.19688 0.2412 C -0.19688 0.10231 -0.10868 -0.01042 -0.00035 -0.01042 Z " pathEditMode="relative" rAng="0" ptsTypes="fffff">
                                      <p:cBhvr>
                                        <p:cTn id="138" dur="3000" fill="hold"/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33000"/>
                            </p:stCondLst>
                            <p:childTnLst>
                              <p:par>
                                <p:cTn id="14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38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138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34000"/>
                            </p:stCondLst>
                            <p:childTnLst>
                              <p:par>
                                <p:cTn id="145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38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36000"/>
                            </p:stCondLst>
                            <p:childTnLst>
                              <p:par>
                                <p:cTn id="149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38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38000"/>
                            </p:stCondLst>
                            <p:childTnLst>
                              <p:par>
                                <p:cTn id="15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40000"/>
                            </p:stCondLst>
                            <p:childTnLst>
                              <p:par>
                                <p:cTn id="17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1000" fill="hold"/>
                                        <p:tgtEl>
                                          <p:spTgt spid="138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138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41000"/>
                            </p:stCondLst>
                            <p:childTnLst>
                              <p:par>
                                <p:cTn id="1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138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41500"/>
                            </p:stCondLst>
                            <p:childTnLst>
                              <p:par>
                                <p:cTn id="1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138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42000"/>
                            </p:stCondLst>
                            <p:childTnLst>
                              <p:par>
                                <p:cTn id="18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1000" fill="hold"/>
                                        <p:tgtEl>
                                          <p:spTgt spid="138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1000" fill="hold"/>
                                        <p:tgtEl>
                                          <p:spTgt spid="138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43000"/>
                            </p:stCondLst>
                            <p:childTnLst>
                              <p:par>
                                <p:cTn id="18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1000" fill="hold"/>
                                        <p:tgtEl>
                                          <p:spTgt spid="138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1000" fill="hold"/>
                                        <p:tgtEl>
                                          <p:spTgt spid="138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44000"/>
                            </p:stCondLst>
                            <p:childTnLst>
                              <p:par>
                                <p:cTn id="1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138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138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45000"/>
                            </p:stCondLst>
                            <p:childTnLst>
                              <p:par>
                                <p:cTn id="200" presetID="8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01" dur="1000" fill="hold"/>
                                        <p:tgtEl>
                                          <p:spTgt spid="1382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48000"/>
                            </p:stCondLst>
                            <p:childTnLst>
                              <p:par>
                                <p:cTn id="2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138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0" fill="hold"/>
                                        <p:tgtEl>
                                          <p:spTgt spid="138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0" fill="hold"/>
                                        <p:tgtEl>
                                          <p:spTgt spid="138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1" dur="2000" fill="hold"/>
                                        <p:tgtEl>
                                          <p:spTgt spid="13826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138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0" fill="hold"/>
                                        <p:tgtEl>
                                          <p:spTgt spid="138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0" fill="hold"/>
                                        <p:tgtEl>
                                          <p:spTgt spid="138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138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5000" fill="hold"/>
                                        <p:tgtEl>
                                          <p:spTgt spid="138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0" fill="hold"/>
                                        <p:tgtEl>
                                          <p:spTgt spid="138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138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0" fill="hold"/>
                                        <p:tgtEl>
                                          <p:spTgt spid="138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0" fill="hold"/>
                                        <p:tgtEl>
                                          <p:spTgt spid="138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138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5000" fill="hold"/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0" fill="hold"/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138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0" fill="hold"/>
                                        <p:tgtEl>
                                          <p:spTgt spid="138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0" fill="hold"/>
                                        <p:tgtEl>
                                          <p:spTgt spid="138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138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5000" fill="hold"/>
                                        <p:tgtEl>
                                          <p:spTgt spid="138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0" fill="hold"/>
                                        <p:tgtEl>
                                          <p:spTgt spid="138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53000"/>
                            </p:stCondLst>
                            <p:childTnLst>
                              <p:par>
                                <p:cTn id="255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86 -0.09236 C 0.03455 -0.12477 0.10677 -0.08125 0.13125 0.00486 C 0.15556 0.09074 0.12292 0.18703 0.05833 0.21967 C -0.00608 0.25208 -0.0783 0.20856 -0.10278 0.12245 C -0.12708 0.03657 -0.09444 -0.05973 -0.02986 -0.09236 Z " pathEditMode="relative" rAng="-1238949" ptsTypes="fffff">
                                      <p:cBhvr>
                                        <p:cTn id="256" dur="2000" fill="hold"/>
                                        <p:tgtEl>
                                          <p:spTgt spid="138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57000"/>
                            </p:stCondLst>
                            <p:childTnLst>
                              <p:par>
                                <p:cTn id="258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7 C 0.05347 -0.05833 0.13229 -0.04769 0.17569 0.02338 C 0.21927 0.09468 0.21146 0.19977 0.15798 0.25787 C 0.10503 0.31597 0.02604 0.30532 -0.01771 0.23426 C -0.06129 0.16319 -0.05313 0.0581 2.5E-6 7.40741E-7 Z " pathEditMode="relative" rAng="-2351964" ptsTypes="fffff">
                                      <p:cBhvr>
                                        <p:cTn id="259" dur="2000" fill="hold"/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1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61000"/>
                            </p:stCondLst>
                            <p:childTnLst>
                              <p:par>
                                <p:cTn id="26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81481E-6 L 1.38889E-6 0.64051 " pathEditMode="relative" rAng="0" ptsTypes="AA">
                                      <p:cBhvr>
                                        <p:cTn id="262" dur="1000" fill="hold"/>
                                        <p:tgtEl>
                                          <p:spTgt spid="138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62000"/>
                            </p:stCondLst>
                            <p:childTnLst>
                              <p:par>
                                <p:cTn id="26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7037E-6 L 0.05469 0.60047 " pathEditMode="relative" rAng="0" ptsTypes="AA">
                                      <p:cBhvr>
                                        <p:cTn id="265" dur="1000" fill="hold"/>
                                        <p:tgtEl>
                                          <p:spTgt spid="138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63000"/>
                            </p:stCondLst>
                            <p:childTnLst>
                              <p:par>
                                <p:cTn id="26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59259E-6 L -0.03976 0.77917 " pathEditMode="relative" rAng="0" ptsTypes="AA">
                                      <p:cBhvr>
                                        <p:cTn id="268" dur="1000" fill="hold"/>
                                        <p:tgtEl>
                                          <p:spTgt spid="138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" y="3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64000"/>
                            </p:stCondLst>
                            <p:childTnLst>
                              <p:par>
                                <p:cTn id="27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07407E-6 L -0.00034 0.19097 " pathEditMode="relative" rAng="0" ptsTypes="AA">
                                      <p:cBhvr>
                                        <p:cTn id="271" dur="1000" fill="hold"/>
                                        <p:tgtEl>
                                          <p:spTgt spid="138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65000"/>
                            </p:stCondLst>
                            <p:childTnLst>
                              <p:par>
                                <p:cTn id="27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07407E-6 L 0.11788 0.55856 " pathEditMode="relative" rAng="0" ptsTypes="AA">
                                      <p:cBhvr>
                                        <p:cTn id="274" dur="1000" fill="hold"/>
                                        <p:tgtEl>
                                          <p:spTgt spid="138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2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66000"/>
                            </p:stCondLst>
                            <p:childTnLst>
                              <p:par>
                                <p:cTn id="27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07407E-6 L -0.31528 0.55856 " pathEditMode="relative" rAng="0" ptsTypes="AA">
                                      <p:cBhvr>
                                        <p:cTn id="277" dur="1000" fill="hold"/>
                                        <p:tgtEl>
                                          <p:spTgt spid="138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" y="2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67000"/>
                            </p:stCondLst>
                            <p:childTnLst>
                              <p:par>
                                <p:cTn id="27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2.59259E-6 L 0.0783 0.22269 " pathEditMode="relative" rAng="0" ptsTypes="AA">
                                      <p:cBhvr>
                                        <p:cTn id="280" dur="1000" fill="hold"/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8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8276"/>
                </p:tgtEl>
              </p:cMediaNode>
            </p:audio>
          </p:childTnLst>
        </p:cTn>
      </p:par>
    </p:tnLst>
    <p:bldLst>
      <p:bldP spid="138242" grpId="0" animBg="1"/>
      <p:bldP spid="138243" grpId="0" animBg="1"/>
      <p:bldP spid="138264" grpId="0" animBg="1"/>
      <p:bldP spid="138265" grpId="0" animBg="1"/>
      <p:bldP spid="138266" grpId="0" animBg="1"/>
      <p:bldP spid="138266" grpId="1" animBg="1"/>
      <p:bldP spid="13827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357166"/>
            <a:ext cx="760836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 «Найди свою пару»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28625" y="1643063"/>
            <a:ext cx="4071938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ru-RU" sz="3200">
                <a:latin typeface="Times New Roman" pitchFamily="18" charset="0"/>
                <a:cs typeface="Times New Roman" pitchFamily="18" charset="0"/>
              </a:rPr>
              <a:t>Азбука – к мудрост </a:t>
            </a:r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ru-RU" sz="3200">
                <a:latin typeface="Times New Roman" pitchFamily="18" charset="0"/>
                <a:cs typeface="Times New Roman" pitchFamily="18" charset="0"/>
              </a:rPr>
              <a:t> Своя земля 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ru-RU" sz="3200">
                <a:latin typeface="Times New Roman" pitchFamily="18" charset="0"/>
                <a:cs typeface="Times New Roman" pitchFamily="18" charset="0"/>
              </a:rPr>
              <a:t> Делу время,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ru-RU" sz="3200">
                <a:latin typeface="Times New Roman" pitchFamily="18" charset="0"/>
                <a:cs typeface="Times New Roman" pitchFamily="18" charset="0"/>
              </a:rPr>
              <a:t> Трус своей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	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929188" y="1643063"/>
            <a:ext cx="378618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ru-RU" sz="3200">
                <a:latin typeface="Times New Roman" pitchFamily="18" charset="0"/>
                <a:cs typeface="Times New Roman" pitchFamily="18" charset="0"/>
              </a:rPr>
              <a:t> потех </a:t>
            </a:r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 час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ru-RU" sz="3200">
                <a:latin typeface="Times New Roman" pitchFamily="18" charset="0"/>
                <a:cs typeface="Times New Roman" pitchFamily="18" charset="0"/>
              </a:rPr>
              <a:t> тен </a:t>
            </a:r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  боится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ru-RU" sz="3200">
                <a:latin typeface="Times New Roman" pitchFamily="18" charset="0"/>
                <a:cs typeface="Times New Roman" pitchFamily="18" charset="0"/>
              </a:rPr>
              <a:t> ступенька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ru-RU" sz="3200">
                <a:latin typeface="Times New Roman" pitchFamily="18" charset="0"/>
                <a:cs typeface="Times New Roman" pitchFamily="18" charset="0"/>
              </a:rPr>
              <a:t> и в горст </a:t>
            </a:r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  мила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7422" y="714356"/>
            <a:ext cx="460055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Проверь себя: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85750" y="2357438"/>
            <a:ext cx="4143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3200">
                <a:latin typeface="Times New Roman" pitchFamily="18" charset="0"/>
                <a:cs typeface="Times New Roman" pitchFamily="18" charset="0"/>
              </a:rPr>
              <a:t> Азбука – к мудрост 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929063" y="2357438"/>
            <a:ext cx="357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000750" y="2286000"/>
            <a:ext cx="20716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ступенька.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85750" y="3286125"/>
            <a:ext cx="4143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Своя земля и в горст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143375" y="3286125"/>
            <a:ext cx="357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357938" y="3286125"/>
            <a:ext cx="1214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мила.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85750" y="4214813"/>
            <a:ext cx="3714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3200">
                <a:latin typeface="Times New Roman" pitchFamily="18" charset="0"/>
                <a:cs typeface="Times New Roman" pitchFamily="18" charset="0"/>
              </a:rPr>
              <a:t> Делу время, потех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714750" y="4214813"/>
            <a:ext cx="428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929313" y="4286250"/>
            <a:ext cx="857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час.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57188" y="5214938"/>
            <a:ext cx="3429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3200">
                <a:latin typeface="Times New Roman" pitchFamily="18" charset="0"/>
                <a:cs typeface="Times New Roman" pitchFamily="18" charset="0"/>
              </a:rPr>
              <a:t> Трус своей тен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214688" y="5214938"/>
            <a:ext cx="357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5429250" y="5214938"/>
            <a:ext cx="1500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боится.</a:t>
            </a:r>
          </a:p>
        </p:txBody>
      </p:sp>
      <p:sp>
        <p:nvSpPr>
          <p:cNvPr id="18447" name="Прямоугольник 16"/>
          <p:cNvSpPr>
            <a:spLocks noChangeArrowheads="1"/>
          </p:cNvSpPr>
          <p:nvPr/>
        </p:nvSpPr>
        <p:spPr bwMode="auto">
          <a:xfrm>
            <a:off x="4286250" y="2357438"/>
            <a:ext cx="19177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(Д.п.,3 скл.) </a:t>
            </a:r>
          </a:p>
        </p:txBody>
      </p:sp>
      <p:sp>
        <p:nvSpPr>
          <p:cNvPr id="18448" name="Прямоугольник 19"/>
          <p:cNvSpPr>
            <a:spLocks noChangeArrowheads="1"/>
          </p:cNvSpPr>
          <p:nvPr/>
        </p:nvSpPr>
        <p:spPr bwMode="auto">
          <a:xfrm>
            <a:off x="4643438" y="3429000"/>
            <a:ext cx="1930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(П.п.,3 скл.) </a:t>
            </a:r>
          </a:p>
        </p:txBody>
      </p:sp>
      <p:sp>
        <p:nvSpPr>
          <p:cNvPr id="18449" name="Прямоугольник 21"/>
          <p:cNvSpPr>
            <a:spLocks noChangeArrowheads="1"/>
          </p:cNvSpPr>
          <p:nvPr/>
        </p:nvSpPr>
        <p:spPr bwMode="auto">
          <a:xfrm>
            <a:off x="4071938" y="4357688"/>
            <a:ext cx="19177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(Д.п.,1 скл.) </a:t>
            </a:r>
          </a:p>
        </p:txBody>
      </p:sp>
      <p:sp>
        <p:nvSpPr>
          <p:cNvPr id="18450" name="Прямоугольник 22"/>
          <p:cNvSpPr>
            <a:spLocks noChangeArrowheads="1"/>
          </p:cNvSpPr>
          <p:nvPr/>
        </p:nvSpPr>
        <p:spPr bwMode="auto">
          <a:xfrm>
            <a:off x="3571875" y="5286375"/>
            <a:ext cx="18557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(Р.п.,3 скл.)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/>
      <p:bldP spid="19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Мои рисунки\Зима\Зима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38" y="357188"/>
            <a:ext cx="6642100" cy="442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85813" y="5000625"/>
            <a:ext cx="76438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опушились, иней, деревья, блестящим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85813" y="5929313"/>
            <a:ext cx="5786437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>
                <a:latin typeface="Times New Roman" pitchFamily="18" charset="0"/>
                <a:cs typeface="Times New Roman" pitchFamily="18" charset="0"/>
              </a:rPr>
              <a:t> лес, в, убор, красив, зимнем</a:t>
            </a: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i="1" smtClean="0"/>
          </a:p>
          <a:p>
            <a:endParaRPr lang="ru-RU" i="1" smtClean="0"/>
          </a:p>
          <a:p>
            <a:endParaRPr lang="ru-RU" i="1" smtClean="0"/>
          </a:p>
          <a:p>
            <a:endParaRPr lang="ru-RU" i="1" smtClean="0"/>
          </a:p>
          <a:p>
            <a:endParaRPr lang="ru-RU" i="1" smtClean="0"/>
          </a:p>
          <a:p>
            <a:endParaRPr lang="ru-RU" i="1" smtClean="0"/>
          </a:p>
          <a:p>
            <a:pPr>
              <a:buFont typeface="Arial" charset="0"/>
              <a:buNone/>
            </a:pPr>
            <a:r>
              <a:rPr lang="ru-RU" b="1" i="1" smtClean="0"/>
              <a:t>      Деревья опушились блестящим ине</a:t>
            </a:r>
            <a:r>
              <a:rPr lang="ru-RU" b="1" i="1" u="sng" smtClean="0"/>
              <a:t>ем.</a:t>
            </a:r>
            <a:r>
              <a:rPr lang="ru-RU" b="1" i="1" smtClean="0"/>
              <a:t>  </a:t>
            </a:r>
            <a:endParaRPr lang="ru-RU" b="1" smtClean="0"/>
          </a:p>
          <a:p>
            <a:pPr>
              <a:buFont typeface="Arial" charset="0"/>
              <a:buNone/>
            </a:pPr>
            <a:r>
              <a:rPr lang="ru-RU" b="1" i="1" smtClean="0"/>
              <a:t>         Красив лес в зимнем убор</a:t>
            </a:r>
            <a:r>
              <a:rPr lang="ru-RU" b="1" i="1" u="sng" smtClean="0"/>
              <a:t>е</a:t>
            </a:r>
            <a:r>
              <a:rPr lang="ru-RU" b="1" i="1" smtClean="0"/>
              <a:t>!</a:t>
            </a:r>
            <a:endParaRPr lang="ru-RU" b="1" smtClean="0"/>
          </a:p>
        </p:txBody>
      </p:sp>
      <p:pic>
        <p:nvPicPr>
          <p:cNvPr id="4" name="Picture 2" descr="E:\Мои рисунки\Зима\Зима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813" y="285750"/>
            <a:ext cx="7751762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708" name="Picture 4" descr="C:\Documents and Settings\Мамуля\Рабочий стол\Коллекция картинок\PEN_PA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444624"/>
            <a:ext cx="8358246" cy="5127647"/>
          </a:xfrm>
          <a:prstGeom prst="star10">
            <a:avLst/>
          </a:prstGeom>
          <a:noFill/>
          <a:effectLst>
            <a:softEdge rad="127000"/>
          </a:effectLst>
        </p:spPr>
      </p:pic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14338" y="142875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Речевая деятельность: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2857500" y="1928813"/>
            <a:ext cx="8291513" cy="4214812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663300"/>
                </a:solidFill>
              </a:rPr>
              <a:t>Говорим</a:t>
            </a:r>
          </a:p>
          <a:p>
            <a:pPr eaLnBrk="1" hangingPunct="1"/>
            <a:r>
              <a:rPr lang="ru-RU" sz="4000" b="1" smtClean="0">
                <a:solidFill>
                  <a:srgbClr val="663300"/>
                </a:solidFill>
              </a:rPr>
              <a:t>Пишем</a:t>
            </a:r>
          </a:p>
          <a:p>
            <a:pPr eaLnBrk="1" hangingPunct="1"/>
            <a:r>
              <a:rPr lang="ru-RU" sz="4000" b="1" smtClean="0">
                <a:solidFill>
                  <a:srgbClr val="663300"/>
                </a:solidFill>
              </a:rPr>
              <a:t>Слушаем</a:t>
            </a:r>
          </a:p>
          <a:p>
            <a:pPr eaLnBrk="1" hangingPunct="1"/>
            <a:r>
              <a:rPr lang="ru-RU" sz="4000" b="1" smtClean="0">
                <a:solidFill>
                  <a:srgbClr val="663300"/>
                </a:solidFill>
              </a:rPr>
              <a:t>Читаем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Иришка\Мои документы\Мои рисунки\2009-11-12\Scan200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714375" y="0"/>
            <a:ext cx="868363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  </a:t>
            </a:r>
            <a:r>
              <a:rPr lang="ru-RU" sz="96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2075" tIns="46038" rIns="92075" bIns="46038" anchor="b"/>
          <a:lstStyle/>
          <a:p>
            <a:pPr eaLnBrk="1" hangingPunct="1"/>
            <a:endParaRPr lang="ru-RU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lIns="92075" tIns="46038" rIns="92075" bIns="46038"/>
          <a:lstStyle/>
          <a:p>
            <a:pPr eaLnBrk="1" hangingPunct="1"/>
            <a:endParaRPr lang="ru-RU" smtClean="0"/>
          </a:p>
        </p:txBody>
      </p:sp>
      <p:pic>
        <p:nvPicPr>
          <p:cNvPr id="22532" name="Picture 4" descr="YD9A0CALEK2IRCA5TDD5KCARU1HYJCA8DQ1N7CAYIGVAICABM3U65CAAPN09NCAI400X0CAT0CBY2CANXWVFYCAG7HL77CADC8IGJCA5BQPBPCAYS1XM1CAM45EZDCAY03GYACA01DVY0CANTYL09CAONA97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324975" cy="699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1317" name="Text Box 5"/>
          <p:cNvSpPr txBox="1">
            <a:spLocks noChangeArrowheads="1"/>
          </p:cNvSpPr>
          <p:nvPr/>
        </p:nvSpPr>
        <p:spPr bwMode="auto">
          <a:xfrm>
            <a:off x="1042988" y="404813"/>
            <a:ext cx="705643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540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Д</a:t>
            </a:r>
            <a:r>
              <a:rPr lang="ru-RU" sz="540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омашнее задание</a:t>
            </a:r>
          </a:p>
        </p:txBody>
      </p:sp>
      <p:grpSp>
        <p:nvGrpSpPr>
          <p:cNvPr id="22534" name="Group 7"/>
          <p:cNvGrpSpPr>
            <a:grpSpLocks/>
          </p:cNvGrpSpPr>
          <p:nvPr/>
        </p:nvGrpSpPr>
        <p:grpSpPr bwMode="auto">
          <a:xfrm>
            <a:off x="1403350" y="1341438"/>
            <a:ext cx="6862763" cy="5183187"/>
            <a:chOff x="1338" y="165"/>
            <a:chExt cx="3855" cy="3990"/>
          </a:xfrm>
        </p:grpSpPr>
        <p:pic>
          <p:nvPicPr>
            <p:cNvPr id="22536" name="Picture 8" descr="4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338" y="165"/>
              <a:ext cx="3855" cy="39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37" name="Text Box 9"/>
            <p:cNvSpPr txBox="1">
              <a:spLocks noChangeArrowheads="1"/>
            </p:cNvSpPr>
            <p:nvPr/>
          </p:nvSpPr>
          <p:spPr bwMode="auto">
            <a:xfrm>
              <a:off x="2657" y="693"/>
              <a:ext cx="2223" cy="458"/>
            </a:xfrm>
            <a:prstGeom prst="rect">
              <a:avLst/>
            </a:prstGeom>
            <a:solidFill>
              <a:srgbClr val="148614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10000"/>
                </a:lnSpc>
                <a:spcBef>
                  <a:spcPct val="50000"/>
                </a:spcBef>
              </a:pPr>
              <a:r>
                <a:rPr lang="ru-RU" sz="3000" b="1">
                  <a:solidFill>
                    <a:schemeClr val="bg1"/>
                  </a:solidFill>
                </a:rPr>
                <a:t> </a:t>
              </a:r>
            </a:p>
          </p:txBody>
        </p:sp>
      </p:grpSp>
      <p:sp>
        <p:nvSpPr>
          <p:cNvPr id="141322" name="Rectangle 10"/>
          <p:cNvSpPr>
            <a:spLocks noChangeArrowheads="1"/>
          </p:cNvSpPr>
          <p:nvPr/>
        </p:nvSpPr>
        <p:spPr bwMode="auto">
          <a:xfrm>
            <a:off x="3132138" y="1916113"/>
            <a:ext cx="56880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  С. </a:t>
            </a:r>
            <a:r>
              <a:rPr lang="ru-RU" sz="3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70, </a:t>
            </a:r>
            <a:r>
              <a:rPr lang="ru-RU" sz="36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правило, </a:t>
            </a:r>
          </a:p>
          <a:p>
            <a:pPr>
              <a:defRPr/>
            </a:pPr>
            <a:r>
              <a:rPr lang="ru-RU" sz="36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                  упр. </a:t>
            </a:r>
            <a:r>
              <a:rPr lang="ru-RU" sz="3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75.</a:t>
            </a:r>
            <a:endParaRPr lang="ru-RU" sz="3600" b="1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0" y="617538"/>
            <a:ext cx="8229600" cy="62404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400" b="1" smtClean="0">
                <a:solidFill>
                  <a:srgbClr val="0000FF"/>
                </a:solidFill>
              </a:rPr>
              <a:t>Я сегодня на уроке учился____________</a:t>
            </a:r>
          </a:p>
          <a:p>
            <a:pPr eaLnBrk="1" hangingPunct="1">
              <a:buFontTx/>
              <a:buNone/>
            </a:pPr>
            <a:r>
              <a:rPr lang="ru-RU" sz="4400" b="1" smtClean="0">
                <a:solidFill>
                  <a:srgbClr val="0000FF"/>
                </a:solidFill>
              </a:rPr>
              <a:t>Я работал с _____________настроением.</a:t>
            </a:r>
          </a:p>
          <a:p>
            <a:pPr eaLnBrk="1" hangingPunct="1">
              <a:buFontTx/>
              <a:buNone/>
            </a:pPr>
            <a:r>
              <a:rPr lang="ru-RU" sz="4400" b="1" smtClean="0">
                <a:solidFill>
                  <a:srgbClr val="0000FF"/>
                </a:solidFill>
              </a:rPr>
              <a:t>Я________доволен собой.</a:t>
            </a:r>
          </a:p>
          <a:p>
            <a:pPr eaLnBrk="1" hangingPunct="1">
              <a:buFontTx/>
              <a:buNone/>
            </a:pPr>
            <a:r>
              <a:rPr lang="ru-RU" sz="4400" b="1" smtClean="0">
                <a:solidFill>
                  <a:srgbClr val="0000FF"/>
                </a:solidFill>
              </a:rPr>
              <a:t>Я испытывал затруднения, когда _________________ .</a:t>
            </a:r>
          </a:p>
        </p:txBody>
      </p:sp>
      <p:pic>
        <p:nvPicPr>
          <p:cNvPr id="23555" name="Picture 4" descr="8a9007d6eb73b482f79821ede54a06cd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72188" y="0"/>
            <a:ext cx="2286000" cy="296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1094558">
            <a:off x="857224" y="1428736"/>
            <a:ext cx="7303602" cy="923330"/>
          </a:xfrm>
          <a:prstGeom prst="rect">
            <a:avLst/>
          </a:prstGeom>
          <a:noFill/>
        </p:spPr>
        <p:txBody>
          <a:bodyPr wrap="none">
            <a:prstTxWarp prst="textCascadeU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УРОК !</a:t>
            </a:r>
          </a:p>
        </p:txBody>
      </p:sp>
      <p:pic>
        <p:nvPicPr>
          <p:cNvPr id="24579" name="Picture 2" descr="E:\Картинки\Роза42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966957">
            <a:off x="5459413" y="3027363"/>
            <a:ext cx="240030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C:\Documents and Settings\Мамуля\Рабочий стол\Коллекция картинок\Рисунок18.png"/>
          <p:cNvPicPr>
            <a:picLocks noChangeAspect="1" noChangeArrowheads="1"/>
          </p:cNvPicPr>
          <p:nvPr/>
        </p:nvPicPr>
        <p:blipFill>
          <a:blip r:embed="rId2" cstate="email">
            <a:lum bright="40000" contrast="-40000"/>
          </a:blip>
          <a:srcRect/>
          <a:stretch>
            <a:fillRect/>
          </a:stretch>
        </p:blipFill>
        <p:spPr bwMode="auto">
          <a:xfrm>
            <a:off x="1643042" y="357166"/>
            <a:ext cx="6286544" cy="5551539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123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34" y="2857496"/>
            <a:ext cx="8229600" cy="37369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onotype Corsiva" pitchFamily="66" charset="0"/>
              </a:rPr>
              <a:t>Мудрым никто не родился,</a:t>
            </a:r>
            <a:br>
              <a:rPr lang="ru-RU" sz="60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onotype Corsiva" pitchFamily="66" charset="0"/>
              </a:rPr>
            </a:br>
            <a:r>
              <a:rPr lang="ru-RU" sz="60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onotype Corsiva" pitchFamily="66" charset="0"/>
              </a:rPr>
              <a:t>      а научился.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3286125" y="2286000"/>
            <a:ext cx="92868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1009650" y="795338"/>
            <a:ext cx="92868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6858000" y="3714750"/>
            <a:ext cx="92868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5125" name="TextBox 4"/>
          <p:cNvSpPr txBox="1">
            <a:spLocks noChangeArrowheads="1"/>
          </p:cNvSpPr>
          <p:nvPr/>
        </p:nvSpPr>
        <p:spPr bwMode="auto">
          <a:xfrm>
            <a:off x="6072188" y="785813"/>
            <a:ext cx="92868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5126" name="TextBox 5"/>
          <p:cNvSpPr txBox="1">
            <a:spLocks noChangeArrowheads="1"/>
          </p:cNvSpPr>
          <p:nvPr/>
        </p:nvSpPr>
        <p:spPr bwMode="auto">
          <a:xfrm>
            <a:off x="857250" y="4714875"/>
            <a:ext cx="92868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smtClean="0">
                <a:solidFill>
                  <a:srgbClr val="333399"/>
                </a:solidFill>
              </a:rPr>
              <a:t/>
            </a:r>
            <a:br>
              <a:rPr lang="ru-RU" sz="4000" b="1" smtClean="0">
                <a:solidFill>
                  <a:srgbClr val="333399"/>
                </a:solidFill>
              </a:rPr>
            </a:br>
            <a:endParaRPr lang="ru-RU" sz="4000" b="1" smtClean="0">
              <a:solidFill>
                <a:srgbClr val="333399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71500"/>
            <a:ext cx="9144000" cy="594995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ru-RU" b="1" i="1" u="sng" dirty="0" smtClean="0">
                <a:solidFill>
                  <a:srgbClr val="000066"/>
                </a:solidFill>
              </a:rPr>
              <a:t>Чтобы правильно писать безударное окончание существительного надо: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ru-RU" sz="2800" b="1" i="1" u="sng" dirty="0" smtClean="0">
                <a:solidFill>
                  <a:srgbClr val="000066"/>
                </a:solidFill>
              </a:rPr>
              <a:t>Шаг 1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ru-RU" sz="2800" b="1" dirty="0" smtClean="0">
                <a:solidFill>
                  <a:srgbClr val="0000FF"/>
                </a:solidFill>
              </a:rPr>
              <a:t>Определить падеж.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ru-RU" sz="2800" b="1" i="1" u="sng" dirty="0" smtClean="0">
                <a:solidFill>
                  <a:srgbClr val="000066"/>
                </a:solidFill>
              </a:rPr>
              <a:t> Шаг 2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000099"/>
                </a:solidFill>
              </a:rPr>
              <a:t>  </a:t>
            </a:r>
            <a:r>
              <a:rPr lang="ru-RU" sz="2800" b="1" dirty="0" smtClean="0">
                <a:solidFill>
                  <a:srgbClr val="0000FF"/>
                </a:solidFill>
              </a:rPr>
              <a:t>Определить склонение.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u="sng" dirty="0" smtClean="0">
                <a:solidFill>
                  <a:srgbClr val="000066"/>
                </a:solidFill>
              </a:rPr>
              <a:t> Шаг 3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 smtClean="0">
                <a:solidFill>
                  <a:srgbClr val="0000FF"/>
                </a:solidFill>
              </a:rPr>
              <a:t>Вспомнить окончание существительного этого склонения в нужном падеже</a:t>
            </a:r>
            <a:r>
              <a:rPr lang="ru-RU" sz="2400" b="1" i="1" dirty="0" smtClean="0">
                <a:solidFill>
                  <a:srgbClr val="0000FF"/>
                </a:solidFill>
              </a:rPr>
              <a:t>.</a:t>
            </a:r>
            <a:endParaRPr lang="ru-RU" sz="2800" b="1" i="1" u="sng" dirty="0" smtClean="0">
              <a:solidFill>
                <a:srgbClr val="0000FF"/>
              </a:solidFill>
            </a:endParaRP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ru-RU" sz="2800" b="1" i="1" u="sng" dirty="0" smtClean="0">
                <a:solidFill>
                  <a:srgbClr val="000066"/>
                </a:solidFill>
              </a:rPr>
              <a:t>Шаг 4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800" b="1" dirty="0" smtClean="0">
                <a:solidFill>
                  <a:srgbClr val="0000FF"/>
                </a:solidFill>
              </a:rPr>
              <a:t>  По «волшебному» слову проверить окончание существительного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800" b="1" dirty="0" smtClean="0">
                <a:solidFill>
                  <a:srgbClr val="000099"/>
                </a:solidFill>
              </a:rPr>
              <a:t>(1скл.- весна, 2скл.- окно, 3скл.- степь)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endParaRPr lang="ru-RU" b="1" dirty="0" smtClean="0">
              <a:solidFill>
                <a:srgbClr val="000099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 smtClean="0">
              <a:solidFill>
                <a:srgbClr val="000099"/>
              </a:solidFill>
            </a:endParaRP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1187450" y="0"/>
            <a:ext cx="6275388" cy="5842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i="1" dirty="0">
                <a:solidFill>
                  <a:srgbClr val="333399"/>
                </a:solidFill>
              </a:rPr>
              <a:t>Алгоритм работы</a:t>
            </a:r>
            <a:r>
              <a:rPr lang="ru-RU" sz="3200" b="1" dirty="0">
                <a:solidFill>
                  <a:srgbClr val="333399"/>
                </a:solidFill>
              </a:rPr>
              <a:t>: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97540">
            <a:off x="6184900" y="631825"/>
            <a:ext cx="2001838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 descr="BOOK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481888" y="5786438"/>
            <a:ext cx="1662112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 descr="QUILLPEN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43813" y="2214563"/>
            <a:ext cx="1152525" cy="174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>
            <a:off x="1821656" y="6036469"/>
            <a:ext cx="142875" cy="71438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536156" y="5965032"/>
            <a:ext cx="142875" cy="71438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0" dur="80"/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1" dur="80"/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80"/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50825" y="188913"/>
            <a:ext cx="7777163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4800" b="1" i="1" dirty="0">
              <a:solidFill>
                <a:srgbClr val="000099"/>
              </a:solidFill>
              <a:latin typeface="Arial Narrow" pitchFamily="34" charset="0"/>
            </a:endParaRPr>
          </a:p>
          <a:p>
            <a:pPr>
              <a:spcBef>
                <a:spcPct val="50000"/>
              </a:spcBef>
            </a:pPr>
            <a:endParaRPr lang="ru-RU" sz="4800" b="1" i="1" dirty="0">
              <a:solidFill>
                <a:srgbClr val="000099"/>
              </a:solidFill>
              <a:latin typeface="Arial Narrow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sz="4800" b="1" i="1" dirty="0" smtClean="0">
                <a:solidFill>
                  <a:srgbClr val="000099"/>
                </a:solidFill>
                <a:latin typeface="Arial Narrow" pitchFamily="34" charset="0"/>
              </a:rPr>
              <a:t>Ш</a:t>
            </a:r>
            <a:r>
              <a:rPr lang="ru-RU" sz="4800" b="1" i="1" dirty="0" smtClean="0">
                <a:solidFill>
                  <a:srgbClr val="000099"/>
                </a:solidFill>
                <a:latin typeface="Arial Narrow" pitchFamily="34" charset="0"/>
              </a:rPr>
              <a:t>…</a:t>
            </a:r>
            <a:r>
              <a:rPr lang="ru-RU" sz="4800" b="1" i="1" dirty="0" err="1" smtClean="0">
                <a:solidFill>
                  <a:srgbClr val="000099"/>
                </a:solidFill>
                <a:latin typeface="Arial Narrow" pitchFamily="34" charset="0"/>
              </a:rPr>
              <a:t>ст</a:t>
            </a:r>
            <a:r>
              <a:rPr lang="ru-RU" sz="4800" b="1" i="1" dirty="0" err="1" smtClean="0">
                <a:solidFill>
                  <a:srgbClr val="000099"/>
                </a:solidFill>
                <a:latin typeface="Arial Narrow" pitchFamily="34" charset="0"/>
              </a:rPr>
              <a:t>надцат</a:t>
            </a:r>
            <a:r>
              <a:rPr lang="ru-RU" sz="4800" b="1" i="1" dirty="0" err="1">
                <a:solidFill>
                  <a:srgbClr val="000099"/>
                </a:solidFill>
                <a:latin typeface="Arial Narrow" pitchFamily="34" charset="0"/>
              </a:rPr>
              <a:t>...е</a:t>
            </a:r>
            <a:r>
              <a:rPr lang="ru-RU" sz="4800" b="1" i="1" dirty="0">
                <a:solidFill>
                  <a:srgbClr val="000099"/>
                </a:solidFill>
                <a:latin typeface="Arial Narrow" pitchFamily="34" charset="0"/>
              </a:rPr>
              <a:t> </a:t>
            </a:r>
            <a:r>
              <a:rPr lang="ru-RU" sz="4800" b="1" i="1" dirty="0" smtClean="0">
                <a:solidFill>
                  <a:srgbClr val="000099"/>
                </a:solidFill>
                <a:latin typeface="Arial Narrow" pitchFamily="34" charset="0"/>
              </a:rPr>
              <a:t>д…к…</a:t>
            </a:r>
            <a:r>
              <a:rPr lang="ru-RU" sz="4800" b="1" i="1" dirty="0" err="1" smtClean="0">
                <a:solidFill>
                  <a:srgbClr val="000099"/>
                </a:solidFill>
                <a:latin typeface="Arial Narrow" pitchFamily="34" charset="0"/>
              </a:rPr>
              <a:t>бря</a:t>
            </a:r>
            <a:r>
              <a:rPr lang="ru-RU" sz="4800" b="1" i="1" dirty="0" smtClean="0">
                <a:solidFill>
                  <a:srgbClr val="000099"/>
                </a:solidFill>
                <a:latin typeface="Arial Narrow" pitchFamily="34" charset="0"/>
              </a:rPr>
              <a:t>.                       </a:t>
            </a:r>
            <a:endParaRPr lang="ru-RU" sz="4800" b="1" i="1" dirty="0">
              <a:solidFill>
                <a:srgbClr val="000099"/>
              </a:solidFill>
              <a:latin typeface="Arial Narrow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sz="4800" b="1" i="1" dirty="0" err="1">
                <a:solidFill>
                  <a:srgbClr val="000099"/>
                </a:solidFill>
                <a:latin typeface="Arial Narrow" pitchFamily="34" charset="0"/>
              </a:rPr>
              <a:t>Кла</a:t>
            </a:r>
            <a:r>
              <a:rPr lang="ru-RU" sz="4800" b="1" i="1" dirty="0">
                <a:solidFill>
                  <a:srgbClr val="000099"/>
                </a:solidFill>
                <a:latin typeface="Arial Narrow" pitchFamily="34" charset="0"/>
              </a:rPr>
              <a:t>…..</a:t>
            </a:r>
            <a:r>
              <a:rPr lang="ru-RU" sz="4800" b="1" i="1" dirty="0" err="1">
                <a:solidFill>
                  <a:srgbClr val="000099"/>
                </a:solidFill>
                <a:latin typeface="Arial Narrow" pitchFamily="34" charset="0"/>
              </a:rPr>
              <a:t>ная</a:t>
            </a:r>
            <a:r>
              <a:rPr lang="ru-RU" sz="4800" b="1" i="1" dirty="0">
                <a:solidFill>
                  <a:srgbClr val="000099"/>
                </a:solidFill>
                <a:latin typeface="Arial Narrow" pitchFamily="34" charset="0"/>
              </a:rPr>
              <a:t> </a:t>
            </a:r>
            <a:r>
              <a:rPr lang="ru-RU" sz="4800" b="1" i="1" dirty="0" smtClean="0">
                <a:solidFill>
                  <a:srgbClr val="000099"/>
                </a:solidFill>
                <a:latin typeface="Arial Narrow" pitchFamily="34" charset="0"/>
              </a:rPr>
              <a:t>р…бота.</a:t>
            </a:r>
            <a:endParaRPr lang="ru-RU" sz="4800" b="1" i="1" dirty="0">
              <a:solidFill>
                <a:srgbClr val="000099"/>
              </a:solidFill>
              <a:latin typeface="Arial Narrow" pitchFamily="34" charset="0"/>
            </a:endParaRPr>
          </a:p>
        </p:txBody>
      </p:sp>
      <p:pic>
        <p:nvPicPr>
          <p:cNvPr id="7171" name="Picture 3" descr="a213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29313" y="285750"/>
            <a:ext cx="2808287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1142976" y="2214563"/>
            <a:ext cx="571504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6000" b="1" i="1" dirty="0">
                <a:solidFill>
                  <a:srgbClr val="FF0066"/>
                </a:solidFill>
              </a:rPr>
              <a:t>е</a:t>
            </a:r>
          </a:p>
        </p:txBody>
      </p:sp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6215074" y="2214563"/>
            <a:ext cx="433376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6000" b="1" i="1" dirty="0">
                <a:solidFill>
                  <a:srgbClr val="FF0066"/>
                </a:solidFill>
              </a:rPr>
              <a:t>а</a:t>
            </a:r>
          </a:p>
        </p:txBody>
      </p:sp>
      <p:sp>
        <p:nvSpPr>
          <p:cNvPr id="52233" name="Rectangle 9"/>
          <p:cNvSpPr>
            <a:spLocks noChangeArrowheads="1"/>
          </p:cNvSpPr>
          <p:nvPr/>
        </p:nvSpPr>
        <p:spPr bwMode="auto">
          <a:xfrm>
            <a:off x="4714875" y="3286125"/>
            <a:ext cx="590549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6000" b="1" i="1" dirty="0">
                <a:solidFill>
                  <a:srgbClr val="FF0066"/>
                </a:solidFill>
              </a:rPr>
              <a:t>а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5357818" y="2214563"/>
            <a:ext cx="64294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6000" b="1" i="1" dirty="0">
                <a:solidFill>
                  <a:srgbClr val="FF0066"/>
                </a:solidFill>
              </a:rPr>
              <a:t>е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4214810" y="2214563"/>
            <a:ext cx="571504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6000" b="1" i="1" dirty="0">
                <a:solidFill>
                  <a:srgbClr val="FF0066"/>
                </a:solidFill>
              </a:rPr>
              <a:t>о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428860" y="3286125"/>
            <a:ext cx="107157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6000" b="1" i="1" dirty="0" err="1">
                <a:solidFill>
                  <a:srgbClr val="FF0066"/>
                </a:solidFill>
              </a:rPr>
              <a:t>сс</a:t>
            </a:r>
            <a:endParaRPr lang="ru-RU" sz="6000" b="1" i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9" grpId="0"/>
      <p:bldP spid="52231" grpId="0"/>
      <p:bldP spid="52233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75" y="2357438"/>
          <a:ext cx="8786874" cy="143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8687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4400" i="1" dirty="0" smtClean="0">
                          <a:latin typeface="Bookman Old Style" pitchFamily="18" charset="0"/>
                        </a:rPr>
                        <a:t>Сто сорок и сто сорок будет двести сорок.</a:t>
                      </a:r>
                      <a:endParaRPr lang="ru-RU" sz="4400" i="1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201" name="Picture 15" descr="i?id=41031698&amp;tov=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26188" y="4040188"/>
            <a:ext cx="2817812" cy="281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3" y="285750"/>
            <a:ext cx="2232025" cy="132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28875" y="285750"/>
            <a:ext cx="2232025" cy="132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4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285750"/>
            <a:ext cx="2232025" cy="132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15125" y="285750"/>
            <a:ext cx="2232025" cy="132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2"/>
          <p:cNvSpPr>
            <a:spLocks noGrp="1"/>
          </p:cNvSpPr>
          <p:nvPr>
            <p:ph idx="1"/>
          </p:nvPr>
        </p:nvSpPr>
        <p:spPr>
          <a:xfrm>
            <a:off x="500063" y="571500"/>
            <a:ext cx="8229600" cy="628650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b="1" i="1" u="sng" smtClean="0">
                <a:solidFill>
                  <a:srgbClr val="000066"/>
                </a:solidFill>
              </a:rPr>
              <a:t>Чтобы правильно писать безударное окончание существительного надо: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800" b="1" i="1" u="sng" smtClean="0">
                <a:solidFill>
                  <a:srgbClr val="000066"/>
                </a:solidFill>
              </a:rPr>
              <a:t>Шаг 1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800" b="1" smtClean="0">
                <a:solidFill>
                  <a:srgbClr val="000099"/>
                </a:solidFill>
              </a:rPr>
              <a:t>Определить падеж.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800" b="1" i="1" u="sng" smtClean="0">
                <a:solidFill>
                  <a:srgbClr val="000066"/>
                </a:solidFill>
              </a:rPr>
              <a:t> Шаг 2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800" b="1" smtClean="0">
                <a:solidFill>
                  <a:srgbClr val="333399"/>
                </a:solidFill>
              </a:rPr>
              <a:t>Определить склонение.</a:t>
            </a:r>
          </a:p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ru-RU" sz="2800" b="1" i="1" u="sng" smtClean="0">
                <a:solidFill>
                  <a:srgbClr val="000066"/>
                </a:solidFill>
              </a:rPr>
              <a:t> Шаг 3</a:t>
            </a:r>
          </a:p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ru-RU" sz="2800" b="1" i="1" smtClean="0">
                <a:solidFill>
                  <a:srgbClr val="000099"/>
                </a:solidFill>
              </a:rPr>
              <a:t>Вспомнить окончание существительного этого склонения в нужном падеже</a:t>
            </a:r>
            <a:r>
              <a:rPr lang="ru-RU" sz="2400" b="1" i="1" smtClean="0">
                <a:solidFill>
                  <a:srgbClr val="000099"/>
                </a:solidFill>
              </a:rPr>
              <a:t>.</a:t>
            </a:r>
            <a:endParaRPr lang="ru-RU" sz="2800" b="1" i="1" u="sng" smtClean="0">
              <a:solidFill>
                <a:srgbClr val="000099"/>
              </a:solidFill>
            </a:endParaRPr>
          </a:p>
          <a:p>
            <a:pPr eaLnBrk="1" hangingPunct="1">
              <a:spcBef>
                <a:spcPct val="50000"/>
              </a:spcBef>
              <a:buFont typeface="Arial" charset="0"/>
              <a:buNone/>
            </a:pPr>
            <a:endParaRPr lang="ru-RU" sz="2800" b="1" i="1" u="sng" smtClean="0">
              <a:solidFill>
                <a:srgbClr val="000066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b="1" i="1" u="sng" smtClean="0">
              <a:solidFill>
                <a:srgbClr val="000066"/>
              </a:solidFill>
            </a:endParaRP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title"/>
          </p:nvPr>
        </p:nvSpPr>
        <p:spPr>
          <a:xfrm>
            <a:off x="357188" y="0"/>
            <a:ext cx="8229600" cy="584200"/>
          </a:xfr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i="1" dirty="0">
                <a:solidFill>
                  <a:srgbClr val="333399"/>
                </a:solidFill>
              </a:rPr>
              <a:t>Алгоритм работы</a:t>
            </a:r>
            <a:r>
              <a:rPr lang="ru-RU" sz="3200" b="1" dirty="0">
                <a:solidFill>
                  <a:srgbClr val="333399"/>
                </a:solidFill>
              </a:rPr>
              <a:t>: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500063" y="1714500"/>
            <a:ext cx="7858125" cy="435768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342900" indent="-34290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800" b="1" i="1" u="sng" dirty="0">
                <a:solidFill>
                  <a:srgbClr val="000066"/>
                </a:solidFill>
                <a:latin typeface="+mn-lt"/>
                <a:cs typeface="+mn-cs"/>
              </a:rPr>
              <a:t>Шаг 4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99"/>
                </a:solidFill>
                <a:latin typeface="+mn-lt"/>
                <a:cs typeface="+mn-cs"/>
              </a:rPr>
              <a:t>  По опорному слову проверить окончание существительного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99"/>
                </a:solidFill>
                <a:latin typeface="+mn-lt"/>
                <a:cs typeface="+mn-cs"/>
              </a:rPr>
              <a:t> </a:t>
            </a:r>
            <a:endParaRPr lang="ru-RU" sz="3200" b="1" dirty="0">
              <a:solidFill>
                <a:srgbClr val="000099"/>
              </a:solidFill>
              <a:latin typeface="+mn-lt"/>
              <a:cs typeface="+mn-cs"/>
            </a:endParaRP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0099"/>
                </a:solidFill>
              </a:rPr>
              <a:t>   1скл.            2скл.           3 </a:t>
            </a:r>
            <a:r>
              <a:rPr lang="ru-RU" sz="3200" b="1" dirty="0" err="1">
                <a:solidFill>
                  <a:srgbClr val="000099"/>
                </a:solidFill>
              </a:rPr>
              <a:t>скл</a:t>
            </a:r>
            <a:r>
              <a:rPr lang="ru-RU" sz="3200" b="1" dirty="0">
                <a:solidFill>
                  <a:srgbClr val="000099"/>
                </a:solidFill>
              </a:rPr>
              <a:t>. 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0099"/>
                </a:solidFill>
              </a:rPr>
              <a:t>  </a:t>
            </a:r>
            <a:r>
              <a:rPr lang="ru-RU" sz="3200" b="1" i="1" dirty="0">
                <a:solidFill>
                  <a:srgbClr val="000099"/>
                </a:solidFill>
              </a:rPr>
              <a:t>весна           окно            степь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3200" b="1" dirty="0">
              <a:solidFill>
                <a:srgbClr val="000099"/>
              </a:solidFill>
              <a:latin typeface="+mn-lt"/>
              <a:cs typeface="+mn-cs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2714625" y="4214813"/>
            <a:ext cx="142875" cy="14287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4929188" y="4286250"/>
            <a:ext cx="142875" cy="14287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Различение склонений существительных. Правописание падежных окончаний.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866</TotalTime>
  <Words>499</Words>
  <Application>Microsoft Office PowerPoint</Application>
  <PresentationFormat>Экран (4:3)</PresentationFormat>
  <Paragraphs>168</Paragraphs>
  <Slides>23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Речевая деятельность:</vt:lpstr>
      <vt:lpstr>Мудрым никто не родился,       а научился.</vt:lpstr>
      <vt:lpstr>Слайд 4</vt:lpstr>
      <vt:lpstr> </vt:lpstr>
      <vt:lpstr>Слайд 6</vt:lpstr>
      <vt:lpstr>Слайд 7</vt:lpstr>
      <vt:lpstr>Алгоритм работы:</vt:lpstr>
      <vt:lpstr>Слайд 9</vt:lpstr>
      <vt:lpstr>Склонение имён существительных</vt:lpstr>
      <vt:lpstr>Слайд 11</vt:lpstr>
      <vt:lpstr>Слайд 12</vt:lpstr>
      <vt:lpstr>Слайд 13</vt:lpstr>
      <vt:lpstr>Выполните самостоятельно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Иришка</dc:creator>
  <cp:lastModifiedBy>Учитель</cp:lastModifiedBy>
  <cp:revision>118</cp:revision>
  <dcterms:created xsi:type="dcterms:W3CDTF">2009-11-12T16:53:18Z</dcterms:created>
  <dcterms:modified xsi:type="dcterms:W3CDTF">2014-12-16T05:59:26Z</dcterms:modified>
</cp:coreProperties>
</file>