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816" r:id="rId2"/>
  </p:sldMasterIdLst>
  <p:notesMasterIdLst>
    <p:notesMasterId r:id="rId21"/>
  </p:notesMasterIdLst>
  <p:sldIdLst>
    <p:sldId id="292" r:id="rId3"/>
    <p:sldId id="293" r:id="rId4"/>
    <p:sldId id="257" r:id="rId5"/>
    <p:sldId id="259" r:id="rId6"/>
    <p:sldId id="260" r:id="rId7"/>
    <p:sldId id="287" r:id="rId8"/>
    <p:sldId id="263" r:id="rId9"/>
    <p:sldId id="264" r:id="rId10"/>
    <p:sldId id="266" r:id="rId11"/>
    <p:sldId id="267" r:id="rId12"/>
    <p:sldId id="268" r:id="rId13"/>
    <p:sldId id="270" r:id="rId14"/>
    <p:sldId id="272" r:id="rId15"/>
    <p:sldId id="273" r:id="rId16"/>
    <p:sldId id="278" r:id="rId17"/>
    <p:sldId id="282" r:id="rId18"/>
    <p:sldId id="284" r:id="rId19"/>
    <p:sldId id="296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Раздел по умолчанию" id="{3BFBC915-500A-4FAC-BB68-FD1812F75C38}">
          <p14:sldIdLst>
            <p14:sldId id="292"/>
            <p14:sldId id="293"/>
            <p14:sldId id="257"/>
          </p14:sldIdLst>
        </p14:section>
        <p14:section name="Раздел без заголовка" id="{1DB12505-6180-44E6-9699-0FE1A216D674}">
          <p14:sldIdLst>
            <p14:sldId id="259"/>
            <p14:sldId id="260"/>
            <p14:sldId id="287"/>
            <p14:sldId id="263"/>
            <p14:sldId id="264"/>
            <p14:sldId id="266"/>
            <p14:sldId id="267"/>
            <p14:sldId id="268"/>
            <p14:sldId id="270"/>
            <p14:sldId id="272"/>
            <p14:sldId id="273"/>
            <p14:sldId id="278"/>
            <p14:sldId id="282"/>
            <p14:sldId id="284"/>
            <p14:sldId id="296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779" autoAdjust="0"/>
    <p:restoredTop sz="93594" autoAdjust="0"/>
  </p:normalViewPr>
  <p:slideViewPr>
    <p:cSldViewPr>
      <p:cViewPr>
        <p:scale>
          <a:sx n="70" d="100"/>
          <a:sy n="70" d="100"/>
        </p:scale>
        <p:origin x="-1416" y="-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42899FB-8AAF-434B-8C26-6FD8B13E3244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452128-9A95-4F48-8412-B794372DA46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188324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52128-9A95-4F48-8412-B794372DA46D}" type="slidenum">
              <a:rPr lang="ru-RU" smtClean="0"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7380532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52128-9A95-4F48-8412-B794372DA46D}" type="slidenum">
              <a:rPr lang="ru-RU" smtClean="0"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425197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452128-9A95-4F48-8412-B794372DA46D}" type="slidenum">
              <a:rPr lang="ru-RU" smtClean="0"/>
              <a:t>16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03857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3967060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373418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136977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083080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660570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290536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844872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17728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4339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11382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890412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" name="hammer.wav"/>
          </p:stSnd>
        </p:sndAc>
      </p:transition>
    </mc:Choice>
    <mc:Fallback xmlns="">
      <p:transition spd="slow"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audio" Target="../media/audio1.wav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147825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13" name="hammer.wav"/>
          </p:stSnd>
        </p:sndAc>
      </p:transition>
    </mc:Choice>
    <mc:Fallback xmlns="">
      <p:transition spd="slow">
        <p:sndAc>
          <p:stSnd>
            <p:snd r:embed="rId14" name="hammer.wav"/>
          </p:stSnd>
        </p:sndAc>
      </p:transition>
    </mc:Fallback>
  </mc:AlternateConten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C34916F8-9704-4EB7-BFE3-85B991813026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1BF34531-0D65-4230-8B49-D7048A81E50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7" r:id="rId1"/>
    <p:sldLayoutId id="2147483818" r:id="rId2"/>
    <p:sldLayoutId id="2147483819" r:id="rId3"/>
    <p:sldLayoutId id="2147483820" r:id="rId4"/>
    <p:sldLayoutId id="2147483821" r:id="rId5"/>
    <p:sldLayoutId id="2147483822" r:id="rId6"/>
    <p:sldLayoutId id="2147483823" r:id="rId7"/>
    <p:sldLayoutId id="2147483824" r:id="rId8"/>
    <p:sldLayoutId id="2147483825" r:id="rId9"/>
    <p:sldLayoutId id="2147483826" r:id="rId10"/>
    <p:sldLayoutId id="214748382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5.wav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5.wav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2.wav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2.wav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wav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jpeg"/><Relationship Id="rId3" Type="http://schemas.openxmlformats.org/officeDocument/2006/relationships/audio" Target="../media/audio5.wav"/><Relationship Id="rId7" Type="http://schemas.openxmlformats.org/officeDocument/2006/relationships/hyperlink" Target="http://images.yandex.ru/yandsearch?source=wiz&amp;fp=3&amp;img_url=http://www.lenagold.ru/fon/clipart/r/roza/kras/roza305.jpg&amp;uinfo=ww-979-wh-595-fw-765-fh-448-pd-1&amp;p=3&amp;text=%D0%B1%D1%83%D0%BA%D0%B5%D1%82%D1%8B%20%20%D0%BA%D1%80%D0%B0%D1%81%D0%BD%D1%8B%D1%85%20%20%D0%B3%D0%B2%D0%BE%D0%B7%D0%B4%D0%B8%D0%BA%20%20%D0%B8%20%D1%80%D0%BE%D0%B7%20%D0%BA%D0%B0%D1%80%D1%82%D0%B8%D0%BD%D0%BA%D0%B8%20%20%D0%B8%20%20%D1%84%D0%BE%D1%82%D0%BE%D0%B3%D1%80%D0%B0%D1%84%D0%B8%D0%B8&amp;noreask=1&amp;pos=91&amp;rpt=simage&amp;lr=2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Relationship Id="rId6" Type="http://schemas.openxmlformats.org/officeDocument/2006/relationships/image" Target="../media/image15.jpeg"/><Relationship Id="rId11" Type="http://schemas.openxmlformats.org/officeDocument/2006/relationships/audio" Target="../media/audio5.wav"/><Relationship Id="rId5" Type="http://schemas.openxmlformats.org/officeDocument/2006/relationships/image" Target="../media/image14.jpeg"/><Relationship Id="rId10" Type="http://schemas.openxmlformats.org/officeDocument/2006/relationships/image" Target="../media/image18.jpeg"/><Relationship Id="rId4" Type="http://schemas.openxmlformats.org/officeDocument/2006/relationships/image" Target="../media/image13.jpeg"/><Relationship Id="rId9" Type="http://schemas.openxmlformats.org/officeDocument/2006/relationships/image" Target="../media/image17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wav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3.xml"/><Relationship Id="rId6" Type="http://schemas.openxmlformats.org/officeDocument/2006/relationships/audio" Target="../media/audio2.wav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audio" Target="../media/audio3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3.wav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4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4.wav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5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audio" Target="../media/audio2.wav"/><Relationship Id="rId1" Type="http://schemas.openxmlformats.org/officeDocument/2006/relationships/slideLayout" Target="../slideLayouts/slideLayout13.xml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0"/>
            <a:ext cx="7704856" cy="2420888"/>
          </a:xfrm>
        </p:spPr>
        <p:txBody>
          <a:bodyPr>
            <a:normAutofit/>
          </a:bodyPr>
          <a:lstStyle/>
          <a:p>
            <a:r>
              <a:rPr lang="ru-RU" sz="2800" dirty="0" smtClean="0">
                <a:solidFill>
                  <a:srgbClr val="FF0000"/>
                </a:solidFill>
              </a:rPr>
              <a:t>«ПРИЗЕНТАЦИЯ  ПО  ПОЗНОВАТЕЛЬНОМУ  РАЗВИТИЮ  ПО  ТЕМЕ:  « МОЯ  РОДИНА».</a:t>
            </a:r>
            <a:br>
              <a:rPr lang="ru-RU" sz="2800" dirty="0" smtClean="0">
                <a:solidFill>
                  <a:srgbClr val="FF0000"/>
                </a:solidFill>
              </a:rPr>
            </a:br>
            <a:r>
              <a:rPr lang="ru-RU" sz="2800" dirty="0" smtClean="0">
                <a:solidFill>
                  <a:srgbClr val="FF0000"/>
                </a:solidFill>
              </a:rPr>
              <a:t>ДЛЯ   ДЕТЕЙ  СТАРШЕГО  ДОШКОЛЬНОГО  ВОЗРАСТА. 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212976"/>
            <a:ext cx="7520880" cy="3312368"/>
          </a:xfrm>
        </p:spPr>
        <p:txBody>
          <a:bodyPr>
            <a:normAutofit fontScale="62500" lnSpcReduction="20000"/>
          </a:bodyPr>
          <a:lstStyle/>
          <a:p>
            <a:r>
              <a:rPr lang="ru-RU" sz="5100" b="1" dirty="0" err="1" smtClean="0">
                <a:solidFill>
                  <a:srgbClr val="7030A0"/>
                </a:solidFill>
              </a:rPr>
              <a:t>Гимадеева</a:t>
            </a:r>
            <a:r>
              <a:rPr lang="ru-RU" sz="5100" b="1" dirty="0" smtClean="0">
                <a:solidFill>
                  <a:srgbClr val="7030A0"/>
                </a:solidFill>
              </a:rPr>
              <a:t>  </a:t>
            </a:r>
            <a:r>
              <a:rPr lang="ru-RU" sz="5100" b="1" dirty="0" err="1" smtClean="0">
                <a:solidFill>
                  <a:srgbClr val="7030A0"/>
                </a:solidFill>
              </a:rPr>
              <a:t>Минзиля</a:t>
            </a:r>
            <a:r>
              <a:rPr lang="ru-RU" sz="5100" b="1" dirty="0" smtClean="0">
                <a:solidFill>
                  <a:srgbClr val="7030A0"/>
                </a:solidFill>
              </a:rPr>
              <a:t>  </a:t>
            </a:r>
            <a:r>
              <a:rPr lang="ru-RU" sz="5100" b="1" dirty="0" err="1" smtClean="0">
                <a:solidFill>
                  <a:srgbClr val="7030A0"/>
                </a:solidFill>
              </a:rPr>
              <a:t>Мингалеевна</a:t>
            </a:r>
            <a:r>
              <a:rPr lang="ru-RU" sz="5100" b="1" dirty="0" smtClean="0">
                <a:solidFill>
                  <a:srgbClr val="7030A0"/>
                </a:solidFill>
              </a:rPr>
              <a:t>  </a:t>
            </a:r>
          </a:p>
          <a:p>
            <a:r>
              <a:rPr lang="ru-RU" sz="5100" b="1" dirty="0" smtClean="0">
                <a:solidFill>
                  <a:srgbClr val="7030A0"/>
                </a:solidFill>
              </a:rPr>
              <a:t>Воспитатель  ГБДОУ №18</a:t>
            </a:r>
          </a:p>
          <a:p>
            <a:r>
              <a:rPr lang="ru-RU" sz="5100" b="1" dirty="0" smtClean="0">
                <a:solidFill>
                  <a:srgbClr val="7030A0"/>
                </a:solidFill>
              </a:rPr>
              <a:t>КУРОРТНОГО  Р-НА. </a:t>
            </a:r>
          </a:p>
          <a:p>
            <a:endParaRPr lang="ru-RU" b="1" dirty="0"/>
          </a:p>
          <a:p>
            <a:endParaRPr lang="ru-RU" dirty="0" smtClean="0"/>
          </a:p>
          <a:p>
            <a:r>
              <a:rPr lang="ru-RU" sz="4600" dirty="0" smtClean="0">
                <a:solidFill>
                  <a:srgbClr val="0070C0"/>
                </a:solidFill>
              </a:rPr>
              <a:t>Г. САНКТ  ПЕТЕРБУРГ.</a:t>
            </a:r>
          </a:p>
          <a:p>
            <a:r>
              <a:rPr lang="ru-RU" sz="4600" dirty="0" smtClean="0">
                <a:solidFill>
                  <a:srgbClr val="0070C0"/>
                </a:solidFill>
              </a:rPr>
              <a:t>2014г</a:t>
            </a:r>
            <a:endParaRPr lang="ru-RU" sz="4600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1237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hammer.wav"/>
          </p:stSnd>
        </p:sndAc>
      </p:transition>
    </mc:Choice>
    <mc:Fallback xmlns="">
      <p:transition spd="slow">
        <p:checker/>
        <p:sndAc>
          <p:stSnd>
            <p:snd r:embed="rId3" name="hammer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548680"/>
            <a:ext cx="7848872" cy="1296144"/>
          </a:xfrm>
        </p:spPr>
        <p:txBody>
          <a:bodyPr>
            <a:normAutofit fontScale="9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sz="2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.Весной  всюду  в  городе </a:t>
            </a:r>
            <a:r>
              <a:rPr lang="ru-RU" sz="2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вскапывали землю,  сеяли </a:t>
            </a:r>
            <a:r>
              <a:rPr lang="ru-RU" sz="2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семена  </a:t>
            </a:r>
            <a:r>
              <a:rPr lang="ru-RU" sz="2400" b="1" spc="50" dirty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  выращивали  овощи.  Дети  работали  на  ровне  с  </a:t>
            </a:r>
            <a:r>
              <a:rPr lang="ru-RU" sz="2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взрослыми. Вот   какой  урожай  капусты  выращивали  блокадники  возле  </a:t>
            </a:r>
            <a:r>
              <a:rPr lang="ru-RU" sz="2400" b="1" spc="50" dirty="0" err="1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Иссакиевского</a:t>
            </a:r>
            <a:r>
              <a:rPr lang="ru-RU" sz="2400" b="1" spc="50" dirty="0" smtClean="0">
                <a:ln w="11430"/>
                <a:solidFill>
                  <a:schemeClr val="tx2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собора.</a:t>
            </a:r>
            <a:endParaRPr lang="ru-RU" sz="2400" b="1" spc="50" dirty="0">
              <a:ln w="11430"/>
              <a:solidFill>
                <a:schemeClr val="tx2">
                  <a:lumMod val="50000"/>
                </a:schemeClr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7864" y="2564904"/>
            <a:ext cx="2792171" cy="3338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16574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chimes.wav"/>
          </p:stSnd>
        </p:sndAc>
      </p:transition>
    </mc:Choice>
    <mc:Fallback xmlns="">
      <p:transition spd="slow">
        <p:sndAc>
          <p:stSnd>
            <p:snd r:embed="rId5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Город  ЖИЛ,  боролся,  оборонял  и  защищал  город  от  врагов.  Оборона  велась  и  внутри  города.</a:t>
            </a:r>
            <a:endParaRPr lang="ru-RU" sz="2400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9859" t="7220" r="4796" b="24411"/>
          <a:stretch/>
        </p:blipFill>
        <p:spPr bwMode="auto">
          <a:xfrm>
            <a:off x="2915816" y="2996952"/>
            <a:ext cx="3397564" cy="2155146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81738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explode.wav"/>
          </p:stSnd>
        </p:sndAc>
      </p:transition>
    </mc:Choice>
    <mc:Fallback xmlns="">
      <p:transition spd="slow">
        <p:sndAc>
          <p:stSnd>
            <p:snd r:embed="rId5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188640"/>
            <a:ext cx="8064896" cy="2232248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Круглые  сутки  не  прекращал  работу даже  во  время  бомбёжек  Кировский  завод. Ремонтировал  битые  старые  танки  и  собирал  новые  танки.</a:t>
            </a:r>
            <a:br>
              <a:rPr lang="ru-RU" sz="2400" dirty="0" smtClean="0"/>
            </a:br>
            <a:r>
              <a:rPr lang="ru-RU" sz="2400" dirty="0" smtClean="0"/>
              <a:t> Всё  </a:t>
            </a:r>
            <a:r>
              <a:rPr lang="ru-RU" sz="2400" dirty="0"/>
              <a:t>для  </a:t>
            </a:r>
            <a:r>
              <a:rPr lang="ru-RU" sz="2400" dirty="0" smtClean="0"/>
              <a:t>победы! </a:t>
            </a:r>
            <a:r>
              <a:rPr lang="ru-RU" sz="2400" dirty="0"/>
              <a:t>Всё  для  фронта!  Под  таким   девизом  работали  без  выходных,  </a:t>
            </a:r>
            <a:r>
              <a:rPr lang="ru-RU" sz="2400" dirty="0" smtClean="0"/>
              <a:t>круглые  </a:t>
            </a:r>
            <a:r>
              <a:rPr lang="ru-RU" sz="2400" dirty="0"/>
              <a:t>сутки  рабочие  ремонтного  цеха  Кировского  завода</a:t>
            </a:r>
          </a:p>
        </p:txBody>
      </p:sp>
      <p:pic>
        <p:nvPicPr>
          <p:cNvPr id="1027" name="Picture 3" descr="C:\Users\User\Desktop\блокада\891400322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153253"/>
            <a:ext cx="3528392" cy="244635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8082628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esktop\блокада\79l[1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808" y="2636912"/>
            <a:ext cx="3024335" cy="2777348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Вместо  ушедших  на  фронт  мужчин  к  станкам   становились  старики,  женщины,  подростки. Выпускали  для  фронта  пушки,  снаряды, пулемёты,  автоматы,  патроны.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35096046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explode.wav"/>
          </p:stSnd>
        </p:sndAc>
      </p:transition>
    </mc:Choice>
    <mc:Fallback xmlns="">
      <p:transition spd="slow">
        <p:sndAc>
          <p:stSnd>
            <p:snd r:embed="rId5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esktop\блокада\12[2].jpg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808" y="2780928"/>
            <a:ext cx="3384376" cy="2494411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400" dirty="0" smtClean="0"/>
              <a:t>В  голод,  холод,  под  постоянными  бомбёжками  и  обстрелами  на  ровне  со  взрослыми,  подставив  под  ноги  ящики  за  станками  работали  дети  и  подростки 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2660002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explode.wav"/>
          </p:stSnd>
        </p:sndAc>
      </p:transition>
    </mc:Choice>
    <mc:Fallback xmlns="">
      <p:transition spd="slow">
        <p:sndAc>
          <p:stSnd>
            <p:snd r:embed="rId5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700808"/>
            <a:ext cx="8496944" cy="3528392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Врагам  не  удалось  сломить  дух  блокадников.  Они  там  в  далёком   блокадном  </a:t>
            </a:r>
            <a:r>
              <a:rPr lang="ru-RU" sz="2400" dirty="0" smtClean="0"/>
              <a:t>42-ом  году  </a:t>
            </a:r>
            <a:r>
              <a:rPr lang="ru-RU" sz="2400" dirty="0" smtClean="0"/>
              <a:t>думали  о  нас  и  не  сомневались   в победе  русского  народа.  Спасали  книги,  картины,  соборы,  памятники. Ленинградцы  сохранили  для  нас  величайшие  культурное  наследие,  которые  своей  красотой  и  великолепием  </a:t>
            </a:r>
            <a:r>
              <a:rPr lang="ru-RU" sz="2400" dirty="0" smtClean="0"/>
              <a:t>радуют  </a:t>
            </a:r>
            <a:r>
              <a:rPr lang="ru-RU" sz="2400" dirty="0" smtClean="0"/>
              <a:t>нас  сегодня  и будут  радовать   людей ещё  много  столетий.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6185200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explode.wav"/>
          </p:stSnd>
        </p:sndAc>
      </p:transition>
    </mc:Choice>
    <mc:Fallback xmlns="">
      <p:transition spd="slow"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524683" y="-38818"/>
            <a:ext cx="5943782" cy="2888080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С  1941 -1944г.  </a:t>
            </a:r>
            <a:r>
              <a:rPr lang="ru-RU" sz="2000" dirty="0" err="1" smtClean="0"/>
              <a:t>П</a:t>
            </a:r>
            <a:r>
              <a:rPr lang="ru-RU" sz="1600" dirty="0" err="1" smtClean="0"/>
              <a:t>ИС</a:t>
            </a:r>
            <a:r>
              <a:rPr lang="ru-RU" sz="2000" dirty="0" err="1" smtClean="0"/>
              <a:t>карёвское</a:t>
            </a:r>
            <a:r>
              <a:rPr lang="ru-RU" sz="2000" dirty="0" smtClean="0"/>
              <a:t>  кладбище  стало  местом   массовых захоронений.  В  братских  могилах  захоронены  жертвы  блокады  Ленинграда  и войны  Ленинградского  фронта. </a:t>
            </a:r>
            <a:br>
              <a:rPr lang="ru-RU" sz="2000" dirty="0" smtClean="0"/>
            </a:br>
            <a:r>
              <a:rPr lang="ru-RU" sz="2000" dirty="0" smtClean="0"/>
              <a:t>9Мая  1960 на  кладбище  был  открыт мемориал, в  центре  архитектурно-скульптурного  ансамбля  находится  шестиметровая  бронзовая  скульптура </a:t>
            </a:r>
            <a:br>
              <a:rPr lang="ru-RU" sz="2000" dirty="0" smtClean="0"/>
            </a:br>
            <a:r>
              <a:rPr lang="ru-RU" sz="2000" dirty="0" smtClean="0"/>
              <a:t> «Мать-Родина»  ( здесь  я  предлагаю  детям  почтить героев-блокадников  и  возложить  цветы)       </a:t>
            </a:r>
            <a:endParaRPr lang="ru-RU" sz="2000" dirty="0"/>
          </a:p>
        </p:txBody>
      </p:sp>
      <p:pic>
        <p:nvPicPr>
          <p:cNvPr id="1029" name="Picture 5" descr="C:\Users\User\Desktop\Картинки города\iCAIH0X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1110" y="2640783"/>
            <a:ext cx="1413573" cy="14135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 descr="C:\Users\User\Desktop\Картинки города\iCAIH0X09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3765" y="2849261"/>
            <a:ext cx="1470951" cy="128769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8" descr="C:\Users\User\Desktop\Картинки города\kartinki24_flowers_0215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609" y="5542034"/>
            <a:ext cx="1531223" cy="114841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8" descr="C:\Users\User\Desktop\Картинки города\kartinki24_flowers_0215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4978" y="5592665"/>
            <a:ext cx="1674323" cy="12557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2" descr="http://im3-tub-ru.yandex.net/i?id=369039123-5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3640" y="1389931"/>
            <a:ext cx="1744466" cy="142875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" name="Picture 2" descr="C:\Users\User\Desktop\Картинки города\roza234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49398">
            <a:off x="3046536" y="6097857"/>
            <a:ext cx="1234142" cy="9816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2" descr="C:\Users\User\Desktop\Картинки города\roza234[1]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8248" t="4950" r="34771" b="14844"/>
          <a:stretch/>
        </p:blipFill>
        <p:spPr bwMode="auto">
          <a:xfrm rot="11013908">
            <a:off x="5574062" y="6242941"/>
            <a:ext cx="999681" cy="982087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2" descr="C:\Users\User\Desktop\Картинки города\roza234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496769">
            <a:off x="1958124" y="11582130"/>
            <a:ext cx="2540000" cy="2286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2" descr="C:\Users\User\Desktop\Картинки города\roza234[1].jpg"/>
          <p:cNvPicPr>
            <a:picLocks noChangeAspect="1" noChangeArrowheads="1"/>
          </p:cNvPicPr>
          <p:nvPr/>
        </p:nvPicPr>
        <p:blipFill rotWithShape="1"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5" t="-1222" r="31501" b="12085"/>
          <a:stretch/>
        </p:blipFill>
        <p:spPr bwMode="auto">
          <a:xfrm rot="10565352">
            <a:off x="6639546" y="6241965"/>
            <a:ext cx="797944" cy="93554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2" descr="C:\Users\User\Desktop\Картинки города\roza234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1249398">
            <a:off x="4347959" y="6209030"/>
            <a:ext cx="1320009" cy="104990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2" name="Picture 2" descr="C:\Users\User\Desktop\Картинки города\roza234[1]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891819" y="6212809"/>
            <a:ext cx="1089770" cy="86678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3-tub-ru.yandex.net/i?id=369039123-5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0" y="1266574"/>
            <a:ext cx="1568746" cy="1351112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5" name="Picture 2" descr="http://im3-tub-ru.yandex.net/i?id=369039123-5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0800000">
            <a:off x="111112" y="4198066"/>
            <a:ext cx="1413571" cy="121746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" descr="http://im3-tub-ru.yandex.net/i?id=369039123-56-72&amp;n=21">
            <a:hlinkClick r:id="rId7"/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38998" y="4198066"/>
            <a:ext cx="1325475" cy="1197719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esktop\блокада\43567904_195_polit[1]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099" y="3212976"/>
            <a:ext cx="4109673" cy="273264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  <a:extLst/>
        </p:spPr>
      </p:pic>
    </p:spTree>
    <p:extLst>
      <p:ext uri="{BB962C8B-B14F-4D97-AF65-F5344CB8AC3E}">
        <p14:creationId xmlns:p14="http://schemas.microsoft.com/office/powerpoint/2010/main" val="38530538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6250">
        <p:sndAc>
          <p:stSnd>
            <p:snd r:embed="rId3" name="chimes.wav"/>
          </p:stSnd>
        </p:sndAc>
      </p:transition>
    </mc:Choice>
    <mc:Fallback xmlns="">
      <p:transition spd="slow">
        <p:sndAc>
          <p:stSnd>
            <p:snd r:embed="rId11" name="chimes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2000" fill="hold"/>
                                        <p:tgtEl>
                                          <p:spTgt spid="10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8" fill="hold">
                      <p:stCondLst>
                        <p:cond delay="indefinite"/>
                      </p:stCondLst>
                      <p:childTnLst>
                        <p:par>
                          <p:cTn id="89" fill="hold">
                            <p:stCondLst>
                              <p:cond delay="0"/>
                            </p:stCondLst>
                            <p:childTnLst>
                              <p:par>
                                <p:cTn id="9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6" fill="hold">
                      <p:stCondLst>
                        <p:cond delay="indefinite"/>
                      </p:stCondLst>
                      <p:childTnLst>
                        <p:par>
                          <p:cTn id="97" fill="hold">
                            <p:stCondLst>
                              <p:cond delay="0"/>
                            </p:stCondLst>
                            <p:childTnLst>
                              <p:par>
                                <p:cTn id="98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0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1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628800"/>
            <a:ext cx="7992888" cy="2880320"/>
          </a:xfrm>
        </p:spPr>
        <p:txBody>
          <a:bodyPr>
            <a:noAutofit/>
          </a:bodyPr>
          <a:lstStyle/>
          <a:p>
            <a:r>
              <a:rPr lang="ru-RU" sz="2800" dirty="0" smtClean="0"/>
              <a:t>Ни  один  город  на  Земле  не  подвергался  такой  длительной  и  ужасающей  блокаде.   Всё  передовое  человечество   преклоняется  перед  подвигом  ленинградцев. 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13722881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435280" cy="409878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 Спасибо  </a:t>
            </a:r>
            <a:br>
              <a:rPr lang="ru-RU" dirty="0" smtClean="0"/>
            </a:br>
            <a:r>
              <a:rPr lang="ru-RU" dirty="0" smtClean="0"/>
              <a:t>                       </a:t>
            </a:r>
            <a:br>
              <a:rPr lang="ru-RU" dirty="0" smtClean="0"/>
            </a:br>
            <a:r>
              <a:rPr lang="ru-RU" dirty="0" smtClean="0"/>
              <a:t>                         за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                  внимание</a:t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45735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Воспитание  у  дошкольников  патриотизма,  любви  к  Родине,  чувства  сопереживания,  чувства гордости  за  великий  подвиг  ленинградцев  в  годы  блокады.     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 Познакомить  с  историей  города (город-Герой  Ленинград).</a:t>
            </a: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endParaRPr lang="ru-RU" b="1" spc="50" dirty="0" smtClean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Целевая  аудитория  дети</a:t>
            </a:r>
            <a:r>
              <a:rPr lang="ru-RU" sz="18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СТАРШЕГО  </a:t>
            </a:r>
            <a:r>
              <a:rPr lang="ru-RU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дошкольного  возраста.</a:t>
            </a:r>
            <a:endParaRPr lang="ru-RU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Цели  и  задачи.  </a:t>
            </a:r>
            <a:endParaRPr lang="ru-RU" sz="3600" dirty="0"/>
          </a:p>
        </p:txBody>
      </p:sp>
    </p:spTree>
    <p:extLst>
      <p:ext uri="{BB962C8B-B14F-4D97-AF65-F5344CB8AC3E}">
        <p14:creationId xmlns:p14="http://schemas.microsoft.com/office/powerpoint/2010/main" val="13993324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7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5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4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1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1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20000">
                                          <p:val>
                                            <p:fltVal val="0"/>
                                          </p:val>
                                        </p:tav>
                                        <p:tav tm="2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3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3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40000">
                                          <p:val>
                                            <p:strVal val="-ppt_w"/>
                                          </p:val>
                                        </p:tav>
                                        <p:tav tm="45000">
                                          <p:val>
                                            <p:strVal val="-0.92*ppt_w"/>
                                          </p:val>
                                        </p:tav>
                                        <p:tav tm="50000">
                                          <p:val>
                                            <p:strVal val="-0.71*ppt_w"/>
                                          </p:val>
                                        </p:tav>
                                        <p:tav tm="55000">
                                          <p:val>
                                            <p:strVal val="-0.38*ppt_w"/>
                                          </p:val>
                                        </p:tav>
                                        <p:tav tm="60000">
                                          <p:val>
                                            <p:fltVal val="0"/>
                                          </p:val>
                                        </p:tav>
                                        <p:tav tm="6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7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7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80000">
                                          <p:val>
                                            <p:strVal val="ppt_w"/>
                                          </p:val>
                                        </p:tav>
                                        <p:tav tm="85000">
                                          <p:val>
                                            <p:strVal val="0.92*ppt_w"/>
                                          </p:val>
                                        </p:tav>
                                        <p:tav tm="90000">
                                          <p:val>
                                            <p:strVal val="0.71*ppt_w"/>
                                          </p:val>
                                        </p:tav>
                                        <p:tav tm="95000">
                                          <p:val>
                                            <p:strVal val="0.38*ppt_w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/>
          <p:cNvSpPr>
            <a:spLocks noGrp="1"/>
          </p:cNvSpPr>
          <p:nvPr>
            <p:ph idx="1"/>
          </p:nvPr>
        </p:nvSpPr>
        <p:spPr>
          <a:xfrm>
            <a:off x="323528" y="1916832"/>
            <a:ext cx="8317432" cy="4032448"/>
          </a:xfrm>
        </p:spPr>
        <p:txBody>
          <a:bodyPr>
            <a:noAutofit/>
          </a:bodyPr>
          <a:lstStyle/>
          <a:p>
            <a:pPr marL="0" indent="0">
              <a:buNone/>
            </a:pP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0" indent="0">
              <a:buNone/>
            </a:pP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0" indent="0">
              <a:buNone/>
            </a:pP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pPr marL="0" indent="0">
              <a:buNone/>
            </a:pP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Блокада  Ленинграда</a:t>
            </a:r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effectLst>
                  <a:outerShdw blurRad="50800" algn="tl" rotWithShape="0">
                    <a:srgbClr val="000000"/>
                  </a:outerShdw>
                </a:effectLst>
              </a:rPr>
              <a:t>. После  многочисленных  неудачных попыток захватить  г. Ленинград,  враги  решили  взять  город  измором. </a:t>
            </a:r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Гитлер  хотел  уничтожить  ленинградцев  и  сровнять  город  с  землёй.</a:t>
            </a:r>
          </a:p>
          <a:p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endParaRPr lang="ru-RU" sz="3200" b="1" dirty="0" smtClean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 </a:t>
            </a:r>
            <a:endParaRPr lang="ru-RU" sz="32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chemeClr val="tx1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10800000" flipV="1">
            <a:off x="467544" y="332656"/>
            <a:ext cx="7543800" cy="144016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Непокорённый   город  ЛЕНИНГРАД!</a:t>
            </a:r>
            <a:endParaRPr lang="ru-RU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5788838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explode.wav"/>
          </p:stSnd>
        </p:sndAc>
      </p:transition>
    </mc:Choice>
    <mc:Fallback xmlns="">
      <p:transition spd="slow"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6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/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437654" y="2204864"/>
            <a:ext cx="7836644" cy="1381722"/>
          </a:xfrm>
        </p:spPr>
        <p:txBody>
          <a:bodyPr>
            <a:normAutofit fontScale="70000" lnSpcReduction="20000"/>
          </a:bodyPr>
          <a:lstStyle/>
          <a:p>
            <a:r>
              <a:rPr lang="ru-RU" sz="2800" dirty="0" smtClean="0"/>
              <a:t>Блокада  Ленинграда- военная  блокада  немецкими,  финскими  и  испанскими  войсками  во  время  Великой  Отечественной  войны.  К  началу  блокады  в  городе  не  имелось  достаточных  запасов  продовольствия  и  топлива.  В  городе  голодали  и  дети.   </a:t>
            </a:r>
            <a:endParaRPr lang="ru-RU" sz="2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404664"/>
            <a:ext cx="8218541" cy="1728192"/>
          </a:xfrm>
        </p:spPr>
        <p:txBody>
          <a:bodyPr>
            <a:normAutofit/>
          </a:bodyPr>
          <a:lstStyle/>
          <a:p>
            <a:r>
              <a:rPr lang="ru-RU" sz="3200" dirty="0" smtClean="0"/>
              <a:t>Враги  хотели  сломить  дух  ленинградцев,  люди  умирали  прямо  на  улицах.</a:t>
            </a:r>
            <a:endParaRPr lang="ru-RU" sz="3200" dirty="0"/>
          </a:p>
        </p:txBody>
      </p:sp>
      <p:pic>
        <p:nvPicPr>
          <p:cNvPr id="1026" name="Picture 2" descr="C:\Users\User\Desktop\блокада\eaab52be45097ec143298cb9722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3645024"/>
            <a:ext cx="2928868" cy="2138589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47608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3" name="explode.wav"/>
          </p:stSnd>
        </p:sndAc>
      </p:transition>
    </mc:Choice>
    <mc:Fallback xmlns="">
      <p:transition spd="slow">
        <p:sndAc>
          <p:stSnd>
            <p:snd r:embed="rId6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188640"/>
            <a:ext cx="8784976" cy="3888432"/>
          </a:xfrm>
        </p:spPr>
        <p:txBody>
          <a:bodyPr>
            <a:normAutofit/>
          </a:bodyPr>
          <a:lstStyle/>
          <a:p>
            <a:pPr algn="l"/>
            <a:r>
              <a:rPr lang="ru-RU" sz="2400" dirty="0" smtClean="0"/>
              <a:t>В  результате  начавшейся  в  Ленинграде   голод , усугублённый  особенно  суровой  первой  блокадной  зимой,  проблемами  с  отоплением  и  транспортом,  привёл  к  сотням  тысяч  смертей  среди  жителей.  Смерть   от  голода  стала  массовой. Специальные  службы  ежедневно  подбирали  только  на  улицах   около  сотни  трупов.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175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explode.wav"/>
          </p:stSnd>
        </p:sndAc>
      </p:transition>
    </mc:Choice>
    <mc:Fallback xmlns="">
      <p:transition spd="slow">
        <p:sndAc>
          <p:stSnd>
            <p:snd r:embed="rId5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8491" y="1268760"/>
            <a:ext cx="7627925" cy="3816424"/>
          </a:xfrm>
        </p:spPr>
        <p:txBody>
          <a:bodyPr>
            <a:normAutofit/>
          </a:bodyPr>
          <a:lstStyle/>
          <a:p>
            <a:r>
              <a:rPr lang="ru-RU" sz="2400" dirty="0" smtClean="0"/>
              <a:t>Но  блокадники  не  забывали,  что  они  живут  в  самом  красивом,  культурном  городе  мира   и  содержали  его  в  чистоте  убирали  нечистоты,  мусор,  разбирали  обвалы  после  бомбёжек.   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56201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wind.wav"/>
          </p:stSnd>
        </p:sndAc>
      </p:transition>
    </mc:Choice>
    <mc:Fallback xmlns="">
      <p:transition spd="slow">
        <p:sndAc>
          <p:stSnd>
            <p:snd r:embed="rId4" name="wind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xit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heel(1)">
                                      <p:cBhvr>
                                        <p:cTn id="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локада\0_822c8_ab880b10_orig[1]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843808" y="3140968"/>
            <a:ext cx="3672408" cy="2553472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88640"/>
            <a:ext cx="8064896" cy="1440160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Враги  хотели  сломить  дух  ленинградцев.  Под  постоянными  бомбёжками,  обстрелами,  без  еды  и  тепла  блокадники  не  покорились  врагу.  Город  ЖИЛ.  Добровольцы  уходили  на  оборону  Ленинграда.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13027437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500">
        <p:checker/>
        <p:sndAc>
          <p:stSnd>
            <p:snd r:embed="rId2" name="drumroll.wav"/>
          </p:stSnd>
        </p:sndAc>
      </p:transition>
    </mc:Choice>
    <mc:Fallback xmlns="">
      <p:transition spd="slow">
        <p:checker/>
        <p:sndAc>
          <p:stSnd>
            <p:snd r:embed="rId4" name="drumroll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esktop\блокада\тушат 2.pn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555776" y="3068960"/>
            <a:ext cx="3757611" cy="2605375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19256" cy="1772816"/>
          </a:xfrm>
        </p:spPr>
        <p:txBody>
          <a:bodyPr>
            <a:normAutofit fontScale="90000"/>
          </a:bodyPr>
          <a:lstStyle/>
          <a:p>
            <a:pPr algn="l"/>
            <a:r>
              <a:rPr lang="ru-RU" sz="2400" dirty="0" smtClean="0"/>
              <a:t>Старики,  женщины,  подростки дежурили  во  время  бомбёжек  на  крышах  домов  тушили  в  бочках  с  водой  и  в  ящиках  с  песком  зажигательные  бомбы,  которые  сбрасывали  вражеские  самолёты,  этим  спасали  город  от  пожаров. Строили    на  подступах  к  Ленинграду  и   в  городе  оборонительные  рубежи.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72306132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4400">
        <p14:honeycomb/>
        <p:sndAc>
          <p:stSnd>
            <p:snd r:embed="rId2" name="explode.wav"/>
          </p:stSnd>
        </p:sndAc>
      </p:transition>
    </mc:Choice>
    <mc:Fallback xmlns="">
      <p:transition spd="slow">
        <p:fade/>
        <p:sndAc>
          <p:stSnd>
            <p:snd r:embed="rId5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блокада\lening34[1].gif"/>
          <p:cNvPicPr>
            <a:picLocks noGrp="1" noChangeAspect="1" noChangeArrowheads="1"/>
          </p:cNvPicPr>
          <p:nvPr>
            <p:ph idx="1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2483768" y="2708920"/>
            <a:ext cx="4169685" cy="3127264"/>
          </a:xfrm>
          <a:prstGeom prst="roundRect">
            <a:avLst>
              <a:gd name="adj" fmla="val 11111"/>
            </a:avLst>
          </a:prstGeom>
          <a:ln w="190500" cap="rnd">
            <a:solidFill>
              <a:srgbClr val="C8C6BD"/>
            </a:solidFill>
            <a:prstDash val="solid"/>
          </a:ln>
          <a:effectLst>
            <a:outerShdw blurRad="101600" dist="50800" dir="7200000" algn="tl" rotWithShape="0">
              <a:srgbClr val="000000">
                <a:alpha val="45000"/>
              </a:srgbClr>
            </a:outerShdw>
          </a:effectLst>
          <a:scene3d>
            <a:camera prst="perspectiveFront" fov="5400000"/>
            <a:lightRig rig="threePt" dir="t">
              <a:rot lat="0" lon="0" rev="19200000"/>
            </a:lightRig>
          </a:scene3d>
          <a:sp3d extrusionH="25400">
            <a:bevelT w="304800" h="152400" prst="hardEdge"/>
            <a:extrusionClr>
              <a:srgbClr val="FFFFFF"/>
            </a:extrusion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60648"/>
            <a:ext cx="8291264" cy="1282154"/>
          </a:xfrm>
        </p:spPr>
        <p:txBody>
          <a:bodyPr>
            <a:normAutofit fontScale="90000"/>
          </a:bodyPr>
          <a:lstStyle/>
          <a:p>
            <a:r>
              <a:rPr lang="ru-RU" sz="2400" dirty="0" smtClean="0"/>
              <a:t>Даже  в  лютые  морозы  дети   и подростки  ходили  по  квартирам,  помогали  обессилившим  от голода  людям.  Ходили  за  водой  на  реку  Неву,  растапливали   печки-</a:t>
            </a:r>
            <a:r>
              <a:rPr lang="ru-RU" sz="2400" dirty="0" err="1" smtClean="0"/>
              <a:t>буржуйкий</a:t>
            </a:r>
            <a:r>
              <a:rPr lang="ru-RU" sz="2400" dirty="0" smtClean="0"/>
              <a:t>  и  поили их горячим   кипятком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val="542110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:sndAc>
          <p:stSnd>
            <p:snd r:embed="rId2" name="explode.wav"/>
          </p:stSnd>
        </p:sndAc>
      </p:transition>
    </mc:Choice>
    <mc:Fallback xmlns="">
      <p:transition spd="slow">
        <p:sndAc>
          <p:stSnd>
            <p:snd r:embed="rId4" name="explode.wav"/>
          </p:stSnd>
        </p:sndAc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1964</TotalTime>
  <Words>561</Words>
  <Application>Microsoft Office PowerPoint</Application>
  <PresentationFormat>Экран (4:3)</PresentationFormat>
  <Paragraphs>44</Paragraphs>
  <Slides>18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Твердый переплет</vt:lpstr>
      <vt:lpstr>«ПРИЗЕНТАЦИЯ  ПО  ПОЗНОВАТЕЛЬНОМУ  РАЗВИТИЮ  ПО  ТЕМЕ:  « МОЯ  РОДИНА». ДЛЯ   ДЕТЕЙ  СТАРШЕГО  ДОШКОЛЬНОГО  ВОЗРАСТА. </vt:lpstr>
      <vt:lpstr>Цели  и  задачи.  </vt:lpstr>
      <vt:lpstr>Непокорённый   город  ЛЕНИНГРАД!</vt:lpstr>
      <vt:lpstr>Враги  хотели  сломить  дух  ленинградцев,  люди  умирали  прямо  на  улицах.</vt:lpstr>
      <vt:lpstr>В  результате  начавшейся  в  Ленинграде   голод , усугублённый  особенно  суровой  первой  блокадной  зимой,  проблемами  с  отоплением  и  транспортом,  привёл  к  сотням  тысяч  смертей  среди  жителей.  Смерть   от  голода  стала  массовой. Специальные  службы  ежедневно  подбирали  только  на  улицах   около  сотни  трупов.</vt:lpstr>
      <vt:lpstr>Но  блокадники  не  забывали,  что  они  живут  в  самом  красивом,  культурном  городе  мира   и  содержали  его  в  чистоте  убирали  нечистоты,  мусор,  разбирали  обвалы  после  бомбёжек.   </vt:lpstr>
      <vt:lpstr>Враги  хотели  сломить  дух  ленинградцев.  Под  постоянными  бомбёжками,  обстрелами,  без  еды  и  тепла  блокадники  не  покорились  врагу.  Город  ЖИЛ.  Добровольцы  уходили  на  оборону  Ленинграда.</vt:lpstr>
      <vt:lpstr>Старики,  женщины,  подростки дежурили  во  время  бомбёжек  на  крышах  домов  тушили  в  бочках  с  водой  и  в  ящиках  с  песком  зажигательные  бомбы,  которые  сбрасывали  вражеские  самолёты,  этим  спасали  город  от  пожаров. Строили    на  подступах  к  Ленинграду  и   в  городе  оборонительные  рубежи.</vt:lpstr>
      <vt:lpstr>Даже  в  лютые  морозы  дети   и подростки  ходили  по  квартирам,  помогали  обессилившим  от голода  людям.  Ходили  за  водой  на  реку  Неву,  растапливали   печки-буржуйкий  и  поили их горячим   кипятком</vt:lpstr>
      <vt:lpstr>.Весной  всюду  в  городе вскапывали землю,  сеяли семена  и  выращивали  овощи.  Дети  работали  на  ровне  с  взрослыми. Вот   какой  урожай  капусты  выращивали  блокадники  возле  Иссакиевского  собора.</vt:lpstr>
      <vt:lpstr>Город  ЖИЛ,  боролся,  оборонял  и  защищал  город  от  врагов.  Оборона  велась  и  внутри  города.</vt:lpstr>
      <vt:lpstr>Круглые  сутки  не  прекращал  работу даже  во  время  бомбёжек  Кировский  завод. Ремонтировал  битые  старые  танки  и  собирал  новые  танки.  Всё  для  победы! Всё  для  фронта!  Под  таким   девизом  работали  без  выходных,  круглые  сутки  рабочие  ремонтного  цеха  Кировского  завода</vt:lpstr>
      <vt:lpstr>Вместо  ушедших  на  фронт  мужчин  к  станкам   становились  старики,  женщины,  подростки. Выпускали  для  фронта  пушки,  снаряды, пулемёты,  автоматы,  патроны.</vt:lpstr>
      <vt:lpstr>В  голод,  холод,  под  постоянными  бомбёжками  и  обстрелами  на  ровне  со  взрослыми,  подставив  под  ноги  ящики  за  станками  работали  дети  и  подростки    </vt:lpstr>
      <vt:lpstr>Врагам  не  удалось  сломить  дух  блокадников.  Они  там  в  далёком   блокадном  42-ом  году  думали  о  нас  и  не  сомневались   в победе  русского  народа.  Спасали  книги,  картины,  соборы,  памятники. Ленинградцы  сохранили  для  нас  величайшие  культурное  наследие,  которые  своей  красотой  и  великолепием  радуют  нас  сегодня  и будут  радовать   людей ещё  много  столетий.</vt:lpstr>
      <vt:lpstr>С  1941 -1944г.  ПИСкарёвское  кладбище  стало  местом   массовых захоронений.  В  братских  могилах  захоронены  жертвы  блокады  Ленинграда  и войны  Ленинградского  фронта.  9Мая  1960 на  кладбище  был  открыт мемориал, в  центре  архитектурно-скульптурного  ансамбля  находится  шестиметровая  бронзовая  скульптура   «Мать-Родина»  ( здесь  я  предлагаю  детям  почтить героев-блокадников  и  возложить  цветы)       </vt:lpstr>
      <vt:lpstr>Ни  один  город  на  Земле  не  подвергался  такой  длительной  и  ужасающей  блокаде.   Всё  передовое  человечество   преклоняется  перед  подвигом  ленинградцев. </vt:lpstr>
      <vt:lpstr>                     Спасибо                                                    за                    внимание 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Блокада Ленинграда</dc:title>
  <dc:creator>User</dc:creator>
  <cp:lastModifiedBy>Windows User</cp:lastModifiedBy>
  <cp:revision>159</cp:revision>
  <dcterms:created xsi:type="dcterms:W3CDTF">2014-01-30T09:14:34Z</dcterms:created>
  <dcterms:modified xsi:type="dcterms:W3CDTF">2015-02-01T13:22:35Z</dcterms:modified>
</cp:coreProperties>
</file>