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37" d="100"/>
          <a:sy n="37" d="100"/>
        </p:scale>
        <p:origin x="-84" y="-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 fontScale="62500" lnSpcReduction="20000"/>
          </a:bodyPr>
          <a:lstStyle/>
          <a:p>
            <a:r>
              <a:rPr lang="ru-RU" sz="4000" dirty="0" smtClean="0">
                <a:solidFill>
                  <a:schemeClr val="tx2">
                    <a:lumMod val="50000"/>
                  </a:schemeClr>
                </a:solidFill>
              </a:rPr>
              <a:t>В соответствии с новой личностно-ориентированной парадигмой образования одним из современных походов к обучению ИЯ является </a:t>
            </a:r>
            <a:r>
              <a:rPr lang="ru-RU" sz="4000" dirty="0" err="1" smtClean="0">
                <a:solidFill>
                  <a:schemeClr val="tx2">
                    <a:lumMod val="50000"/>
                  </a:schemeClr>
                </a:solidFill>
              </a:rPr>
              <a:t>деятельностный</a:t>
            </a:r>
            <a:r>
              <a:rPr lang="ru-RU" sz="4000" dirty="0" smtClean="0">
                <a:solidFill>
                  <a:schemeClr val="tx2">
                    <a:lumMod val="50000"/>
                  </a:schemeClr>
                </a:solidFill>
              </a:rPr>
              <a:t> подход. Организацию процесса обучения на </a:t>
            </a:r>
            <a:r>
              <a:rPr lang="ru-RU" sz="4000" dirty="0" err="1" smtClean="0">
                <a:solidFill>
                  <a:schemeClr val="tx2">
                    <a:lumMod val="50000"/>
                  </a:schemeClr>
                </a:solidFill>
              </a:rPr>
              <a:t>деятельностной</a:t>
            </a:r>
            <a:r>
              <a:rPr lang="ru-RU" sz="4000" dirty="0" smtClean="0">
                <a:solidFill>
                  <a:schemeClr val="tx2">
                    <a:lumMod val="50000"/>
                  </a:schemeClr>
                </a:solidFill>
              </a:rPr>
              <a:t> основе рассматривали в своих работах известные психологи Л. С. </a:t>
            </a:r>
            <a:r>
              <a:rPr lang="ru-RU" sz="4000" dirty="0" err="1" smtClean="0">
                <a:solidFill>
                  <a:schemeClr val="tx2">
                    <a:lumMod val="50000"/>
                  </a:schemeClr>
                </a:solidFill>
              </a:rPr>
              <a:t>Выготский</a:t>
            </a:r>
            <a:r>
              <a:rPr lang="ru-RU" sz="4000" dirty="0" smtClean="0">
                <a:solidFill>
                  <a:schemeClr val="tx2">
                    <a:lumMod val="50000"/>
                  </a:schemeClr>
                </a:solidFill>
              </a:rPr>
              <a:t>, П. Я. Гальперин, А. Н. Леонтьев и др., методисты А. А. Миролюбов, И. Л. </a:t>
            </a:r>
            <a:r>
              <a:rPr lang="ru-RU" sz="4000" dirty="0" err="1" smtClean="0">
                <a:solidFill>
                  <a:schemeClr val="tx2">
                    <a:lumMod val="50000"/>
                  </a:schemeClr>
                </a:solidFill>
              </a:rPr>
              <a:t>Бим</a:t>
            </a:r>
            <a:r>
              <a:rPr lang="ru-RU" sz="4000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</a:p>
          <a:p>
            <a:r>
              <a:rPr lang="ru-RU" sz="4000" b="1" dirty="0" err="1" smtClean="0">
                <a:solidFill>
                  <a:schemeClr val="tx2">
                    <a:lumMod val="50000"/>
                  </a:schemeClr>
                </a:solidFill>
              </a:rPr>
              <a:t>Деятельностная</a:t>
            </a: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 гуманистическая личностно-ориентированная парадигма</a:t>
            </a:r>
            <a:r>
              <a:rPr lang="ru-RU" sz="4000" dirty="0" smtClean="0">
                <a:solidFill>
                  <a:schemeClr val="tx2">
                    <a:lumMod val="50000"/>
                  </a:schemeClr>
                </a:solidFill>
              </a:rPr>
              <a:t>, в отличие от </a:t>
            </a:r>
            <a:r>
              <a:rPr lang="ru-RU" sz="4000" dirty="0" err="1" smtClean="0">
                <a:solidFill>
                  <a:schemeClr val="tx2">
                    <a:lumMod val="50000"/>
                  </a:schemeClr>
                </a:solidFill>
              </a:rPr>
              <a:t>знаниево-центристской</a:t>
            </a:r>
            <a:r>
              <a:rPr lang="ru-RU" sz="4000" dirty="0" smtClean="0">
                <a:solidFill>
                  <a:schemeClr val="tx2">
                    <a:lumMod val="50000"/>
                  </a:schemeClr>
                </a:solidFill>
              </a:rPr>
              <a:t> парадигмы, </a:t>
            </a:r>
            <a:r>
              <a:rPr lang="ru-RU" sz="4000" u="sng" dirty="0" smtClean="0">
                <a:solidFill>
                  <a:schemeClr val="tx2">
                    <a:lumMod val="50000"/>
                  </a:schemeClr>
                </a:solidFill>
              </a:rPr>
              <a:t>основана на </a:t>
            </a:r>
            <a:r>
              <a:rPr lang="ru-RU" sz="4000" u="sng" dirty="0" err="1" smtClean="0">
                <a:solidFill>
                  <a:schemeClr val="tx2">
                    <a:lumMod val="50000"/>
                  </a:schemeClr>
                </a:solidFill>
              </a:rPr>
              <a:t>субъект-субъектных</a:t>
            </a:r>
            <a:r>
              <a:rPr lang="ru-RU" sz="4000" u="sng" dirty="0" smtClean="0">
                <a:solidFill>
                  <a:schemeClr val="tx2">
                    <a:lumMod val="50000"/>
                  </a:schemeClr>
                </a:solidFill>
              </a:rPr>
              <a:t> отношениях.</a:t>
            </a:r>
            <a:endParaRPr lang="ru-RU" sz="4000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4000" u="sng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endParaRPr lang="ru-RU" sz="4000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4000" dirty="0" smtClean="0">
                <a:solidFill>
                  <a:schemeClr val="tx2">
                    <a:lumMod val="50000"/>
                  </a:schemeClr>
                </a:solidFill>
              </a:rPr>
              <a:t>                                   Ученик</a:t>
            </a:r>
          </a:p>
          <a:p>
            <a:r>
              <a:rPr lang="ru-RU" sz="4000" dirty="0" smtClean="0">
                <a:solidFill>
                  <a:schemeClr val="tx2">
                    <a:lumMod val="50000"/>
                  </a:schemeClr>
                </a:solidFill>
              </a:rPr>
              <a:t>                                                          Средства обучения </a:t>
            </a:r>
          </a:p>
          <a:p>
            <a:r>
              <a:rPr lang="ru-RU" sz="4000" dirty="0" smtClean="0">
                <a:solidFill>
                  <a:schemeClr val="tx2">
                    <a:lumMod val="50000"/>
                  </a:schemeClr>
                </a:solidFill>
              </a:rPr>
              <a:t>                                   Учитель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827088" y="4365625"/>
            <a:ext cx="7772400" cy="17272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/>
              <a:t/>
            </a:r>
            <a:br>
              <a:rPr lang="ru-RU" sz="1600" b="1" dirty="0"/>
            </a:b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/>
              <a:t/>
            </a:r>
            <a:br>
              <a:rPr lang="ru-RU" sz="1600" b="1" dirty="0"/>
            </a:b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/>
              <a:t/>
            </a:r>
            <a:br>
              <a:rPr lang="ru-RU" sz="1600" b="1" dirty="0"/>
            </a:b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/>
              <a:t/>
            </a:r>
            <a:br>
              <a:rPr lang="ru-RU" sz="1600" b="1" dirty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endParaRPr lang="ru-RU" sz="4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</TotalTime>
  <Words>87</Words>
  <PresentationFormat>Экран (4:3)</PresentationFormat>
  <Paragraphs>7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     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27</cp:revision>
  <dcterms:created xsi:type="dcterms:W3CDTF">2014-04-03T10:55:53Z</dcterms:created>
  <dcterms:modified xsi:type="dcterms:W3CDTF">2014-04-06T13:31:36Z</dcterms:modified>
</cp:coreProperties>
</file>