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7" r:id="rId4"/>
    <p:sldId id="258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0DD6BF1-1024-413A-B160-B269B23BDD99}" type="datetimeFigureOut">
              <a:rPr lang="ru-RU" smtClean="0"/>
              <a:t>21.02.2014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149F8D5-DAB5-4632-929E-F0A4F332AA99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908720"/>
            <a:ext cx="7056784" cy="1872208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/>
          <a:p>
            <a:r>
              <a:rPr lang="ru-RU" b="0" dirty="0" smtClean="0"/>
              <a:t>Двустворчатые или </a:t>
            </a:r>
            <a:r>
              <a:rPr lang="ru-RU" dirty="0" smtClean="0"/>
              <a:t>пластинчатожаберные</a:t>
            </a:r>
            <a:r>
              <a:rPr lang="ru-RU" dirty="0" smtClean="0"/>
              <a:t> моллюски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b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5661248"/>
            <a:ext cx="2840360" cy="8389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Презентация</a:t>
            </a:r>
          </a:p>
          <a:p>
            <a:r>
              <a:rPr lang="ru-RU" dirty="0" smtClean="0"/>
              <a:t>Юдиной Наташи</a:t>
            </a:r>
          </a:p>
          <a:p>
            <a:r>
              <a:rPr lang="ru-RU" dirty="0" smtClean="0"/>
              <a:t>Класс 7 «Е»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-461057"/>
            <a:ext cx="5626968" cy="922114"/>
          </a:xfrm>
        </p:spPr>
        <p:txBody>
          <a:bodyPr>
            <a:normAutofit/>
          </a:bodyPr>
          <a:lstStyle/>
          <a:p>
            <a:r>
              <a:rPr lang="ru-RU" dirty="0" smtClean="0"/>
              <a:t>Двустворчатые моллюски: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76672"/>
            <a:ext cx="4860032" cy="676875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Известно более 100.000 видов. </a:t>
            </a:r>
            <a:r>
              <a:rPr lang="ru-RU" dirty="0" smtClean="0"/>
              <a:t>Представитель </a:t>
            </a:r>
            <a:r>
              <a:rPr lang="ru-RU" dirty="0" smtClean="0"/>
              <a:t>класса – </a:t>
            </a:r>
            <a:r>
              <a:rPr lang="ru-RU" u="sng" dirty="0" smtClean="0"/>
              <a:t>беззубка</a:t>
            </a:r>
            <a:r>
              <a:rPr lang="ru-RU" dirty="0" smtClean="0"/>
              <a:t>. </a:t>
            </a:r>
            <a:r>
              <a:rPr lang="ru-RU" dirty="0" smtClean="0"/>
              <a:t>Обитает </a:t>
            </a:r>
            <a:r>
              <a:rPr lang="ru-RU" dirty="0" smtClean="0"/>
              <a:t>в пресных водах. </a:t>
            </a:r>
            <a:r>
              <a:rPr lang="ru-RU" dirty="0" smtClean="0"/>
              <a:t>У </a:t>
            </a:r>
            <a:r>
              <a:rPr lang="ru-RU" dirty="0" smtClean="0"/>
              <a:t>двустворчатых голова редуцированна, тело (туловище и нога) заключено в двустворчатую раковину.</a:t>
            </a:r>
          </a:p>
          <a:p>
            <a:r>
              <a:rPr lang="ru-RU" dirty="0" smtClean="0"/>
              <a:t>Кровеносная система незамкнута. </a:t>
            </a:r>
            <a:r>
              <a:rPr lang="ru-RU" dirty="0" smtClean="0"/>
              <a:t>Орган </a:t>
            </a:r>
            <a:r>
              <a:rPr lang="ru-RU" dirty="0" smtClean="0"/>
              <a:t>выделения – 2 почки</a:t>
            </a:r>
            <a:r>
              <a:rPr lang="ru-RU" dirty="0" smtClean="0"/>
              <a:t>. </a:t>
            </a:r>
            <a:r>
              <a:rPr lang="ru-RU" dirty="0" smtClean="0"/>
              <a:t>Дыхание – жаберное. Нервная система развита слабо, включает три пары нервных узлов. Головные щупальца и глаза отсутствуют. Органы чувств – органы равновесия, химического чувства и осязания.</a:t>
            </a:r>
          </a:p>
          <a:p>
            <a:r>
              <a:rPr lang="ru-RU" dirty="0" smtClean="0"/>
              <a:t>Беззубки раздельнополы. Половые железы парные, протоки их открываются в мантийную полость, в которой происходит оплодотворение. Зигота развивается в жабрах матери. Личинка заключена в двустворчатую раковину, выходит из тела матери с током воды и прикрепляется  к плавникам, коже или жабрам рыб. Паразитирует на теле рыб около 2-ух месяцев (питание и распространение), затем отрывается и оседает на дне водоема, где становится самостоятельной.</a:t>
            </a:r>
          </a:p>
          <a:p>
            <a:endParaRPr lang="ru-RU" dirty="0"/>
          </a:p>
        </p:txBody>
      </p:sp>
      <p:pic>
        <p:nvPicPr>
          <p:cNvPr id="44034" name="Picture 2" descr="http://old.college.ru/biology/course/content/chapter5/section5/paragraph4/images/050504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404664"/>
            <a:ext cx="3742978" cy="2303371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568952" cy="126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класс </a:t>
            </a:r>
            <a:r>
              <a:rPr lang="ru-RU" dirty="0" smtClean="0"/>
              <a:t>двустворчатых моллюсков имеет, как известно, четыре различных названия, каждое из которых в какой-то мере отражает главнейшие черты их строения.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Название "двустворчатые" (</a:t>
            </a:r>
            <a:r>
              <a:rPr lang="ru-RU" dirty="0" smtClean="0"/>
              <a:t>Bivalvia</a:t>
            </a:r>
            <a:r>
              <a:rPr lang="ru-RU" dirty="0" smtClean="0"/>
              <a:t>) было впервые предложено Линнеем (1758) и является наиболее правильным, поскольку оно применимо ко всем представителям этого класса</a:t>
            </a:r>
            <a:r>
              <a:rPr lang="ru-RU" dirty="0" smtClean="0"/>
              <a:t>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dirty="0" smtClean="0"/>
              <a:t>Безголовыми </a:t>
            </a:r>
            <a:r>
              <a:rPr lang="ru-RU" dirty="0" smtClean="0"/>
              <a:t>(</a:t>
            </a:r>
            <a:r>
              <a:rPr lang="ru-RU" dirty="0" smtClean="0"/>
              <a:t>Acephala</a:t>
            </a:r>
            <a:r>
              <a:rPr lang="ru-RU" dirty="0" smtClean="0"/>
              <a:t>) они были названы </a:t>
            </a:r>
            <a:r>
              <a:rPr lang="ru-RU" dirty="0" smtClean="0"/>
              <a:t>Линком</a:t>
            </a:r>
            <a:r>
              <a:rPr lang="ru-RU" dirty="0" smtClean="0"/>
              <a:t> (1807), что отразило факт редукции у них головного отдела тела по мере развития у них в процессе эволюции двух створок раковины и смыкания этих створок вокруг тела моллюска. </a:t>
            </a:r>
            <a:endParaRPr lang="ru-RU" dirty="0" smtClean="0"/>
          </a:p>
          <a:p>
            <a:r>
              <a:rPr lang="ru-RU" dirty="0" smtClean="0"/>
              <a:t>Третье </a:t>
            </a:r>
            <a:r>
              <a:rPr lang="ru-RU" dirty="0" smtClean="0"/>
              <a:t>название - "</a:t>
            </a:r>
            <a:r>
              <a:rPr lang="ru-RU" dirty="0" smtClean="0"/>
              <a:t>пластинчатожаберные</a:t>
            </a:r>
            <a:r>
              <a:rPr lang="ru-RU" dirty="0" smtClean="0"/>
              <a:t>" (</a:t>
            </a:r>
            <a:r>
              <a:rPr lang="ru-RU" dirty="0" smtClean="0"/>
              <a:t>Lamellibranchia</a:t>
            </a:r>
            <a:r>
              <a:rPr lang="ru-RU" dirty="0" smtClean="0"/>
              <a:t>), предложенное </a:t>
            </a:r>
            <a:r>
              <a:rPr lang="ru-RU" dirty="0" smtClean="0"/>
              <a:t>Блэнвилем</a:t>
            </a:r>
            <a:r>
              <a:rPr lang="ru-RU" dirty="0" smtClean="0"/>
              <a:t> в 1814 г., может быть полностью применимо лишь к одному отряду данного класса, поскольку остальные отряды имеют жабры иного </a:t>
            </a:r>
            <a:r>
              <a:rPr lang="ru-RU" dirty="0" smtClean="0"/>
              <a:t>строения; таким </a:t>
            </a:r>
            <a:r>
              <a:rPr lang="ru-RU" dirty="0" smtClean="0"/>
              <a:t>образом, это название </a:t>
            </a:r>
            <a:r>
              <a:rPr lang="ru-RU" dirty="0" smtClean="0"/>
              <a:t>неприменимо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Т</a:t>
            </a:r>
            <a:r>
              <a:rPr lang="ru-RU" dirty="0" smtClean="0"/>
              <a:t>опороногие</a:t>
            </a:r>
            <a:r>
              <a:rPr lang="ru-RU" dirty="0" smtClean="0"/>
              <a:t>"( </a:t>
            </a:r>
            <a:r>
              <a:rPr lang="ru-RU" dirty="0" smtClean="0"/>
              <a:t>Polecypoda</a:t>
            </a:r>
            <a:r>
              <a:rPr lang="ru-RU" dirty="0" smtClean="0"/>
              <a:t>, </a:t>
            </a:r>
            <a:r>
              <a:rPr lang="ru-RU" dirty="0" smtClean="0"/>
              <a:t>Гольдфус</a:t>
            </a:r>
            <a:r>
              <a:rPr lang="ru-RU" dirty="0" smtClean="0"/>
              <a:t>, 1880), так как строение ноги у двустворчатых моллюсков весьма разнообразно.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Таким </a:t>
            </a:r>
            <a:r>
              <a:rPr lang="ru-RU" dirty="0" smtClean="0"/>
              <a:t>образом, наиболее правильным и всеобъемлющим является первое, </a:t>
            </a:r>
            <a:r>
              <a:rPr lang="ru-RU" dirty="0" smtClean="0"/>
              <a:t>линнеевское</a:t>
            </a:r>
            <a:r>
              <a:rPr lang="ru-RU" dirty="0" smtClean="0"/>
              <a:t> наименование, которое и следует сохранить применительно к этому классу.</a:t>
            </a:r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330824" cy="6340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Внутреннее строение беззубки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4221088"/>
            <a:ext cx="7560840" cy="208823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Внутреннее строение беззубки при продольном (А) и поперечном (Б) разрезе: 1 — нога; 2 — ротовое отверстие; 3 — пищевод; 4 — печень; 5 — желудок; 6 — кишка; 7 — сердце; 8 — почка; 9 — анальное отверстие; 10 — жабры; 11 — мантия; 12 — раковина; 13 — яичник</a:t>
            </a:r>
            <a:endParaRPr lang="ru-RU" dirty="0"/>
          </a:p>
        </p:txBody>
      </p:sp>
      <p:pic>
        <p:nvPicPr>
          <p:cNvPr id="39938" name="Picture 2" descr="Внутреннее строение беззубки при продольном и поперечном разрез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196752"/>
            <a:ext cx="6881805" cy="273630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467600" cy="1143000"/>
          </a:xfrm>
        </p:spPr>
        <p:txBody>
          <a:bodyPr/>
          <a:lstStyle/>
          <a:p>
            <a:r>
              <a:rPr lang="ru-RU" i="1" dirty="0" smtClean="0"/>
              <a:t>Значение двустворчатых: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Входят </a:t>
            </a:r>
            <a:r>
              <a:rPr lang="ru-RU" dirty="0" smtClean="0"/>
              <a:t>в разные пищеварительные цепи.</a:t>
            </a:r>
          </a:p>
          <a:p>
            <a:r>
              <a:rPr lang="ru-RU" dirty="0" smtClean="0"/>
              <a:t>Являются </a:t>
            </a:r>
            <a:r>
              <a:rPr lang="ru-RU" dirty="0" smtClean="0"/>
              <a:t>мощными биофильтрами.</a:t>
            </a:r>
          </a:p>
          <a:p>
            <a:r>
              <a:rPr lang="ru-RU" dirty="0" smtClean="0"/>
              <a:t>Используются </a:t>
            </a:r>
            <a:r>
              <a:rPr lang="ru-RU" dirty="0" smtClean="0"/>
              <a:t>человеком в пищу (устрицы, мидии)</a:t>
            </a:r>
          </a:p>
          <a:p>
            <a:r>
              <a:rPr lang="ru-RU" dirty="0" smtClean="0"/>
              <a:t>Идут </a:t>
            </a:r>
            <a:r>
              <a:rPr lang="ru-RU" dirty="0" smtClean="0"/>
              <a:t>на получение перламутра  (перловицы), и жемчуга (жемчужницы)</a:t>
            </a:r>
          </a:p>
          <a:p>
            <a:r>
              <a:rPr lang="ru-RU" dirty="0" smtClean="0"/>
              <a:t>Наносят </a:t>
            </a:r>
            <a:r>
              <a:rPr lang="ru-RU" dirty="0" smtClean="0"/>
              <a:t>вред человеку, забивая очистные решетки, шлюзы, поселяясь на </a:t>
            </a:r>
            <a:r>
              <a:rPr lang="ru-RU" dirty="0" smtClean="0"/>
              <a:t>другие </a:t>
            </a:r>
            <a:r>
              <a:rPr lang="ru-RU" dirty="0" smtClean="0"/>
              <a:t>гидросооружениях (</a:t>
            </a:r>
            <a:r>
              <a:rPr lang="ru-RU" dirty="0" smtClean="0"/>
              <a:t>дрейсевра</a:t>
            </a:r>
            <a:r>
              <a:rPr lang="ru-RU" dirty="0" smtClean="0"/>
              <a:t> – речной моллюск)</a:t>
            </a:r>
          </a:p>
          <a:p>
            <a:r>
              <a:rPr lang="ru-RU" dirty="0" smtClean="0"/>
              <a:t>Порча </a:t>
            </a:r>
            <a:r>
              <a:rPr lang="ru-RU" dirty="0" smtClean="0"/>
              <a:t>деревянных кораблей (</a:t>
            </a:r>
            <a:r>
              <a:rPr lang="ru-RU" dirty="0" smtClean="0"/>
              <a:t>торедо</a:t>
            </a:r>
            <a:r>
              <a:rPr lang="ru-RU" dirty="0" smtClean="0"/>
              <a:t>, точит головой дерево)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90" name="Picture 6" descr="http://ol-lab-2011.narod.ru/olderfiles/1/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085331" cy="54452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85</TotalTime>
  <Words>292</Words>
  <Application>Microsoft Office PowerPoint</Application>
  <PresentationFormat>Экран (4:3)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Двустворчатые или пластинчатожаберные моллюски </vt:lpstr>
      <vt:lpstr>Двустворчатые моллюски:</vt:lpstr>
      <vt:lpstr>класс двустворчатых моллюсков имеет, как известно, четыре различных названия, каждое из которых в какой-то мере отражает главнейшие черты их строения.</vt:lpstr>
      <vt:lpstr>Внутреннее строение беззубки</vt:lpstr>
      <vt:lpstr>Значение двустворчатых: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2014-02-21T17:43:33Z</dcterms:created>
  <dcterms:modified xsi:type="dcterms:W3CDTF">2014-02-21T19:08:34Z</dcterms:modified>
</cp:coreProperties>
</file>