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133B86-F9AC-4EBD-9ADB-4C4AE2B16F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A39B15-9C23-4782-9591-C72F7C1EA8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0CBB93-29B8-49CA-93EA-7EB85B3822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A39776-22CD-44ED-9873-47FBDBF9076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DBB20-7110-4059-B21A-F0B276D5D0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6C102A-9BE0-4381-B036-EA0713E795A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5CE788-63FD-4720-8480-2C6CE379A8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4F9938-C854-4A19-83DD-CD230CF5012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AAD319-4E9E-4F93-8071-F44952AA08B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CD4A1B-5A16-4372-B246-676E1C8898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0F2D60-6DF2-407E-9738-F747C5F781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D1F2020B-5226-4508-822D-2D3FD5790EE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388" y="188913"/>
            <a:ext cx="8785225" cy="64801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1200">
                <a:latin typeface="Arial Unicode MS" pitchFamily="34" charset="-128"/>
              </a:rPr>
              <a:t>ГОСУДАРСТВЕННОЕ БЮДЖЕТНОЕ ОБРАЗОВАТЕЛЬНОЕ УЧРЕЖДЕНИЕ</a:t>
            </a:r>
          </a:p>
          <a:p>
            <a:pPr>
              <a:lnSpc>
                <a:spcPct val="80000"/>
              </a:lnSpc>
            </a:pPr>
            <a:r>
              <a:rPr lang="ru-RU" sz="1200">
                <a:latin typeface="Arial Unicode MS" pitchFamily="34" charset="-128"/>
              </a:rPr>
              <a:t>СРЕДНЕГО ПРОФЕССИОНАЛЬНОГО ОБРАЗОВАНИЯ г. МОСКВЫ</a:t>
            </a:r>
          </a:p>
          <a:p>
            <a:pPr>
              <a:lnSpc>
                <a:spcPct val="80000"/>
              </a:lnSpc>
            </a:pPr>
            <a:r>
              <a:rPr lang="ru-RU" sz="1200" b="1">
                <a:latin typeface="Arial Unicode MS" pitchFamily="34" charset="-128"/>
              </a:rPr>
              <a:t>ПИЩЕВОЙ КОЛЛЕДЖ № 33</a:t>
            </a:r>
          </a:p>
          <a:p>
            <a:pPr>
              <a:lnSpc>
                <a:spcPct val="80000"/>
              </a:lnSpc>
            </a:pPr>
            <a:endParaRPr lang="ru-RU" sz="1200" b="1">
              <a:latin typeface="Arial Unicode MS" pitchFamily="34" charset="-128"/>
            </a:endParaRPr>
          </a:p>
          <a:p>
            <a:pPr>
              <a:lnSpc>
                <a:spcPct val="80000"/>
              </a:lnSpc>
            </a:pPr>
            <a:endParaRPr lang="ru-RU" sz="1000">
              <a:latin typeface="Arial Unicode MS" pitchFamily="34" charset="-128"/>
            </a:endParaRPr>
          </a:p>
          <a:p>
            <a:pPr>
              <a:lnSpc>
                <a:spcPct val="80000"/>
              </a:lnSpc>
            </a:pPr>
            <a:endParaRPr lang="ru-RU" sz="1000">
              <a:latin typeface="Arial Unicode MS" pitchFamily="34" charset="-128"/>
            </a:endParaRPr>
          </a:p>
          <a:p>
            <a:pPr>
              <a:lnSpc>
                <a:spcPct val="80000"/>
              </a:lnSpc>
            </a:pPr>
            <a:endParaRPr lang="ru-RU" sz="1000">
              <a:latin typeface="Arial Unicode MS" pitchFamily="34" charset="-128"/>
            </a:endParaRPr>
          </a:p>
          <a:p>
            <a:pPr>
              <a:lnSpc>
                <a:spcPct val="80000"/>
              </a:lnSpc>
            </a:pPr>
            <a:endParaRPr lang="ru-RU" sz="100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Конкурс: «Моя педагогическая мастерская»</a:t>
            </a:r>
          </a:p>
          <a:p>
            <a:pPr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Номинация: «Комплексное методическое обеспечение </a:t>
            </a:r>
          </a:p>
          <a:p>
            <a:pPr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учебного занятия по общеобразовательной дисциплине»</a:t>
            </a:r>
          </a:p>
          <a:p>
            <a:pPr>
              <a:lnSpc>
                <a:spcPct val="80000"/>
              </a:lnSpc>
            </a:pPr>
            <a:endParaRPr lang="ru-RU" sz="200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Тема методической разработки:</a:t>
            </a:r>
          </a:p>
          <a:p>
            <a:pPr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 </a:t>
            </a:r>
            <a:r>
              <a:rPr lang="ru-RU" sz="2400" b="1"/>
              <a:t>«Текст, его признаки и структура. </a:t>
            </a:r>
          </a:p>
          <a:p>
            <a:pPr>
              <a:lnSpc>
                <a:spcPct val="80000"/>
              </a:lnSpc>
            </a:pPr>
            <a:r>
              <a:rPr lang="ru-RU" sz="2400" b="1"/>
              <a:t>Функционально-смысловые типы текста».</a:t>
            </a:r>
          </a:p>
          <a:p>
            <a:pPr>
              <a:lnSpc>
                <a:spcPct val="80000"/>
              </a:lnSpc>
            </a:pPr>
            <a:endParaRPr lang="ru-RU" sz="240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400">
              <a:latin typeface="Times New Roman" pitchFamily="18" charset="0"/>
            </a:endParaRPr>
          </a:p>
          <a:p>
            <a:pPr algn="r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Автор методической разработки: преподаватель </a:t>
            </a:r>
          </a:p>
          <a:p>
            <a:pPr algn="r">
              <a:lnSpc>
                <a:spcPct val="80000"/>
              </a:lnSpc>
            </a:pPr>
            <a:r>
              <a:rPr lang="ru-RU" sz="2000">
                <a:latin typeface="Times New Roman" pitchFamily="18" charset="0"/>
              </a:rPr>
              <a:t>русского языка и литературы ГБОУ СПО ПК № 33</a:t>
            </a:r>
          </a:p>
          <a:p>
            <a:pPr algn="r">
              <a:lnSpc>
                <a:spcPct val="80000"/>
              </a:lnSpc>
            </a:pPr>
            <a:r>
              <a:rPr lang="ru-RU" sz="2000" b="1">
                <a:latin typeface="Times New Roman" pitchFamily="18" charset="0"/>
              </a:rPr>
              <a:t>Черанёва Наталья Александровна</a:t>
            </a:r>
          </a:p>
          <a:p>
            <a:pPr algn="r">
              <a:lnSpc>
                <a:spcPct val="80000"/>
              </a:lnSpc>
            </a:pPr>
            <a:endParaRPr lang="ru-RU" sz="2000" b="1">
              <a:latin typeface="Times New Roman" pitchFamily="18" charset="0"/>
            </a:endParaRPr>
          </a:p>
          <a:p>
            <a:pPr algn="r">
              <a:lnSpc>
                <a:spcPct val="80000"/>
              </a:lnSpc>
            </a:pPr>
            <a:endParaRPr lang="ru-RU" sz="2000" b="1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r>
              <a:rPr lang="ru-RU" sz="1200" b="1">
                <a:latin typeface="Times New Roman" pitchFamily="18" charset="0"/>
              </a:rPr>
              <a:t>2014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Технологическая карта </a:t>
            </a:r>
            <a:br>
              <a:rPr lang="ru-RU" sz="4000"/>
            </a:br>
            <a:r>
              <a:rPr lang="ru-RU" sz="4000"/>
              <a:t>учебного занятия</a:t>
            </a:r>
          </a:p>
        </p:txBody>
      </p:sp>
      <p:sp>
        <p:nvSpPr>
          <p:cNvPr id="59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ctr">
              <a:lnSpc>
                <a:spcPct val="80000"/>
              </a:lnSpc>
              <a:buFontTx/>
              <a:buNone/>
            </a:pPr>
            <a:endParaRPr lang="ru-RU" sz="1600"/>
          </a:p>
          <a:p>
            <a:pPr algn="ctr">
              <a:lnSpc>
                <a:spcPct val="80000"/>
              </a:lnSpc>
              <a:buFontTx/>
              <a:buNone/>
            </a:pPr>
            <a:endParaRPr lang="ru-RU" sz="1600"/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395288" y="765175"/>
            <a:ext cx="8291512" cy="5360988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ru-RU" sz="1800">
              <a:latin typeface="Arial Unicode MS" pitchFamily="34" charset="-128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ru-RU" sz="1800">
                <a:latin typeface="Arial Unicode MS" pitchFamily="34" charset="-128"/>
              </a:rPr>
              <a:t>           </a:t>
            </a:r>
            <a:r>
              <a:rPr lang="ru-RU" sz="2000">
                <a:latin typeface="Arial Unicode MS" pitchFamily="34" charset="-128"/>
              </a:rPr>
              <a:t>Учебное занятие разработано в соответствии с рабочей программой и тематическим планом дисциплины «Русский язык» для обучающихся по специальности 080114 Экономика и бухгалтерский учет (по отраслям).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>
                <a:latin typeface="Arial Unicode MS" pitchFamily="34" charset="-128"/>
              </a:rPr>
              <a:t>           Методическая цель урока - формирование коммуникативных умений обучающихся.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>
                <a:latin typeface="Arial Unicode MS" pitchFamily="34" charset="-128"/>
              </a:rPr>
              <a:t>           Тема урока мною выбрана неслучайно. Текст – это ключевая единица при изучении русского языка, при овладении коммуникативными способностями. В нем сходятся все сведения о языке и речи. В форме текста подается любая информация. Чтобы понимать смысл любого текста, важно определить тип речи, использованный в нем, так как именно тип речи определяет способы формирования и разворачивания основной мысли.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2000">
                <a:latin typeface="Arial Unicode MS" pitchFamily="34" charset="-128"/>
              </a:rPr>
              <a:t>           Методическая разработка сопровождается мультимедийной презентацией, применение которой даёт возможность эффективного ведения диалога и обеспечения естественной и наглядной формы представления текстов, таблиц, фото- и видеоматериалов.</a:t>
            </a:r>
          </a:p>
        </p:txBody>
      </p:sp>
      <p:sp>
        <p:nvSpPr>
          <p:cNvPr id="4106" name="Rectangle 10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90537"/>
          </a:xfrm>
        </p:spPr>
        <p:txBody>
          <a:bodyPr/>
          <a:lstStyle/>
          <a:p>
            <a:r>
              <a:rPr lang="ru-RU" sz="3200"/>
              <a:t>Введение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371" name="Group 131"/>
          <p:cNvGraphicFramePr>
            <a:graphicFrameLocks noGrp="1"/>
          </p:cNvGraphicFramePr>
          <p:nvPr/>
        </p:nvGraphicFramePr>
        <p:xfrm>
          <a:off x="179388" y="188913"/>
          <a:ext cx="8785225" cy="6408737"/>
        </p:xfrm>
        <a:graphic>
          <a:graphicData uri="http://schemas.openxmlformats.org/drawingml/2006/table">
            <a:tbl>
              <a:tblPr/>
              <a:tblGrid>
                <a:gridCol w="2160587"/>
                <a:gridCol w="6624638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Наименование этапа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Ход учебного занятия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53975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Организационный этап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   (1мин.)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рганизация группы на учебную деятельность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0D6"/>
                    </a:solidFill>
                  </a:tcPr>
                </a:tc>
              </a:tr>
              <a:tr h="1709738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AutoNum type="arabicPeriod" startAt="2"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Мотивация учебной деятельности обучающихся .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          Обсуждение темы и цели урока.</a:t>
                      </a:r>
                    </a:p>
                    <a:p>
                      <a:pPr marL="533400" marR="0" lvl="0" indent="-5334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(4 мин)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 - 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Прочитайте тему урока. Какова, по-вашему, цель урока?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Times New Roman" pitchFamily="18" charset="0"/>
                        </a:rPr>
                        <a:t>Зачем надо знать типы текста?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</a:rPr>
                        <a:t>В каких жизненных ситуациях эти знания вам пригодятся?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Calibri" pitchFamily="34" charset="0"/>
                          <a:cs typeface="Arial" charset="0"/>
                        </a:rPr>
                        <a:t>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-"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0D6"/>
                    </a:solidFill>
                  </a:tcPr>
                </a:tc>
              </a:tr>
              <a:tr h="3600450">
                <a:tc>
                  <a:txBody>
                    <a:bodyPr/>
                    <a:lstStyle/>
                    <a:p>
                      <a:pPr marL="533400" marR="0" lvl="0" indent="-53340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 startAt="3"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Актуализация опорных знаний  (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 мин.)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  <a:p>
                      <a:pPr marL="533400" marR="0" lvl="0" indent="-53340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Прочитайте утверждения, согласны ли вы с ними?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Аргументируйте свой ответ.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1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Текст – это группа предложений, связанных по смыслу и грамматически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Грамматически предложения в тексте связаны при помощи местоимений, наречий, синонимов.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Текстом можно назвать сложное предложение, части которого сильно осложнены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 любом тексте есть тема, основная мысль и заголовок 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Все предложения в тексте стоят в определенном порядке, который нарушать нельзя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Текст неделим, его нельзя разделить на части 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E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92" name="Group 128"/>
          <p:cNvGraphicFramePr>
            <a:graphicFrameLocks noGrp="1"/>
          </p:cNvGraphicFramePr>
          <p:nvPr/>
        </p:nvGraphicFramePr>
        <p:xfrm>
          <a:off x="107950" y="188913"/>
          <a:ext cx="8928100" cy="6523037"/>
        </p:xfrm>
        <a:graphic>
          <a:graphicData uri="http://schemas.openxmlformats.org/drawingml/2006/table">
            <a:tbl>
              <a:tblPr/>
              <a:tblGrid>
                <a:gridCol w="2592388"/>
                <a:gridCol w="6335712"/>
              </a:tblGrid>
              <a:tr h="5032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Times New Roman" pitchFamily="18" charset="0"/>
                        </a:rPr>
                        <a:t>Наименование этапа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Ход учебного занятия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1079500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 startAt="4"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 startAt="4"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Словарная работа</a:t>
                      </a:r>
                    </a:p>
                    <a:p>
                      <a:pPr marL="533400" marR="0" lvl="0" indent="-5334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(10 мин)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ТЕКСТИЛЬНЫЙ, ТЕКСТИЛЬ, ТЕКСТ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Что такое «текстильный»? Как это слово связано с со словом «текст»?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Есть ли что-нибудь общее между словом «ткань» и «текст»? Докажите свою мысль.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0D6"/>
                    </a:solidFill>
                  </a:tcPr>
                </a:tc>
              </a:tr>
              <a:tr h="12239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 startAt="5"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Сообщение новых знаний </a:t>
                      </a:r>
                    </a:p>
                    <a:p>
                      <a:pPr marL="533400" marR="0" lvl="0" indent="-5334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(40 мин)</a:t>
                      </a:r>
                    </a:p>
                  </a:txBody>
                  <a:tcPr marL="0" marR="432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Вопросы для изложения: 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Определение понятия «Текст»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Разновидности типов речи (в форме сообщений обучающихся)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Основные типы речи (работа с «метафорой»).</a:t>
                      </a:r>
                    </a:p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AutoNum type="arabicPeriod"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Особенности типов речи: повествование, описание, рассуждение (работа с текстами, заполнение таблицы)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EC"/>
                    </a:solidFill>
                  </a:tcPr>
                </a:tc>
              </a:tr>
              <a:tr h="86677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 startAt="6"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Самостоятельная работа обучающихся</a:t>
                      </a:r>
                    </a:p>
                    <a:p>
                      <a:pPr marL="533400" marR="0" lvl="0" indent="-5334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(15 мин.)</a:t>
                      </a:r>
                    </a:p>
                  </a:txBody>
                  <a:tcPr marL="0" marR="432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0D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Ролевая игра «Интервью из будущего»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          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5E0D6"/>
                    </a:soli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 startAt="7"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Обсуждение выполненной работы, коррекция ошибок </a:t>
                      </a:r>
                    </a:p>
                    <a:p>
                      <a:pPr marL="533400" marR="0" lvl="0" indent="-5334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(3 мин.)</a:t>
                      </a:r>
                    </a:p>
                  </a:txBody>
                  <a:tcPr marL="18000" marR="43200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Демонстрация коллективного творчества каждой команды; выявление затруднений. Оценивание учебных достижений.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EC"/>
                    </a:solidFill>
                  </a:tcPr>
                </a:tc>
              </a:tr>
              <a:tr h="690563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 startAt="8"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Домашнее задание</a:t>
                      </a:r>
                    </a:p>
                    <a:p>
                      <a:pPr marL="533400" marR="0" lvl="0" indent="-53340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(10 мин.)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Написать синквейн по каждому типу текста: описание, повествование, рассуждение.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EC"/>
                    </a:solidFill>
                  </a:tcPr>
                </a:tc>
              </a:tr>
              <a:tr h="460375">
                <a:tc>
                  <a:txBody>
                    <a:bodyPr/>
                    <a:lstStyle/>
                    <a:p>
                      <a:pPr marL="533400" marR="0" lvl="0" indent="-5334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Tx/>
                        <a:buFontTx/>
                        <a:buAutoNum type="arabicPeriod" startAt="9"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Рефлексия       </a:t>
                      </a: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(2 мин.) 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Выявление затруднений, возникших в процессе работы на уроке.</a:t>
                      </a:r>
                    </a:p>
                  </a:txBody>
                  <a:tcPr marL="42696" marR="4269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BF0EC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Eclipse</Template>
  <TotalTime>194</TotalTime>
  <Words>404</Words>
  <Application>Microsoft Office PowerPoint</Application>
  <PresentationFormat>Экран (4:3)</PresentationFormat>
  <Paragraphs>78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Arial Unicode MS</vt:lpstr>
      <vt:lpstr>Times New Roman</vt:lpstr>
      <vt:lpstr>Calibri</vt:lpstr>
      <vt:lpstr>Оформление по умолчанию</vt:lpstr>
      <vt:lpstr>Слайд 1</vt:lpstr>
      <vt:lpstr>Технологическая карта  учебного занятия</vt:lpstr>
      <vt:lpstr>Введение</vt:lpstr>
      <vt:lpstr>Слайд 4</vt:lpstr>
      <vt:lpstr>Слайд 5</vt:lpstr>
    </vt:vector>
  </TitlesOfParts>
  <Company>MoBIL GROUP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разработка занятия по русскому языку</dc:title>
  <dc:creator>Наташа</dc:creator>
  <cp:lastModifiedBy>Наташа</cp:lastModifiedBy>
  <cp:revision>4</cp:revision>
  <dcterms:created xsi:type="dcterms:W3CDTF">2014-03-02T08:01:03Z</dcterms:created>
  <dcterms:modified xsi:type="dcterms:W3CDTF">2015-02-01T00:49:26Z</dcterms:modified>
</cp:coreProperties>
</file>