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5FCB04-AD9C-437D-B686-DEFA3054D46C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12CE498-F2F8-43BC-A0A9-F90198CE3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jpe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143116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Нефть и продукты ее переработки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857760"/>
            <a:ext cx="7406640" cy="1752600"/>
          </a:xfrm>
        </p:spPr>
        <p:txBody>
          <a:bodyPr/>
          <a:lstStyle/>
          <a:p>
            <a:r>
              <a:rPr lang="ru-RU" dirty="0" smtClean="0"/>
              <a:t>Преподаватель: </a:t>
            </a:r>
            <a:r>
              <a:rPr lang="ru-RU" dirty="0" err="1" smtClean="0"/>
              <a:t>Грудинина</a:t>
            </a:r>
            <a:r>
              <a:rPr lang="ru-RU" dirty="0" smtClean="0"/>
              <a:t> Т.В</a:t>
            </a:r>
            <a:r>
              <a:rPr lang="ru-RU" dirty="0" smtClean="0"/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СПб ГБ ПОУ «МРЦПК «ТЭ и 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85728"/>
            <a:ext cx="7498080" cy="2928958"/>
          </a:xfrm>
        </p:spPr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 расщепления углеводородов нефти на более летучие вещества называется крекингом (расщепление).</a:t>
            </a:r>
          </a:p>
          <a:p>
            <a:pPr marL="0" indent="35877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Впервые крекинг осуществил в 1891 году русский инженер Владимир Григорьевич Шухов.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000100" y="3286124"/>
            <a:ext cx="3786214" cy="3104871"/>
            <a:chOff x="1357290" y="3286124"/>
            <a:chExt cx="3786214" cy="3104871"/>
          </a:xfrm>
        </p:grpSpPr>
        <p:graphicFrame>
          <p:nvGraphicFramePr>
            <p:cNvPr id="4" name="Объект 3"/>
            <p:cNvGraphicFramePr>
              <a:graphicFrameLocks noChangeAspect="1"/>
            </p:cNvGraphicFramePr>
            <p:nvPr/>
          </p:nvGraphicFramePr>
          <p:xfrm>
            <a:off x="1643042" y="3286124"/>
            <a:ext cx="3429024" cy="514354"/>
          </p:xfrm>
          <a:graphic>
            <a:graphicData uri="http://schemas.openxmlformats.org/presentationml/2006/ole">
              <p:oleObj spid="_x0000_s1026" name="Equation" r:id="rId3" imgW="1523880" imgH="228600" progId="Equation.DSMT4">
                <p:embed/>
              </p:oleObj>
            </a:graphicData>
          </a:graphic>
        </p:graphicFrame>
        <p:graphicFrame>
          <p:nvGraphicFramePr>
            <p:cNvPr id="5" name="Объект 4"/>
            <p:cNvGraphicFramePr>
              <a:graphicFrameLocks noChangeAspect="1"/>
            </p:cNvGraphicFramePr>
            <p:nvPr/>
          </p:nvGraphicFramePr>
          <p:xfrm>
            <a:off x="1643042" y="4357694"/>
            <a:ext cx="3468684" cy="547687"/>
          </p:xfrm>
          <a:graphic>
            <a:graphicData uri="http://schemas.openxmlformats.org/presentationml/2006/ole">
              <p:oleObj spid="_x0000_s1027" name="Equation" r:id="rId4" imgW="1447560" imgH="228600" progId="Equation.DSMT4">
                <p:embed/>
              </p:oleObj>
            </a:graphicData>
          </a:graphic>
        </p:graphicFrame>
        <p:graphicFrame>
          <p:nvGraphicFramePr>
            <p:cNvPr id="6" name="Объект 5"/>
            <p:cNvGraphicFramePr>
              <a:graphicFrameLocks noChangeAspect="1"/>
            </p:cNvGraphicFramePr>
            <p:nvPr/>
          </p:nvGraphicFramePr>
          <p:xfrm>
            <a:off x="1643042" y="5500702"/>
            <a:ext cx="3408362" cy="547687"/>
          </p:xfrm>
          <a:graphic>
            <a:graphicData uri="http://schemas.openxmlformats.org/presentationml/2006/ole">
              <p:oleObj spid="_x0000_s1028" name="Equation" r:id="rId5" imgW="1422360" imgH="228600" progId="Equation.DSMT4">
                <p:embed/>
              </p:oleObj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357290" y="3714752"/>
              <a:ext cx="16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гексадекан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00364" y="3714752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октан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43372" y="3714752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октен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364" y="4786322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бутан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14810" y="4786322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бутен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00364" y="5929330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э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тан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14810" y="5929330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этен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30" name="Picture 6" descr="Установки каталитического крекинг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500438"/>
            <a:ext cx="418157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285728"/>
          <a:ext cx="7477156" cy="6017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9289"/>
                <a:gridCol w="1869289"/>
                <a:gridCol w="3738578"/>
              </a:tblGrid>
              <a:tr h="7143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Термический крекинг</a:t>
                      </a:r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Каталитический крекинг</a:t>
                      </a:r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18387">
                <a:tc gridSpan="2"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Температура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r>
                        <a:rPr lang="ru-RU" sz="2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С-550</a:t>
                      </a:r>
                      <a:r>
                        <a:rPr lang="ru-RU" sz="2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  <a:p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=2-7мПа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Температура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r>
                        <a:rPr lang="ru-RU" sz="2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С-500</a:t>
                      </a:r>
                      <a:r>
                        <a:rPr lang="ru-RU" sz="2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Катализатор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∙nSiO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919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2n+2</a:t>
                      </a:r>
                      <a:endParaRPr lang="ru-RU" sz="24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алканы</a:t>
                      </a:r>
                      <a:endParaRPr lang="ru-RU" sz="2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</a:t>
                      </a:r>
                      <a:endParaRPr lang="ru-RU" sz="240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алкены</a:t>
                      </a:r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изомеризация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919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нормального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строения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83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Бензин содержит много непредельных углеводородов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Бензин содержит углеводороды с разветвленной цепью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183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Обладает устойчивостью к детонации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Обладает еще большей детонационной устойчивостью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183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Менее устойчив при хранении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Более устойчив при хранении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1143000"/>
          </a:xfrm>
        </p:spPr>
        <p:txBody>
          <a:bodyPr/>
          <a:lstStyle/>
          <a:p>
            <a:r>
              <a:rPr lang="ru-RU" dirty="0" smtClean="0"/>
              <a:t>Ароматизация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00108"/>
            <a:ext cx="7498080" cy="3338522"/>
          </a:xfrm>
        </p:spPr>
        <p:txBody>
          <a:bodyPr>
            <a:normAutofit/>
          </a:bodyPr>
          <a:lstStyle/>
          <a:p>
            <a:pPr marL="0" indent="35242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Пиролиз нефти,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риформинг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52425"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Риформингом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называют переработку нефтепродуктов с целью получения ароматических углеводородов (повышающих октановое число бензина).</a:t>
            </a:r>
          </a:p>
          <a:p>
            <a:pPr marL="0" indent="35242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 ведут 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500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C-540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присутствии катализатора.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1643042" y="4214818"/>
            <a:ext cx="7000924" cy="2357430"/>
            <a:chOff x="1142976" y="4500570"/>
            <a:chExt cx="7000924" cy="2357430"/>
          </a:xfrm>
        </p:grpSpPr>
        <p:sp>
          <p:nvSpPr>
            <p:cNvPr id="5" name="TextBox 4"/>
            <p:cNvSpPr txBox="1"/>
            <p:nvPr/>
          </p:nvSpPr>
          <p:spPr>
            <a:xfrm>
              <a:off x="1785918" y="5214950"/>
              <a:ext cx="1000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Шестиугольник 5"/>
            <p:cNvSpPr/>
            <p:nvPr/>
          </p:nvSpPr>
          <p:spPr>
            <a:xfrm rot="16200000">
              <a:off x="4071934" y="5214950"/>
              <a:ext cx="714380" cy="571504"/>
            </a:xfrm>
            <a:prstGeom prst="hex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6715140" y="5143512"/>
              <a:ext cx="571504" cy="714380"/>
              <a:chOff x="6286512" y="5357826"/>
              <a:chExt cx="571504" cy="714380"/>
            </a:xfrm>
          </p:grpSpPr>
          <p:sp>
            <p:nvSpPr>
              <p:cNvPr id="7" name="Шестиугольник 6"/>
              <p:cNvSpPr/>
              <p:nvPr/>
            </p:nvSpPr>
            <p:spPr>
              <a:xfrm rot="16200000">
                <a:off x="6215074" y="5429264"/>
                <a:ext cx="714380" cy="571504"/>
              </a:xfrm>
              <a:prstGeom prst="hexagon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6464112" y="5612466"/>
                <a:ext cx="214314" cy="2143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1" name="Прямая соединительная линия 10"/>
            <p:cNvCxnSpPr/>
            <p:nvPr/>
          </p:nvCxnSpPr>
          <p:spPr>
            <a:xfrm rot="5400000" flipH="1" flipV="1">
              <a:off x="4287042" y="4999842"/>
              <a:ext cx="28575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6858810" y="4999842"/>
              <a:ext cx="28575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14810" y="4500570"/>
              <a:ext cx="7858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latin typeface="Times New Roman" pitchFamily="18" charset="0"/>
                  <a:cs typeface="Times New Roman" pitchFamily="18" charset="0"/>
                </a:rPr>
                <a:t>CH</a:t>
              </a:r>
              <a:r>
                <a:rPr lang="en-US" sz="22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86578" y="4500570"/>
              <a:ext cx="7858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latin typeface="Times New Roman" pitchFamily="18" charset="0"/>
                  <a:cs typeface="Times New Roman" pitchFamily="18" charset="0"/>
                </a:rPr>
                <a:t>CH</a:t>
              </a:r>
              <a:r>
                <a:rPr lang="en-US" sz="22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43504" y="5429264"/>
              <a:ext cx="9286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latin typeface="Times New Roman" pitchFamily="18" charset="0"/>
                  <a:cs typeface="Times New Roman" pitchFamily="18" charset="0"/>
                </a:rPr>
                <a:t>− 3H</a:t>
              </a:r>
              <a:r>
                <a:rPr lang="en-US" sz="22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>
              <a:off x="2857488" y="5429264"/>
              <a:ext cx="121444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000364" y="5429264"/>
              <a:ext cx="7858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latin typeface="Times New Roman" pitchFamily="18" charset="0"/>
                  <a:cs typeface="Times New Roman" pitchFamily="18" charset="0"/>
                </a:rPr>
                <a:t>− H</a:t>
              </a:r>
              <a:r>
                <a:rPr lang="en-US" sz="22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>
              <a:off x="4857752" y="5429264"/>
              <a:ext cx="164307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142976" y="5643578"/>
              <a:ext cx="214314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н-гептан</a:t>
              </a:r>
              <a:endParaRPr lang="ru-RU" sz="2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(октановое число 0)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00760" y="5750004"/>
              <a:ext cx="214314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толуол</a:t>
              </a:r>
            </a:p>
            <a:p>
              <a:pPr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(октановое число 120)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86116" y="5750004"/>
              <a:ext cx="271464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метилциклогексан</a:t>
              </a:r>
              <a:endParaRPr lang="ru-RU" sz="2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(октановое число 70)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1143000"/>
          </a:xfrm>
        </p:spPr>
        <p:txBody>
          <a:bodyPr/>
          <a:lstStyle/>
          <a:p>
            <a:r>
              <a:rPr lang="ru-RU" dirty="0" err="1" smtClean="0"/>
              <a:t>Алкилирование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00108"/>
            <a:ext cx="7498080" cy="1643074"/>
          </a:xfrm>
        </p:spPr>
        <p:txBody>
          <a:bodyPr>
            <a:normAutofit/>
          </a:bodyPr>
          <a:lstStyle/>
          <a:p>
            <a:pPr marL="0" indent="35242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 обратный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кренингу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5242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Соединение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алканов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алкенами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увеличением углеводородной цепи.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1214414" y="4667264"/>
            <a:ext cx="7498080" cy="11430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35242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бразуются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углеводороды разветвленного строения,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качество бензина повышается.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70" name="Группа 69"/>
          <p:cNvGrpSpPr/>
          <p:nvPr/>
        </p:nvGrpSpPr>
        <p:grpSpPr>
          <a:xfrm>
            <a:off x="1071538" y="2714620"/>
            <a:ext cx="7946956" cy="1604673"/>
            <a:chOff x="1071538" y="2786058"/>
            <a:chExt cx="7946956" cy="1604673"/>
          </a:xfrm>
        </p:grpSpPr>
        <p:sp>
          <p:nvSpPr>
            <p:cNvPr id="24" name="TextBox 23"/>
            <p:cNvSpPr txBox="1"/>
            <p:nvPr/>
          </p:nvSpPr>
          <p:spPr>
            <a:xfrm>
              <a:off x="1071538" y="335756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12786" y="3929066"/>
              <a:ext cx="776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912786" y="2786058"/>
              <a:ext cx="801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42579" y="3357562"/>
              <a:ext cx="702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44644" y="3357562"/>
              <a:ext cx="8129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16917" y="3357562"/>
              <a:ext cx="702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57330" y="3929066"/>
              <a:ext cx="7574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90579" y="3348598"/>
              <a:ext cx="7685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658578" y="3589805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4648380" y="3571876"/>
              <a:ext cx="561653" cy="1588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1929029" y="3325928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1921593" y="3872215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193612" y="3357562"/>
              <a:ext cx="702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218117" y="3577197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214678" y="3643314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>
              <a:off x="3506051" y="3872216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3784184" y="3594855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210032" y="3357562"/>
              <a:ext cx="790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22718" y="3929066"/>
              <a:ext cx="8067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122718" y="2786058"/>
              <a:ext cx="8067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52511" y="3357562"/>
              <a:ext cx="421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03688" y="3357562"/>
              <a:ext cx="7451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46168" y="3357562"/>
              <a:ext cx="6318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446168" y="3929066"/>
              <a:ext cx="759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173616" y="3357562"/>
              <a:ext cx="8448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СН</a:t>
              </a:r>
              <a:r>
                <a:rPr lang="ru-RU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>
              <a:off x="5841616" y="3589805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6138961" y="3325928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6131525" y="3872215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6392266" y="3602126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7217929" y="3613623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>
              <a:off x="7483298" y="3887900"/>
              <a:ext cx="287340" cy="15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7992919" y="3603820"/>
              <a:ext cx="280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4552790" y="3527052"/>
              <a:ext cx="786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SO</a:t>
              </a:r>
              <a:r>
                <a:rPr lang="en-US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92980" y="3181919"/>
              <a:ext cx="35162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2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Применение нефти.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виды топлива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Масла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Гудрон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Пластмассы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Синтетические волокна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Синтетические каучуки</a:t>
            </a:r>
          </a:p>
          <a:p>
            <a:endParaRPr lang="ru-RU" dirty="0"/>
          </a:p>
        </p:txBody>
      </p:sp>
      <p:pic>
        <p:nvPicPr>
          <p:cNvPr id="25602" name="Picture 2" descr="Бензин Калоша ( Нефрас С2 80/120 ) цена, купить в Екатеринбурге, описание, характерис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14290"/>
            <a:ext cx="2714612" cy="2171690"/>
          </a:xfrm>
          <a:prstGeom prst="rect">
            <a:avLst/>
          </a:prstGeom>
          <a:noFill/>
        </p:spPr>
      </p:pic>
      <p:pic>
        <p:nvPicPr>
          <p:cNvPr id="25604" name="Picture 4" descr="Методика электрохимического гравирования металлов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571744"/>
            <a:ext cx="3116641" cy="2011492"/>
          </a:xfrm>
          <a:prstGeom prst="rect">
            <a:avLst/>
          </a:prstGeom>
          <a:noFill/>
        </p:spPr>
      </p:pic>
      <p:pic>
        <p:nvPicPr>
          <p:cNvPr id="25610" name="Picture 10" descr="http://pir.net.ua/foto/79810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786322"/>
            <a:ext cx="2857500" cy="1895476"/>
          </a:xfrm>
          <a:prstGeom prst="rect">
            <a:avLst/>
          </a:prstGeom>
          <a:noFill/>
        </p:spPr>
      </p:pic>
      <p:pic>
        <p:nvPicPr>
          <p:cNvPr id="25612" name="Picture 12" descr="Человек, который изобрел вазелин, каждое утро съедал ложку своего препарата... Факты из жизн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4643446"/>
            <a:ext cx="2786082" cy="2089562"/>
          </a:xfrm>
          <a:prstGeom prst="rect">
            <a:avLst/>
          </a:prstGeom>
          <a:noFill/>
        </p:spPr>
      </p:pic>
      <p:pic>
        <p:nvPicPr>
          <p:cNvPr id="25614" name="Picture 14" descr="http://auh.ir/Showimage.aspx?path=Files_Upload\715.JPG&amp;Width=3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4714884"/>
            <a:ext cx="1285884" cy="1997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4857760"/>
            <a:ext cx="2071702" cy="71438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6578" y="3714752"/>
            <a:ext cx="157163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Пропен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5429264"/>
            <a:ext cx="271464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Полипропилен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1928802"/>
            <a:ext cx="185738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Глицерин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214290"/>
            <a:ext cx="214314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Взрывчатые вещества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1714488"/>
            <a:ext cx="285752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Лекарства (нитроглицерин)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3071810"/>
            <a:ext cx="285752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Парфюмерия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0"/>
            <a:endCxn id="3" idx="1"/>
          </p:cNvCxnSpPr>
          <p:nvPr/>
        </p:nvCxnSpPr>
        <p:spPr>
          <a:xfrm rot="5400000" flipH="1" flipV="1">
            <a:off x="4792102" y="2863285"/>
            <a:ext cx="881398" cy="3107553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0"/>
            <a:endCxn id="5" idx="3"/>
          </p:cNvCxnSpPr>
          <p:nvPr/>
        </p:nvCxnSpPr>
        <p:spPr>
          <a:xfrm rot="16200000" flipV="1">
            <a:off x="6381598" y="2523954"/>
            <a:ext cx="1524340" cy="857256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3" idx="2"/>
            <a:endCxn id="4" idx="0"/>
          </p:cNvCxnSpPr>
          <p:nvPr/>
        </p:nvCxnSpPr>
        <p:spPr>
          <a:xfrm rot="5400000">
            <a:off x="6976750" y="4833618"/>
            <a:ext cx="1191292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5" idx="0"/>
            <a:endCxn id="6" idx="2"/>
          </p:cNvCxnSpPr>
          <p:nvPr/>
        </p:nvCxnSpPr>
        <p:spPr>
          <a:xfrm rot="5400000" flipH="1" flipV="1">
            <a:off x="5406244" y="1548600"/>
            <a:ext cx="760405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5" idx="1"/>
            <a:endCxn id="7" idx="3"/>
          </p:cNvCxnSpPr>
          <p:nvPr/>
        </p:nvCxnSpPr>
        <p:spPr>
          <a:xfrm rot="10800000" flipV="1">
            <a:off x="4143372" y="2190412"/>
            <a:ext cx="714380" cy="1130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5" idx="2"/>
            <a:endCxn id="8" idx="3"/>
          </p:cNvCxnSpPr>
          <p:nvPr/>
        </p:nvCxnSpPr>
        <p:spPr>
          <a:xfrm rot="5400000">
            <a:off x="4738524" y="2285498"/>
            <a:ext cx="881398" cy="1214446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285728"/>
            <a:ext cx="2214578" cy="71438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Нефть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306" y="3143248"/>
            <a:ext cx="250033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Этиленгликоль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1785926"/>
            <a:ext cx="150019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Этилен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5072074"/>
            <a:ext cx="192882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Антифриз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785926"/>
            <a:ext cx="207170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Полиэтилен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143248"/>
            <a:ext cx="157163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Лавсан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357694"/>
            <a:ext cx="22860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Растворитель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1571612"/>
            <a:ext cx="228601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Этиловый спирт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2264" y="3500438"/>
            <a:ext cx="22860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Бутадиен-1,3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0826" y="4857760"/>
            <a:ext cx="2428892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Бутадиеновый каучук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2" idx="2"/>
            <a:endCxn id="4" idx="0"/>
          </p:cNvCxnSpPr>
          <p:nvPr/>
        </p:nvCxnSpPr>
        <p:spPr>
          <a:xfrm rot="5400000">
            <a:off x="4500562" y="1393017"/>
            <a:ext cx="785818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3" idx="0"/>
          </p:cNvCxnSpPr>
          <p:nvPr/>
        </p:nvCxnSpPr>
        <p:spPr>
          <a:xfrm rot="5400000">
            <a:off x="4476420" y="2726197"/>
            <a:ext cx="834102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2"/>
            <a:endCxn id="5" idx="0"/>
          </p:cNvCxnSpPr>
          <p:nvPr/>
        </p:nvCxnSpPr>
        <p:spPr>
          <a:xfrm rot="5400000">
            <a:off x="4190668" y="4369271"/>
            <a:ext cx="1405606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1"/>
            <a:endCxn id="6" idx="3"/>
          </p:cNvCxnSpPr>
          <p:nvPr/>
        </p:nvCxnSpPr>
        <p:spPr>
          <a:xfrm rot="10800000">
            <a:off x="3286116" y="2047536"/>
            <a:ext cx="857256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1"/>
            <a:endCxn id="7" idx="3"/>
          </p:cNvCxnSpPr>
          <p:nvPr/>
        </p:nvCxnSpPr>
        <p:spPr>
          <a:xfrm rot="10800000">
            <a:off x="2714612" y="3404858"/>
            <a:ext cx="928694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8" idx="0"/>
          </p:cNvCxnSpPr>
          <p:nvPr/>
        </p:nvCxnSpPr>
        <p:spPr>
          <a:xfrm rot="10800000" flipV="1">
            <a:off x="2428860" y="3714752"/>
            <a:ext cx="1928826" cy="642942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4" idx="3"/>
            <a:endCxn id="9" idx="1"/>
          </p:cNvCxnSpPr>
          <p:nvPr/>
        </p:nvCxnSpPr>
        <p:spPr>
          <a:xfrm>
            <a:off x="5643570" y="2047536"/>
            <a:ext cx="928694" cy="1130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9" idx="2"/>
            <a:endCxn id="10" idx="0"/>
          </p:cNvCxnSpPr>
          <p:nvPr/>
        </p:nvCxnSpPr>
        <p:spPr>
          <a:xfrm rot="5400000">
            <a:off x="7227913" y="3013078"/>
            <a:ext cx="974719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2"/>
            <a:endCxn id="11" idx="0"/>
          </p:cNvCxnSpPr>
          <p:nvPr/>
        </p:nvCxnSpPr>
        <p:spPr>
          <a:xfrm rot="5400000">
            <a:off x="7298221" y="4440709"/>
            <a:ext cx="834102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351234" cy="3797622"/>
          </a:xfrm>
        </p:spPr>
        <p:txBody>
          <a:bodyPr>
            <a:normAutofit/>
          </a:bodyPr>
          <a:lstStyle/>
          <a:p>
            <a:r>
              <a:rPr lang="ru-RU" dirty="0" smtClean="0"/>
              <a:t>Название нефть произошло от древнеперсидского слова «</a:t>
            </a:r>
            <a:r>
              <a:rPr lang="ru-RU" dirty="0" err="1" smtClean="0"/>
              <a:t>нафта</a:t>
            </a:r>
            <a:r>
              <a:rPr lang="ru-RU" dirty="0" smtClean="0"/>
              <a:t>», что значит </a:t>
            </a:r>
            <a:r>
              <a:rPr lang="ru-RU" b="1" i="1" dirty="0" smtClean="0">
                <a:solidFill>
                  <a:srgbClr val="FF0000"/>
                </a:solidFill>
              </a:rPr>
              <a:t>просачивающаяся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Нефть: описание и изображение горной поро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786190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Добыча нефти.</a:t>
            </a:r>
            <a:endParaRPr lang="ru-RU" dirty="0"/>
          </a:p>
        </p:txBody>
      </p:sp>
      <p:pic>
        <p:nvPicPr>
          <p:cNvPr id="8194" name="Picture 2" descr="Как бурить нефтяные скваж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3429024" cy="2571768"/>
          </a:xfrm>
          <a:prstGeom prst="rect">
            <a:avLst/>
          </a:prstGeom>
          <a:noFill/>
        </p:spPr>
      </p:pic>
      <p:pic>
        <p:nvPicPr>
          <p:cNvPr id="8196" name="Picture 4" descr="Строительство скважин город СУДОГДА Владимирской обла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928670"/>
            <a:ext cx="3845634" cy="2571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6286520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Нефтяная морская платформа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350043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Нефтяная вышка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PROMALPBLOG.RU &quot; 2009 &quot; Ма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929066"/>
            <a:ext cx="3071834" cy="24283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350043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Нефтяная качалка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0" name="Picture 8" descr="Фонтанный способ добычи нефти Добыча. - 4 Декабря 2013 - Blog - Kenta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000504"/>
            <a:ext cx="3429023" cy="22860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72066" y="6286520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Фонтанный способ добычи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Транспортировка нефти.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29051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морю (танкерами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железной дороге (цистернами)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Трубопроводный транспорт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Мечты - Форум &quot;Морская волн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3419167" cy="2281226"/>
          </a:xfrm>
          <a:prstGeom prst="rect">
            <a:avLst/>
          </a:prstGeom>
          <a:noFill/>
        </p:spPr>
      </p:pic>
      <p:pic>
        <p:nvPicPr>
          <p:cNvPr id="7172" name="Picture 4" descr="Kaliningradcity.ru Новости В Приморье с рельсов сошел поезд с нефть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000504"/>
            <a:ext cx="3398408" cy="2643207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309976"/>
            <a:ext cx="3786214" cy="237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Состав нефти.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857364"/>
            <a:ext cx="7498080" cy="3429024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Алканы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(от С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С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Циклоалканы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Ароматические углеводороды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песок; глина; соединения,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содержащие кислород,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серу, азот;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Це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500042"/>
            <a:ext cx="3206614" cy="2508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357298"/>
            <a:ext cx="4504564" cy="535785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Густая маслянистая жидкость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Цвет: от светло-коричневого до темно-бурого.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характерный запах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Легче воды (плотность от 0.65 до 1.05 г/см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воде не растворяется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определенной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температуры кипения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геологический музей им.А.А.Штукенберга Казанского государственного университ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2352676" cy="4056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Переработка нефти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714488"/>
            <a:ext cx="2500330" cy="100013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 первичная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1714488"/>
            <a:ext cx="2500330" cy="100013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Химическая вторичная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3071810"/>
            <a:ext cx="24288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ректификация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3071810"/>
            <a:ext cx="142876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крекинг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3929066"/>
            <a:ext cx="257176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алкилирование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3071810"/>
            <a:ext cx="24288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ароматизация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 rot="5400000">
            <a:off x="2251059" y="2892421"/>
            <a:ext cx="357190" cy="1588"/>
          </a:xfrm>
          <a:prstGeom prst="straightConnector1">
            <a:avLst/>
          </a:prstGeom>
          <a:ln w="19050" cap="flat">
            <a:solidFill>
              <a:schemeClr val="tx1"/>
            </a:solidFill>
            <a:round/>
            <a:tailEnd type="triangle"/>
          </a:ln>
          <a:effectLst>
            <a:outerShdw blurRad="50800" dist="50800" dir="5400000" sx="99000" sy="99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215206" y="2786058"/>
            <a:ext cx="785818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 rot="5400000">
            <a:off x="5857884" y="3357562"/>
            <a:ext cx="1143008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4929190" y="2786058"/>
            <a:ext cx="1143008" cy="2143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Фотография Саудовской Аравии. Саудовская Аравия, нефтехимический за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14752"/>
            <a:ext cx="3714776" cy="303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571876"/>
            <a:ext cx="7498080" cy="3157550"/>
          </a:xfrm>
        </p:spPr>
        <p:txBody>
          <a:bodyPr/>
          <a:lstStyle/>
          <a:p>
            <a:pPr marL="3175" indent="3556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Ректификация – разделение многокомпонентных жидких смесей на отдельные компоненты.</a:t>
            </a:r>
          </a:p>
          <a:p>
            <a:pPr marL="3175" indent="3556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Перегонка нефти основана на разности температур кипения углеводородов, входящих в ее состав.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diagnos-tika.ru/uploads/posts/2013-08/1375874165_7572988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52"/>
            <a:ext cx="5214974" cy="337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Ректификационная </a:t>
            </a:r>
            <a:r>
              <a:rPr lang="ru-RU" dirty="0" smtClean="0"/>
              <a:t>установка.</a:t>
            </a:r>
            <a:endParaRPr lang="ru-RU" dirty="0"/>
          </a:p>
        </p:txBody>
      </p:sp>
      <p:pic>
        <p:nvPicPr>
          <p:cNvPr id="2050" name="Picture 2" descr="Первичная переработка нефти Новости Западной Сиби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3169871" cy="5050305"/>
          </a:xfrm>
          <a:prstGeom prst="rect">
            <a:avLst/>
          </a:prstGeom>
          <a:noFill/>
        </p:spPr>
      </p:pic>
      <p:pic>
        <p:nvPicPr>
          <p:cNvPr id="2052" name="Picture 4" descr="Ректификация - 25 Августа 2013 - Химия и химическая технология в жиз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357430"/>
            <a:ext cx="4500562" cy="2295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376</TotalTime>
  <Words>378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Солнцестояние</vt:lpstr>
      <vt:lpstr>Equation</vt:lpstr>
      <vt:lpstr>Нефть и продукты ее переработки</vt:lpstr>
      <vt:lpstr>Название нефть произошло от древнеперсидского слова «нафта», что значит просачивающаяся.</vt:lpstr>
      <vt:lpstr>Добыча нефти.</vt:lpstr>
      <vt:lpstr>Транспортировка нефти.</vt:lpstr>
      <vt:lpstr>Состав нефти.</vt:lpstr>
      <vt:lpstr>Физические свойства.</vt:lpstr>
      <vt:lpstr>Переработка нефти</vt:lpstr>
      <vt:lpstr>Слайд 8</vt:lpstr>
      <vt:lpstr>Ректификационная установка.</vt:lpstr>
      <vt:lpstr>Слайд 10</vt:lpstr>
      <vt:lpstr>Слайд 11</vt:lpstr>
      <vt:lpstr>Ароматизация</vt:lpstr>
      <vt:lpstr>Алкилирование</vt:lpstr>
      <vt:lpstr>Применение нефти.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Нефть и продукты ее переработки</dc:title>
  <dc:creator>Grudinina</dc:creator>
  <cp:lastModifiedBy>Grudinina</cp:lastModifiedBy>
  <cp:revision>34</cp:revision>
  <dcterms:created xsi:type="dcterms:W3CDTF">2015-01-12T00:29:27Z</dcterms:created>
  <dcterms:modified xsi:type="dcterms:W3CDTF">2015-01-14T16:44:49Z</dcterms:modified>
</cp:coreProperties>
</file>