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9" r:id="rId3"/>
    <p:sldId id="267" r:id="rId4"/>
    <p:sldId id="258" r:id="rId5"/>
    <p:sldId id="260" r:id="rId6"/>
    <p:sldId id="268" r:id="rId7"/>
    <p:sldId id="269" r:id="rId8"/>
    <p:sldId id="270" r:id="rId9"/>
    <p:sldId id="271" r:id="rId10"/>
    <p:sldId id="272" r:id="rId11"/>
    <p:sldId id="273" r:id="rId12"/>
    <p:sldId id="274" r:id="rId13"/>
    <p:sldId id="275" r:id="rId14"/>
    <p:sldId id="277" r:id="rId15"/>
    <p:sldId id="276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9" d="100"/>
          <a:sy n="49" d="100"/>
        </p:scale>
        <p:origin x="-115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683985BB-88E6-4B35-A9D5-10F906E27B10}" type="datetimeFigureOut">
              <a:rPr lang="ru-RU" smtClean="0"/>
              <a:pPr/>
              <a:t>01.02.2015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5D3DE67F-4528-42F8-B031-FAC5CB5721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985BB-88E6-4B35-A9D5-10F906E27B10}" type="datetimeFigureOut">
              <a:rPr lang="ru-RU" smtClean="0"/>
              <a:pPr/>
              <a:t>01.02.2015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DE67F-4528-42F8-B031-FAC5CB5721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985BB-88E6-4B35-A9D5-10F906E27B10}" type="datetimeFigureOut">
              <a:rPr lang="ru-RU" smtClean="0"/>
              <a:pPr/>
              <a:t>01.02.2015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DE67F-4528-42F8-B031-FAC5CB5721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683985BB-88E6-4B35-A9D5-10F906E27B10}" type="datetimeFigureOut">
              <a:rPr lang="ru-RU" smtClean="0"/>
              <a:pPr/>
              <a:t>01.02.2015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5D3DE67F-4528-42F8-B031-FAC5CB57210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683985BB-88E6-4B35-A9D5-10F906E27B10}" type="datetimeFigureOut">
              <a:rPr lang="ru-RU" smtClean="0"/>
              <a:pPr/>
              <a:t>01.02.2015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5D3DE67F-4528-42F8-B031-FAC5CB5721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985BB-88E6-4B35-A9D5-10F906E27B10}" type="datetimeFigureOut">
              <a:rPr lang="ru-RU" smtClean="0"/>
              <a:pPr/>
              <a:t>01.02.2015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DE67F-4528-42F8-B031-FAC5CB57210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985BB-88E6-4B35-A9D5-10F906E27B10}" type="datetimeFigureOut">
              <a:rPr lang="ru-RU" smtClean="0"/>
              <a:pPr/>
              <a:t>01.02.2015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DE67F-4528-42F8-B031-FAC5CB57210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683985BB-88E6-4B35-A9D5-10F906E27B10}" type="datetimeFigureOut">
              <a:rPr lang="ru-RU" smtClean="0"/>
              <a:pPr/>
              <a:t>01.02.2015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5D3DE67F-4528-42F8-B031-FAC5CB57210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3985BB-88E6-4B35-A9D5-10F906E27B10}" type="datetimeFigureOut">
              <a:rPr lang="ru-RU" smtClean="0"/>
              <a:pPr/>
              <a:t>01.02.2015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3DE67F-4528-42F8-B031-FAC5CB5721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683985BB-88E6-4B35-A9D5-10F906E27B10}" type="datetimeFigureOut">
              <a:rPr lang="ru-RU" smtClean="0"/>
              <a:pPr/>
              <a:t>01.02.2015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5D3DE67F-4528-42F8-B031-FAC5CB57210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683985BB-88E6-4B35-A9D5-10F906E27B10}" type="datetimeFigureOut">
              <a:rPr lang="ru-RU" smtClean="0"/>
              <a:pPr/>
              <a:t>01.02.2015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5D3DE67F-4528-42F8-B031-FAC5CB57210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683985BB-88E6-4B35-A9D5-10F906E27B10}" type="datetimeFigureOut">
              <a:rPr lang="ru-RU" smtClean="0"/>
              <a:pPr/>
              <a:t>01.02.2015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5D3DE67F-4528-42F8-B031-FAC5CB57210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gif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764705"/>
            <a:ext cx="7772400" cy="2835746"/>
          </a:xfrm>
        </p:spPr>
        <p:txBody>
          <a:bodyPr>
            <a:normAutofit/>
          </a:bodyPr>
          <a:lstStyle/>
          <a:p>
            <a:r>
              <a:rPr lang="ru-RU" dirty="0" smtClean="0"/>
              <a:t>Научно-исследовательская работа по теме: «Информационные технологии в подготовке к ЕГЭ»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Подготовила: Максимова А. 10 «Г»</a:t>
            </a:r>
          </a:p>
          <a:p>
            <a:r>
              <a:rPr lang="ru-RU" dirty="0" smtClean="0"/>
              <a:t>Куратор: Лазарева М. В.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319831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988840"/>
            <a:ext cx="7467600" cy="2520280"/>
          </a:xfrm>
        </p:spPr>
        <p:txBody>
          <a:bodyPr>
            <a:noAutofit/>
          </a:bodyPr>
          <a:lstStyle/>
          <a:p>
            <a:r>
              <a:rPr lang="ru-RU" sz="4000" dirty="0" smtClean="0"/>
              <a:t>ГЛАВА 2 КОМПЬЮТЕРНОЕ ТЕСТИРОВАНИЕ КАК ОДИН ИЗ ЭФФЕКТИВНЫХ СПОСОБОВ ПРОДГОТОВКИ К ЕГЭ 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xmlns="" val="1747414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2.1</a:t>
            </a:r>
            <a:r>
              <a:rPr lang="ru-RU" dirty="0"/>
              <a:t>	Тестирование. Виды тестов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484784"/>
            <a:ext cx="8147248" cy="5184576"/>
          </a:xfrm>
        </p:spPr>
        <p:txBody>
          <a:bodyPr>
            <a:normAutofit lnSpcReduction="10000"/>
          </a:bodyPr>
          <a:lstStyle/>
          <a:p>
            <a:pPr marL="0" indent="357188">
              <a:buNone/>
            </a:pPr>
            <a:r>
              <a:rPr lang="ru-RU" b="1" dirty="0"/>
              <a:t>Тестирование</a:t>
            </a:r>
            <a:r>
              <a:rPr lang="ru-RU" dirty="0"/>
              <a:t> – форма измерения знаний учащихся, включающая в себя подготовку качественных тестов, собственно проведение тестирования и последующую обработку результатов, которая даёт оценку знаний тестируемых</a:t>
            </a:r>
            <a:r>
              <a:rPr lang="ru-RU" dirty="0" smtClean="0"/>
              <a:t>.</a:t>
            </a:r>
          </a:p>
          <a:p>
            <a:pPr marL="0" indent="357188">
              <a:buNone/>
            </a:pPr>
            <a:r>
              <a:rPr lang="ru-RU" dirty="0" smtClean="0"/>
              <a:t>Виды тестов:</a:t>
            </a:r>
          </a:p>
          <a:p>
            <a:r>
              <a:rPr lang="ru-RU" dirty="0" smtClean="0"/>
              <a:t>Традиционные </a:t>
            </a:r>
            <a:r>
              <a:rPr lang="ru-RU" dirty="0"/>
              <a:t>- обладает составом, целостностью и </a:t>
            </a:r>
            <a:r>
              <a:rPr lang="ru-RU" dirty="0" smtClean="0"/>
              <a:t>структурой.</a:t>
            </a:r>
          </a:p>
          <a:p>
            <a:r>
              <a:rPr lang="ru-RU" dirty="0" smtClean="0"/>
              <a:t>Нетрадиционные: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 smtClean="0"/>
              <a:t>Интегративные </a:t>
            </a:r>
            <a:r>
              <a:rPr lang="ru-RU" dirty="0"/>
              <a:t>- состоящий из системы заданий,  нацеленных на обобщенную итоговую диагностику </a:t>
            </a:r>
            <a:r>
              <a:rPr lang="ru-RU" dirty="0" smtClean="0"/>
              <a:t>подготовленности.</a:t>
            </a:r>
          </a:p>
          <a:p>
            <a:pPr marL="457200" indent="-457200">
              <a:buFont typeface="+mj-lt"/>
              <a:buAutoNum type="arabicPeriod"/>
            </a:pPr>
            <a:r>
              <a:rPr lang="ru-RU" dirty="0" smtClean="0"/>
              <a:t>Адаптивные – тест, где заранее известны параметры трудности.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740660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-387423"/>
            <a:ext cx="7467600" cy="1152128"/>
          </a:xfrm>
        </p:spPr>
        <p:txBody>
          <a:bodyPr/>
          <a:lstStyle/>
          <a:p>
            <a:r>
              <a:rPr lang="ru-RU" dirty="0"/>
              <a:t>2.2 Средства создания </a:t>
            </a:r>
            <a:r>
              <a:rPr lang="ru-RU" dirty="0" smtClean="0"/>
              <a:t>тестов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764704"/>
            <a:ext cx="5194920" cy="6093296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Программа «</a:t>
            </a:r>
            <a:r>
              <a:rPr lang="ru-RU" dirty="0" err="1" smtClean="0"/>
              <a:t>TestMan</a:t>
            </a:r>
            <a:r>
              <a:rPr lang="ru-RU" dirty="0" smtClean="0"/>
              <a:t>»</a:t>
            </a:r>
          </a:p>
          <a:p>
            <a:r>
              <a:rPr lang="ru-RU" dirty="0"/>
              <a:t>Система "</a:t>
            </a:r>
            <a:r>
              <a:rPr lang="ru-RU" dirty="0" smtClean="0"/>
              <a:t>МастерТест»</a:t>
            </a:r>
          </a:p>
          <a:p>
            <a:r>
              <a:rPr lang="ru-RU" dirty="0" smtClean="0"/>
              <a:t>Программа «Knowing»</a:t>
            </a:r>
          </a:p>
          <a:p>
            <a:r>
              <a:rPr lang="ru-RU" dirty="0" smtClean="0"/>
              <a:t>Пакет программ «</a:t>
            </a:r>
            <a:r>
              <a:rPr lang="ru-RU" dirty="0"/>
              <a:t>UniTest </a:t>
            </a:r>
            <a:r>
              <a:rPr lang="ru-RU" dirty="0" smtClean="0"/>
              <a:t>System»</a:t>
            </a:r>
          </a:p>
          <a:p>
            <a:r>
              <a:rPr lang="ru-RU" dirty="0" smtClean="0"/>
              <a:t>Программа «</a:t>
            </a:r>
            <a:r>
              <a:rPr lang="ru-RU" dirty="0"/>
              <a:t>Ivish </a:t>
            </a:r>
            <a:r>
              <a:rPr lang="ru-RU" dirty="0" smtClean="0"/>
              <a:t>Tester»</a:t>
            </a:r>
          </a:p>
          <a:p>
            <a:r>
              <a:rPr lang="ru-RU" dirty="0" smtClean="0"/>
              <a:t>Программа «</a:t>
            </a:r>
            <a:r>
              <a:rPr lang="ru-RU" dirty="0"/>
              <a:t>Cosmix Test </a:t>
            </a:r>
            <a:r>
              <a:rPr lang="ru-RU" dirty="0" smtClean="0"/>
              <a:t>2.4»</a:t>
            </a:r>
          </a:p>
          <a:p>
            <a:r>
              <a:rPr lang="ru-RU" dirty="0" smtClean="0"/>
              <a:t>Комплекс программ «CyberTest»</a:t>
            </a:r>
          </a:p>
          <a:p>
            <a:r>
              <a:rPr lang="ru-RU" dirty="0"/>
              <a:t>Программа "</a:t>
            </a:r>
            <a:r>
              <a:rPr lang="en-US" dirty="0"/>
              <a:t>Self Test Office" </a:t>
            </a:r>
            <a:endParaRPr lang="ru-RU" dirty="0" smtClean="0"/>
          </a:p>
          <a:p>
            <a:r>
              <a:rPr lang="ru-RU" dirty="0" smtClean="0"/>
              <a:t>Программа «</a:t>
            </a:r>
            <a:r>
              <a:rPr lang="ru-RU" dirty="0"/>
              <a:t>TestMaker </a:t>
            </a:r>
            <a:r>
              <a:rPr lang="ru-RU" dirty="0" smtClean="0"/>
              <a:t>Ekz»</a:t>
            </a:r>
          </a:p>
          <a:p>
            <a:r>
              <a:rPr lang="ru-RU" dirty="0" smtClean="0"/>
              <a:t>Комплекс программ «Усатик»</a:t>
            </a:r>
          </a:p>
          <a:p>
            <a:r>
              <a:rPr lang="ru-RU" dirty="0" smtClean="0"/>
              <a:t>Программа «Экзамен»</a:t>
            </a:r>
          </a:p>
          <a:p>
            <a:r>
              <a:rPr lang="ru-RU" dirty="0" smtClean="0"/>
              <a:t>Программа «testCreator»</a:t>
            </a:r>
          </a:p>
          <a:p>
            <a:r>
              <a:rPr lang="ru-RU" dirty="0" smtClean="0"/>
              <a:t>Программа «SW-Learn»</a:t>
            </a:r>
          </a:p>
          <a:p>
            <a:r>
              <a:rPr lang="ru-RU" dirty="0" smtClean="0"/>
              <a:t>Система программ «Tester85»</a:t>
            </a:r>
          </a:p>
          <a:p>
            <a:r>
              <a:rPr lang="ru-RU" dirty="0" smtClean="0"/>
              <a:t>Программа «Батисфера»</a:t>
            </a:r>
          </a:p>
          <a:p>
            <a:r>
              <a:rPr lang="ru-RU" dirty="0" smtClean="0"/>
              <a:t>Программа «</a:t>
            </a:r>
            <a:r>
              <a:rPr lang="en-US" dirty="0" smtClean="0"/>
              <a:t>My Test</a:t>
            </a:r>
            <a:r>
              <a:rPr lang="ru-RU" dirty="0" smtClean="0"/>
              <a:t>»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437310" y="6381328"/>
            <a:ext cx="2238688" cy="33342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553529" y="5733256"/>
            <a:ext cx="476250" cy="52387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436096" y="1007078"/>
            <a:ext cx="2057687" cy="68589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436096" y="3573016"/>
            <a:ext cx="687296" cy="68729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680983" y="3793637"/>
            <a:ext cx="1625600" cy="162560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543095" y="1988840"/>
            <a:ext cx="1399282" cy="13992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63682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>2.3 Программа для создания тестов «</a:t>
            </a:r>
            <a:r>
              <a:rPr lang="ru-RU" dirty="0" err="1"/>
              <a:t>My</a:t>
            </a:r>
            <a:r>
              <a:rPr lang="ru-RU" dirty="0"/>
              <a:t> </a:t>
            </a:r>
            <a:r>
              <a:rPr lang="ru-RU" dirty="0" err="1"/>
              <a:t>test</a:t>
            </a:r>
            <a:r>
              <a:rPr lang="ru-RU" dirty="0" smtClean="0"/>
              <a:t>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412776"/>
            <a:ext cx="8219256" cy="5328592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MyTest это система программ - программа тестирования учащихся, редактор тестов и журнал результатов - для создания и проведения компьютерного тестирования, сбора и анализа результатов,  выставления оценки по указанной в тесте шкале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r>
              <a:rPr lang="ru-RU" dirty="0" smtClean="0"/>
              <a:t>Преимущества:</a:t>
            </a:r>
          </a:p>
          <a:p>
            <a:r>
              <a:rPr lang="ru-RU" dirty="0" smtClean="0"/>
              <a:t>Интуитивно понятна</a:t>
            </a:r>
          </a:p>
          <a:p>
            <a:r>
              <a:rPr lang="ru-RU" dirty="0" smtClean="0"/>
              <a:t>Имеет множество видов заданий</a:t>
            </a:r>
          </a:p>
          <a:p>
            <a:r>
              <a:rPr lang="ru-RU" dirty="0" smtClean="0"/>
              <a:t>Все данные теста хранятся в одном файле</a:t>
            </a:r>
          </a:p>
          <a:p>
            <a:r>
              <a:rPr lang="ru-RU" dirty="0" smtClean="0"/>
              <a:t>И многое другое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269894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3618" y="0"/>
            <a:ext cx="5828411" cy="3895311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-4718" y="3386353"/>
            <a:ext cx="5644734" cy="345834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762021" y="1499175"/>
            <a:ext cx="5413730" cy="3616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716326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ЗАКЛЮЧЕНИЕ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При выполнении работы в результате исследования информационных технологий в обучении были решены поставленные изначально задачи. Также был разработан тест по информатике в программе </a:t>
            </a:r>
            <a:r>
              <a:rPr lang="en-US" dirty="0" smtClean="0"/>
              <a:t>“My Test”</a:t>
            </a:r>
            <a:r>
              <a:rPr lang="ru-RU" dirty="0" smtClean="0"/>
              <a:t>. Работа может быть продолжена по созданию тестов по информатике, которые помогут учащимся готовиться к ЕГЭ.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796528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dirty="0" smtClean="0"/>
              <a:t>Цель работы</a:t>
            </a:r>
            <a:endParaRPr lang="ru-RU" sz="60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357188">
              <a:buNone/>
            </a:pPr>
            <a:r>
              <a:rPr lang="ru-RU" sz="4800" dirty="0" smtClean="0"/>
              <a:t>Изучение возможностей использования информационных технологий при подготовке к </a:t>
            </a:r>
            <a:r>
              <a:rPr lang="ru-RU" sz="4800" dirty="0" smtClean="0"/>
              <a:t>ЕГЭ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xmlns="" val="3596899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dirty="0" smtClean="0"/>
              <a:t>Задачи </a:t>
            </a:r>
            <a:endParaRPr lang="ru-RU" sz="60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268760"/>
            <a:ext cx="7467600" cy="5205192"/>
          </a:xfrm>
        </p:spPr>
        <p:txBody>
          <a:bodyPr>
            <a:noAutofit/>
          </a:bodyPr>
          <a:lstStyle/>
          <a:p>
            <a:r>
              <a:rPr lang="ru-RU" sz="3200" dirty="0" smtClean="0"/>
              <a:t>Раскрыть понятие «Информационные технологии»</a:t>
            </a:r>
          </a:p>
          <a:p>
            <a:r>
              <a:rPr lang="ru-RU" sz="3200" dirty="0" smtClean="0"/>
              <a:t>Определить функцию ИТ в обучении</a:t>
            </a:r>
          </a:p>
          <a:p>
            <a:r>
              <a:rPr lang="ru-RU" sz="3200" dirty="0" smtClean="0"/>
              <a:t>Выделить преимущества и недостатки</a:t>
            </a:r>
          </a:p>
          <a:p>
            <a:r>
              <a:rPr lang="ru-RU" sz="3200" dirty="0" smtClean="0"/>
              <a:t>Рассмотреть некоторые средства создания тестов и разработать с помощью программы </a:t>
            </a:r>
            <a:r>
              <a:rPr lang="en-US" sz="3200" dirty="0" smtClean="0"/>
              <a:t>“My Test”</a:t>
            </a:r>
            <a:r>
              <a:rPr lang="ru-RU" sz="3200" dirty="0" smtClean="0"/>
              <a:t> тест</a:t>
            </a:r>
            <a:r>
              <a:rPr lang="en-US" sz="3200" dirty="0" smtClean="0"/>
              <a:t> </a:t>
            </a:r>
            <a:r>
              <a:rPr lang="ru-RU" sz="3200" dirty="0" smtClean="0"/>
              <a:t>по информатике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xmlns="" val="21468901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7467600" cy="1143000"/>
          </a:xfrm>
        </p:spPr>
        <p:txBody>
          <a:bodyPr>
            <a:normAutofit/>
          </a:bodyPr>
          <a:lstStyle/>
          <a:p>
            <a:r>
              <a:rPr lang="ru-RU" sz="3600" dirty="0" smtClean="0"/>
              <a:t>Содержание работы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67544" y="1052736"/>
            <a:ext cx="8496944" cy="580526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dirty="0" smtClean="0"/>
              <a:t>Введение</a:t>
            </a:r>
          </a:p>
          <a:p>
            <a:pPr marL="0" indent="0">
              <a:buNone/>
            </a:pPr>
            <a:r>
              <a:rPr lang="ru-RU" sz="2000" dirty="0" smtClean="0"/>
              <a:t>Глава 1 Информационные технологии. </a:t>
            </a:r>
          </a:p>
          <a:p>
            <a:pPr marL="0" indent="357188">
              <a:buNone/>
            </a:pPr>
            <a:r>
              <a:rPr lang="ru-RU" sz="2000" dirty="0" smtClean="0"/>
              <a:t>1.1 </a:t>
            </a:r>
            <a:r>
              <a:rPr lang="ru-RU" sz="2000" dirty="0"/>
              <a:t>О</a:t>
            </a:r>
            <a:r>
              <a:rPr lang="ru-RU" sz="2000" dirty="0" smtClean="0"/>
              <a:t>сновные понятия</a:t>
            </a:r>
          </a:p>
          <a:p>
            <a:pPr marL="0" indent="357188">
              <a:buNone/>
            </a:pPr>
            <a:r>
              <a:rPr lang="ru-RU" sz="2000" dirty="0" smtClean="0"/>
              <a:t>1.2 Этапы развития ИТ</a:t>
            </a:r>
          </a:p>
          <a:p>
            <a:pPr marL="0" indent="357188">
              <a:buNone/>
            </a:pPr>
            <a:r>
              <a:rPr lang="ru-RU" sz="2000" dirty="0" smtClean="0"/>
              <a:t>1.3 Использование информационных технологий в обучении </a:t>
            </a:r>
          </a:p>
          <a:p>
            <a:pPr marL="0" indent="357188">
              <a:buNone/>
            </a:pPr>
            <a:r>
              <a:rPr lang="ru-RU" sz="2000" dirty="0" smtClean="0"/>
              <a:t>1.4 Преимущества </a:t>
            </a:r>
            <a:r>
              <a:rPr lang="ru-RU" sz="2000" dirty="0"/>
              <a:t>и </a:t>
            </a:r>
            <a:r>
              <a:rPr lang="ru-RU" sz="2000" dirty="0" smtClean="0"/>
              <a:t>недостатки</a:t>
            </a:r>
            <a:endParaRPr lang="ru-RU" sz="2000" dirty="0"/>
          </a:p>
          <a:p>
            <a:pPr marL="0" indent="0">
              <a:buNone/>
            </a:pPr>
            <a:r>
              <a:rPr lang="ru-RU" sz="2000" dirty="0" smtClean="0"/>
              <a:t>Глава 2 Компьютерное тестирование как один из эффективных способов в подготовке к ЕГЭ</a:t>
            </a:r>
          </a:p>
          <a:p>
            <a:pPr marL="0" indent="357188">
              <a:buNone/>
            </a:pPr>
            <a:r>
              <a:rPr lang="ru-RU" sz="2000" dirty="0" smtClean="0"/>
              <a:t>2.1 Тестирование. Виды тестов</a:t>
            </a:r>
          </a:p>
          <a:p>
            <a:pPr marL="0" indent="357188">
              <a:buNone/>
            </a:pPr>
            <a:r>
              <a:rPr lang="ru-RU" sz="2000" dirty="0" smtClean="0"/>
              <a:t>2.2 Средства создания тестов</a:t>
            </a:r>
          </a:p>
          <a:p>
            <a:pPr marL="0" indent="357188">
              <a:buNone/>
            </a:pPr>
            <a:r>
              <a:rPr lang="ru-RU" sz="2000" dirty="0" smtClean="0"/>
              <a:t>2.3 Программа для создания тестов </a:t>
            </a:r>
            <a:r>
              <a:rPr lang="ru-RU" sz="2000" dirty="0"/>
              <a:t>«</a:t>
            </a:r>
            <a:r>
              <a:rPr lang="en-US" sz="2000" dirty="0"/>
              <a:t>My test</a:t>
            </a:r>
            <a:r>
              <a:rPr lang="ru-RU" sz="2000" dirty="0" smtClean="0"/>
              <a:t>»</a:t>
            </a:r>
          </a:p>
          <a:p>
            <a:pPr marL="0" indent="0">
              <a:buNone/>
            </a:pPr>
            <a:r>
              <a:rPr lang="ru-RU" sz="2000" dirty="0" smtClean="0"/>
              <a:t>Заключение</a:t>
            </a:r>
          </a:p>
          <a:p>
            <a:pPr marL="0" indent="0">
              <a:buNone/>
            </a:pPr>
            <a:r>
              <a:rPr lang="ru-RU" sz="2000" dirty="0" smtClean="0"/>
              <a:t>Список используемых источников</a:t>
            </a:r>
          </a:p>
          <a:p>
            <a:pPr marL="0" indent="0">
              <a:buNone/>
            </a:pPr>
            <a:r>
              <a:rPr lang="ru-RU" sz="2000" dirty="0" smtClean="0"/>
              <a:t>Приложение </a:t>
            </a:r>
          </a:p>
          <a:p>
            <a:pPr marL="514350" indent="-514350">
              <a:buFont typeface="+mj-lt"/>
              <a:buAutoNum type="arabicPeriod"/>
            </a:pP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8305591" y="534890"/>
            <a:ext cx="786756" cy="5649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ru-RU" sz="2000" dirty="0" smtClean="0"/>
              <a:t>Стр.</a:t>
            </a:r>
          </a:p>
          <a:p>
            <a:pPr>
              <a:lnSpc>
                <a:spcPct val="130000"/>
              </a:lnSpc>
            </a:pPr>
            <a:r>
              <a:rPr lang="ru-RU" sz="2000" dirty="0" smtClean="0"/>
              <a:t>2</a:t>
            </a:r>
          </a:p>
          <a:p>
            <a:pPr>
              <a:lnSpc>
                <a:spcPct val="130000"/>
              </a:lnSpc>
            </a:pPr>
            <a:r>
              <a:rPr lang="ru-RU" sz="2000" dirty="0" smtClean="0"/>
              <a:t>4</a:t>
            </a:r>
          </a:p>
          <a:p>
            <a:pPr>
              <a:lnSpc>
                <a:spcPct val="130000"/>
              </a:lnSpc>
            </a:pPr>
            <a:r>
              <a:rPr lang="ru-RU" sz="2000" dirty="0" smtClean="0"/>
              <a:t>4</a:t>
            </a:r>
          </a:p>
          <a:p>
            <a:pPr>
              <a:lnSpc>
                <a:spcPct val="130000"/>
              </a:lnSpc>
            </a:pPr>
            <a:r>
              <a:rPr lang="ru-RU" sz="2000" dirty="0" smtClean="0"/>
              <a:t>6</a:t>
            </a:r>
          </a:p>
          <a:p>
            <a:pPr>
              <a:lnSpc>
                <a:spcPct val="130000"/>
              </a:lnSpc>
            </a:pPr>
            <a:r>
              <a:rPr lang="ru-RU" sz="2000" dirty="0" smtClean="0"/>
              <a:t>8</a:t>
            </a:r>
          </a:p>
          <a:p>
            <a:pPr>
              <a:lnSpc>
                <a:spcPct val="130000"/>
              </a:lnSpc>
            </a:pPr>
            <a:r>
              <a:rPr lang="ru-RU" sz="2000" dirty="0" smtClean="0"/>
              <a:t>13</a:t>
            </a:r>
          </a:p>
          <a:p>
            <a:pPr>
              <a:lnSpc>
                <a:spcPct val="130000"/>
              </a:lnSpc>
            </a:pPr>
            <a:r>
              <a:rPr lang="ru-RU" sz="2000" dirty="0" smtClean="0"/>
              <a:t>15</a:t>
            </a:r>
          </a:p>
          <a:p>
            <a:pPr>
              <a:lnSpc>
                <a:spcPct val="130000"/>
              </a:lnSpc>
            </a:pPr>
            <a:r>
              <a:rPr lang="ru-RU" sz="2000" dirty="0" smtClean="0"/>
              <a:t>15</a:t>
            </a:r>
          </a:p>
          <a:p>
            <a:pPr>
              <a:lnSpc>
                <a:spcPct val="130000"/>
              </a:lnSpc>
            </a:pPr>
            <a:r>
              <a:rPr lang="ru-RU" sz="2000" dirty="0" smtClean="0"/>
              <a:t>18</a:t>
            </a:r>
          </a:p>
          <a:p>
            <a:pPr>
              <a:lnSpc>
                <a:spcPct val="130000"/>
              </a:lnSpc>
            </a:pPr>
            <a:r>
              <a:rPr lang="ru-RU" sz="2000" dirty="0" smtClean="0"/>
              <a:t>21</a:t>
            </a:r>
          </a:p>
          <a:p>
            <a:pPr>
              <a:lnSpc>
                <a:spcPct val="130000"/>
              </a:lnSpc>
            </a:pPr>
            <a:r>
              <a:rPr lang="ru-RU" sz="2000" dirty="0" smtClean="0"/>
              <a:t>24</a:t>
            </a:r>
          </a:p>
          <a:p>
            <a:pPr>
              <a:lnSpc>
                <a:spcPct val="130000"/>
              </a:lnSpc>
            </a:pPr>
            <a:r>
              <a:rPr lang="ru-RU" sz="2000" dirty="0" smtClean="0"/>
              <a:t>25</a:t>
            </a:r>
          </a:p>
          <a:p>
            <a:pPr>
              <a:lnSpc>
                <a:spcPct val="130000"/>
              </a:lnSpc>
            </a:pPr>
            <a:r>
              <a:rPr lang="ru-RU" sz="2000" dirty="0" smtClean="0"/>
              <a:t>26</a:t>
            </a:r>
          </a:p>
        </p:txBody>
      </p:sp>
    </p:spTree>
    <p:extLst>
      <p:ext uri="{BB962C8B-B14F-4D97-AF65-F5344CB8AC3E}">
        <p14:creationId xmlns:p14="http://schemas.microsoft.com/office/powerpoint/2010/main" xmlns="" val="385166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772816"/>
            <a:ext cx="8280920" cy="2016224"/>
          </a:xfrm>
        </p:spPr>
        <p:txBody>
          <a:bodyPr>
            <a:noAutofit/>
          </a:bodyPr>
          <a:lstStyle/>
          <a:p>
            <a:r>
              <a:rPr lang="ru-RU" sz="4800" dirty="0" smtClean="0"/>
              <a:t>ГЛАВА 1 ИНФОРМАЦИОННЫЕ ТЕХНОЛОГИИ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xmlns="" val="3880940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1.1 Основные понятия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268760"/>
            <a:ext cx="8147248" cy="5400600"/>
          </a:xfrm>
        </p:spPr>
        <p:txBody>
          <a:bodyPr>
            <a:normAutofit lnSpcReduction="10000"/>
          </a:bodyPr>
          <a:lstStyle/>
          <a:p>
            <a:r>
              <a:rPr lang="ru-RU" b="1" dirty="0" smtClean="0"/>
              <a:t>Информационные </a:t>
            </a:r>
            <a:r>
              <a:rPr lang="ru-RU" b="1" dirty="0"/>
              <a:t>технологии </a:t>
            </a:r>
            <a:r>
              <a:rPr lang="ru-RU" dirty="0"/>
              <a:t>— широкий класс дисциплин и областей деятельности, относящихся к технологиям создания, сохранения, управления и обработки данных, в том числе с применением вычислительной техники.</a:t>
            </a:r>
          </a:p>
          <a:p>
            <a:r>
              <a:rPr lang="ru-RU" dirty="0"/>
              <a:t>Под </a:t>
            </a:r>
            <a:r>
              <a:rPr lang="ru-RU" b="1" dirty="0"/>
              <a:t>базами данных </a:t>
            </a:r>
            <a:r>
              <a:rPr lang="ru-RU" dirty="0"/>
              <a:t>понимаются технологии ввода, систематизации, хранения и предоставления информации с использованием компьютерной техники.</a:t>
            </a:r>
          </a:p>
          <a:p>
            <a:r>
              <a:rPr lang="ru-RU" b="1" dirty="0"/>
              <a:t>Базы знаний </a:t>
            </a:r>
            <a:r>
              <a:rPr lang="ru-RU" dirty="0"/>
              <a:t>представляют собой информационные системы, содержащие замкнутый объем информации по данной теме, структурированной так, что каждый ее элемент содержит ссылки на другие логически связанные с ним элементы из их общего набора.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684188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1.2 Этапы развития ИТ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95536" y="1484784"/>
            <a:ext cx="8352928" cy="5184576"/>
          </a:xfrm>
        </p:spPr>
        <p:txBody>
          <a:bodyPr>
            <a:normAutofit/>
          </a:bodyPr>
          <a:lstStyle/>
          <a:p>
            <a:r>
              <a:rPr lang="ru-RU" dirty="0" smtClean="0"/>
              <a:t>С </a:t>
            </a:r>
            <a:r>
              <a:rPr lang="ru-RU" dirty="0"/>
              <a:t>начала шестидесятых годов. Характерно решение трудоемких задач, в частности, в области бухгалтерского учета с централизованным коллективным использованием вычислительных средств. </a:t>
            </a:r>
            <a:endParaRPr lang="ru-RU" dirty="0" smtClean="0"/>
          </a:p>
          <a:p>
            <a:r>
              <a:rPr lang="ru-RU" dirty="0" smtClean="0"/>
              <a:t>С </a:t>
            </a:r>
            <a:r>
              <a:rPr lang="ru-RU" dirty="0"/>
              <a:t>середины семидесятых годов. Этот этап связан с появлением ПЭВМ. </a:t>
            </a:r>
            <a:endParaRPr lang="ru-RU" dirty="0" smtClean="0"/>
          </a:p>
          <a:p>
            <a:r>
              <a:rPr lang="ru-RU" dirty="0" smtClean="0"/>
              <a:t>С </a:t>
            </a:r>
            <a:r>
              <a:rPr lang="ru-RU" dirty="0"/>
              <a:t>начала девяностых годов. Ориентировка меняется на использование локальных сетей компьютеров с выходом на региональные и глобальные сети (Internet, SWIFT и др</a:t>
            </a:r>
            <a:r>
              <a:rPr lang="ru-RU" dirty="0" smtClean="0"/>
              <a:t>.).</a:t>
            </a:r>
          </a:p>
          <a:p>
            <a:r>
              <a:rPr lang="ru-RU" dirty="0"/>
              <a:t>В настоящее время используется понятие "новая информационная технология”.</a:t>
            </a:r>
          </a:p>
        </p:txBody>
      </p:sp>
    </p:spTree>
    <p:extLst>
      <p:ext uri="{BB962C8B-B14F-4D97-AF65-F5344CB8AC3E}">
        <p14:creationId xmlns:p14="http://schemas.microsoft.com/office/powerpoint/2010/main" xmlns="" val="3939124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1.3 Использование </a:t>
            </a:r>
            <a:r>
              <a:rPr lang="ru-RU" dirty="0"/>
              <a:t>информационных технологий в обучении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357188">
              <a:buNone/>
            </a:pPr>
            <a:r>
              <a:rPr lang="ru-RU" dirty="0"/>
              <a:t>Наилучший способ достижения хорошего результата по экзамену – это ежедневная и разнообразная тренировка не только различных заданий, но и с ограничением во времени. Компьютер может использоваться на всех этапах обучения: при объяснении нового материала, закреплении, повторении, контроле.</a:t>
            </a:r>
          </a:p>
        </p:txBody>
      </p:sp>
    </p:spTree>
    <p:extLst>
      <p:ext uri="{BB962C8B-B14F-4D97-AF65-F5344CB8AC3E}">
        <p14:creationId xmlns:p14="http://schemas.microsoft.com/office/powerpoint/2010/main" xmlns="" val="4104341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60"/>
            <a:ext cx="7467600" cy="1143000"/>
          </a:xfrm>
        </p:spPr>
        <p:txBody>
          <a:bodyPr/>
          <a:lstStyle/>
          <a:p>
            <a:r>
              <a:rPr lang="ru-RU" dirty="0" smtClean="0"/>
              <a:t>1.4 Преимущества и недостатки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67544" y="1268760"/>
            <a:ext cx="8136904" cy="5328592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b="1" dirty="0" smtClean="0"/>
              <a:t>Основные достоинства</a:t>
            </a:r>
            <a:r>
              <a:rPr lang="ru-RU" dirty="0" smtClean="0"/>
              <a:t>:</a:t>
            </a:r>
          </a:p>
          <a:p>
            <a:pPr lvl="0"/>
            <a:r>
              <a:rPr lang="ru-RU" dirty="0"/>
              <a:t>возможность детальной проверки усвоенных знаний по каждой теме;</a:t>
            </a:r>
          </a:p>
          <a:p>
            <a:pPr lvl="0"/>
            <a:r>
              <a:rPr lang="ru-RU" dirty="0"/>
              <a:t>обеспечивает одновременную проверку знаний учащихся;</a:t>
            </a:r>
          </a:p>
          <a:p>
            <a:pPr lvl="0"/>
            <a:r>
              <a:rPr lang="ru-RU" dirty="0"/>
              <a:t>правильно оформленный тест повышает интерес к предмету;</a:t>
            </a:r>
          </a:p>
          <a:p>
            <a:pPr lvl="0"/>
            <a:r>
              <a:rPr lang="ru-RU" dirty="0"/>
              <a:t>экономия времени при контроле знаний и оценке результатов обученности;</a:t>
            </a:r>
          </a:p>
          <a:p>
            <a:pPr lvl="0"/>
            <a:r>
              <a:rPr lang="ru-RU" dirty="0"/>
              <a:t>применение тестов позволяет решать проблему саморазвития.</a:t>
            </a:r>
          </a:p>
          <a:p>
            <a:pPr marL="0" indent="0">
              <a:buNone/>
            </a:pPr>
            <a:r>
              <a:rPr lang="ru-RU" b="1" dirty="0" smtClean="0"/>
              <a:t>Отрицательные стороны</a:t>
            </a:r>
            <a:r>
              <a:rPr lang="ru-RU" dirty="0" smtClean="0"/>
              <a:t>:</a:t>
            </a:r>
          </a:p>
          <a:p>
            <a:pPr lvl="0"/>
            <a:r>
              <a:rPr lang="ru-RU" dirty="0"/>
              <a:t>тестовый контроль не способствует проверке устной и письменной речи учащихся;</a:t>
            </a:r>
          </a:p>
          <a:p>
            <a:pPr lvl="0"/>
            <a:r>
              <a:rPr lang="ru-RU" dirty="0"/>
              <a:t>выбор ответа может происходить наугад, невозможно проследить логику рассуждений тестируемых.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269168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518</TotalTime>
  <Words>610</Words>
  <Application>Microsoft Office PowerPoint</Application>
  <PresentationFormat>Экран (4:3)</PresentationFormat>
  <Paragraphs>94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Эркер</vt:lpstr>
      <vt:lpstr>Научно-исследовательская работа по теме: «Информационные технологии в подготовке к ЕГЭ»</vt:lpstr>
      <vt:lpstr>Цель работы</vt:lpstr>
      <vt:lpstr>Задачи </vt:lpstr>
      <vt:lpstr>Содержание работы</vt:lpstr>
      <vt:lpstr>ГЛАВА 1 ИНФОРМАЦИОННЫЕ ТЕХНОЛОГИИ</vt:lpstr>
      <vt:lpstr>1.1 Основные понятия </vt:lpstr>
      <vt:lpstr>1.2 Этапы развития ИТ</vt:lpstr>
      <vt:lpstr>1.3 Использование информационных технологий в обучении</vt:lpstr>
      <vt:lpstr>1.4 Преимущества и недостатки</vt:lpstr>
      <vt:lpstr>ГЛАВА 2 КОМПЬЮТЕРНОЕ ТЕСТИРОВАНИЕ КАК ОДИН ИЗ ЭФФЕКТИВНЫХ СПОСОБОВ ПРОДГОТОВКИ К ЕГЭ </vt:lpstr>
      <vt:lpstr>2.1 Тестирование. Виды тестов</vt:lpstr>
      <vt:lpstr>2.2 Средства создания тестов</vt:lpstr>
      <vt:lpstr>2.3 Программа для создания тестов «My test»</vt:lpstr>
      <vt:lpstr>Слайд 14</vt:lpstr>
      <vt:lpstr>ЗАКЛЮЧЕНИЕ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Научно-исследовательская работа по теме: «Информационные технологии в подготовке к ЕГЭ»</dc:title>
  <dc:creator>Анастасия</dc:creator>
  <cp:lastModifiedBy>Максим</cp:lastModifiedBy>
  <cp:revision>25</cp:revision>
  <dcterms:created xsi:type="dcterms:W3CDTF">2013-03-12T14:00:11Z</dcterms:created>
  <dcterms:modified xsi:type="dcterms:W3CDTF">2015-02-01T10:48:48Z</dcterms:modified>
</cp:coreProperties>
</file>