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0" r:id="rId2"/>
    <p:sldId id="274" r:id="rId3"/>
    <p:sldId id="275" r:id="rId4"/>
    <p:sldId id="276" r:id="rId5"/>
    <p:sldId id="277" r:id="rId6"/>
    <p:sldId id="278" r:id="rId7"/>
    <p:sldId id="279" r:id="rId8"/>
    <p:sldId id="280" r:id="rId9"/>
    <p:sldId id="281" r:id="rId10"/>
    <p:sldId id="282" r:id="rId11"/>
    <p:sldId id="283" r:id="rId12"/>
    <p:sldId id="284" r:id="rId13"/>
    <p:sldId id="273" r:id="rId14"/>
  </p:sldIdLst>
  <p:sldSz cx="9144000" cy="6858000" type="screen4x3"/>
  <p:notesSz cx="6858000" cy="9144000"/>
  <p:photoAlbum layout="1pic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7DDDFF"/>
    <a:srgbClr val="61D6FF"/>
    <a:srgbClr val="663300"/>
    <a:srgbClr val="FF9933"/>
    <a:srgbClr val="CC9900"/>
    <a:srgbClr val="000066"/>
    <a:srgbClr val="3399FF"/>
    <a:srgbClr val="3366FF"/>
    <a:srgbClr val="0070C0"/>
    <a:srgbClr val="CC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09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B2108-A765-47FA-B57E-B7D9A8ABB081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960736A-1361-4B06-AA2A-B6EB4CCAC3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B2108-A765-47FA-B57E-B7D9A8ABB081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736A-1361-4B06-AA2A-B6EB4CCAC3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B2108-A765-47FA-B57E-B7D9A8ABB081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736A-1361-4B06-AA2A-B6EB4CCAC3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B2108-A765-47FA-B57E-B7D9A8ABB081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960736A-1361-4B06-AA2A-B6EB4CCAC3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B2108-A765-47FA-B57E-B7D9A8ABB081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736A-1361-4B06-AA2A-B6EB4CCAC38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B2108-A765-47FA-B57E-B7D9A8ABB081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736A-1361-4B06-AA2A-B6EB4CCAC3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B2108-A765-47FA-B57E-B7D9A8ABB081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960736A-1361-4B06-AA2A-B6EB4CCAC386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B2108-A765-47FA-B57E-B7D9A8ABB081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736A-1361-4B06-AA2A-B6EB4CCAC3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B2108-A765-47FA-B57E-B7D9A8ABB081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736A-1361-4B06-AA2A-B6EB4CCAC3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B2108-A765-47FA-B57E-B7D9A8ABB081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736A-1361-4B06-AA2A-B6EB4CCAC38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3DB2108-A765-47FA-B57E-B7D9A8ABB081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60736A-1361-4B06-AA2A-B6EB4CCAC386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3DB2108-A765-47FA-B57E-B7D9A8ABB081}" type="datetimeFigureOut">
              <a:rPr lang="ru-RU" smtClean="0"/>
              <a:t>18.11.2014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960736A-1361-4B06-AA2A-B6EB4CCAC38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0.png"/><Relationship Id="rId13" Type="http://schemas.openxmlformats.org/officeDocument/2006/relationships/image" Target="../media/image25.png"/><Relationship Id="rId18" Type="http://schemas.openxmlformats.org/officeDocument/2006/relationships/image" Target="../media/image30.png"/><Relationship Id="rId3" Type="http://schemas.openxmlformats.org/officeDocument/2006/relationships/image" Target="../media/image15.png"/><Relationship Id="rId21" Type="http://schemas.openxmlformats.org/officeDocument/2006/relationships/image" Target="../media/image33.png"/><Relationship Id="rId7" Type="http://schemas.openxmlformats.org/officeDocument/2006/relationships/image" Target="../media/image19.png"/><Relationship Id="rId12" Type="http://schemas.openxmlformats.org/officeDocument/2006/relationships/image" Target="../media/image24.png"/><Relationship Id="rId17" Type="http://schemas.openxmlformats.org/officeDocument/2006/relationships/image" Target="../media/image29.png"/><Relationship Id="rId2" Type="http://schemas.openxmlformats.org/officeDocument/2006/relationships/image" Target="../media/image14.png"/><Relationship Id="rId16" Type="http://schemas.openxmlformats.org/officeDocument/2006/relationships/image" Target="../media/image28.png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11" Type="http://schemas.openxmlformats.org/officeDocument/2006/relationships/image" Target="../media/image23.png"/><Relationship Id="rId5" Type="http://schemas.openxmlformats.org/officeDocument/2006/relationships/image" Target="../media/image17.png"/><Relationship Id="rId15" Type="http://schemas.openxmlformats.org/officeDocument/2006/relationships/image" Target="../media/image27.png"/><Relationship Id="rId23" Type="http://schemas.openxmlformats.org/officeDocument/2006/relationships/image" Target="../media/image35.png"/><Relationship Id="rId10" Type="http://schemas.openxmlformats.org/officeDocument/2006/relationships/image" Target="../media/image22.png"/><Relationship Id="rId19" Type="http://schemas.openxmlformats.org/officeDocument/2006/relationships/image" Target="../media/image31.png"/><Relationship Id="rId4" Type="http://schemas.openxmlformats.org/officeDocument/2006/relationships/image" Target="../media/image16.png"/><Relationship Id="rId9" Type="http://schemas.openxmlformats.org/officeDocument/2006/relationships/image" Target="../media/image21.png"/><Relationship Id="rId14" Type="http://schemas.openxmlformats.org/officeDocument/2006/relationships/image" Target="../media/image26.png"/><Relationship Id="rId22" Type="http://schemas.openxmlformats.org/officeDocument/2006/relationships/image" Target="../media/image34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864096"/>
          </a:xfrm>
        </p:spPr>
        <p:txBody>
          <a:bodyPr>
            <a:normAutofit/>
          </a:bodyPr>
          <a:lstStyle/>
          <a:p>
            <a:endParaRPr lang="ru-RU" sz="36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b="1" dirty="0" smtClean="0">
                <a:solidFill>
                  <a:srgbClr val="C00000"/>
                </a:solidFill>
                <a:cs typeface="DokChampa" pitchFamily="34" charset="-34"/>
              </a:rPr>
              <a:t>ЗДРАВСТВУЙ </a:t>
            </a:r>
          </a:p>
          <a:p>
            <a:pPr marL="0" indent="0" algn="ctr">
              <a:buNone/>
            </a:pPr>
            <a:r>
              <a:rPr lang="ru-RU" sz="5400" b="1" dirty="0" smtClean="0">
                <a:solidFill>
                  <a:srgbClr val="C00000"/>
                </a:solidFill>
                <a:cs typeface="DokChampa" pitchFamily="34" charset="-34"/>
              </a:rPr>
              <a:t>ОСЕНЬ ЗОЛОТАЯ</a:t>
            </a:r>
            <a:endParaRPr lang="ru-RU" sz="5400" b="1" dirty="0">
              <a:solidFill>
                <a:srgbClr val="C00000"/>
              </a:solidFill>
              <a:cs typeface="DokChampa" pitchFamily="34" charset="-34"/>
            </a:endParaRPr>
          </a:p>
        </p:txBody>
      </p:sp>
      <p:pic>
        <p:nvPicPr>
          <p:cNvPr id="1026" name="Picture 2" descr="C:\Users\Admin\Desktop\Папа\Альбом\небо клен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88640"/>
            <a:ext cx="9144000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100" b="1" dirty="0" smtClean="0">
                <a:solidFill>
                  <a:srgbClr val="CFF00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ГБДОУ ДЕТСКИЙ САД № 3 КРАСНОСЕЛЬСКОГО РАЙОНА Г. САНКТ-ПЕТЕРБУРГА</a:t>
            </a:r>
            <a:endParaRPr lang="ru-RU" sz="2100" b="1" dirty="0">
              <a:solidFill>
                <a:srgbClr val="CFF00A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2708920"/>
            <a:ext cx="432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ЗДРАВСТВУЙ, ОСЕНЬ ЗОЛОТАЯ</a:t>
            </a:r>
            <a:endParaRPr lang="ru-RU" sz="3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652120" y="6021288"/>
            <a:ext cx="331236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Автор проекта: воспитатель  Бугаева Ольга Борисовна</a:t>
            </a:r>
            <a:endParaRPr lang="ru-RU" sz="2000" b="1" dirty="0"/>
          </a:p>
        </p:txBody>
      </p:sp>
    </p:spTree>
    <p:extLst>
      <p:ext uri="{BB962C8B-B14F-4D97-AF65-F5344CB8AC3E}">
        <p14:creationId xmlns:p14="http://schemas.microsoft.com/office/powerpoint/2010/main" val="39056785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Шаблон презентации &quot;Осенний - 2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42322" y="476672"/>
            <a:ext cx="598586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ВЫСТАВКА ПОДЕЛОК ИЗ ПРИРОДНОГО МАТЕРИАЛА СДЕЛАННЫХ ДЕТЬМИ С РОДИТЕЛЯМИ</a:t>
            </a: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just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ВЫСТАВКА ДЕТСКИХ РАБОТ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5" name="Picture 3" descr="C:\Users\Admin\Desktop\Папа\Альбом\дерево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60" y="3077012"/>
            <a:ext cx="2337913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esktop\Папа\Альбом\еж поделка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5000" y="3523868"/>
            <a:ext cx="2570541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4" descr="C:\Users\Admin\Desktop\Папа\Альбом\изба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272178"/>
            <a:ext cx="2570540" cy="2304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25007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pedsovet.su/_ld/435/103887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9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53842" y="548680"/>
            <a:ext cx="7992888" cy="60939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ИТОГ: </a:t>
            </a:r>
            <a:r>
              <a:rPr lang="ru-RU" sz="2200" b="1" dirty="0"/>
              <a:t>приобретение детьми опыта собственной творческой деятельности, осознание детьми своих интересов, формирование умений их реализовывать, приобретение и применение детьми новых знаний жизни. Развитие познавательных способностей; развитие творческого воображения, мышления коммуникативных навыков.</a:t>
            </a:r>
          </a:p>
          <a:p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ДЕТИ БУДУТ ЗНАТЬ: </a:t>
            </a:r>
            <a:r>
              <a:rPr lang="ru-RU" sz="2200" b="1" dirty="0"/>
              <a:t>название времени года и осенних месяцев, название деревьев и кустарников, осенних цветов, ягод их разнообразие цвета, о природных явлениях осени. </a:t>
            </a:r>
          </a:p>
          <a:p>
            <a:endParaRPr lang="ru-RU" sz="1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БУДУТ УМЕТЬ: </a:t>
            </a:r>
            <a:r>
              <a:rPr lang="ru-RU" sz="2200" b="1" dirty="0"/>
              <a:t>участвовать в наблюдениях, делиться своими познаниями, устанавливать простейшие связи, между явлениями происходящие в природе осенью, бережно относиться к растениям. Участвовать в совместной деятельности с родителями во время оформления гербария, поделок из природного материала и художественного творчества.</a:t>
            </a:r>
            <a:endParaRPr lang="ru-RU" sz="2200" b="1" dirty="0"/>
          </a:p>
        </p:txBody>
      </p:sp>
    </p:spTree>
    <p:extLst>
      <p:ext uri="{BB962C8B-B14F-4D97-AF65-F5344CB8AC3E}">
        <p14:creationId xmlns:p14="http://schemas.microsoft.com/office/powerpoint/2010/main" val="2574509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1419225" cy="6762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" name="Прямая соединительная линия 2"/>
          <p:cNvCxnSpPr/>
          <p:nvPr/>
        </p:nvCxnSpPr>
        <p:spPr>
          <a:xfrm flipH="1">
            <a:off x="961132" y="936923"/>
            <a:ext cx="1" cy="135254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961133" y="2298403"/>
            <a:ext cx="87456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7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988840"/>
            <a:ext cx="1304925" cy="619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6" name="Прямая соединительная линия 5"/>
          <p:cNvCxnSpPr/>
          <p:nvPr/>
        </p:nvCxnSpPr>
        <p:spPr>
          <a:xfrm>
            <a:off x="2123728" y="936586"/>
            <a:ext cx="0" cy="105225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7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88911"/>
            <a:ext cx="1209675" cy="4476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8" name="Соединительная линия уступом 7"/>
          <p:cNvCxnSpPr/>
          <p:nvPr/>
        </p:nvCxnSpPr>
        <p:spPr>
          <a:xfrm rot="5400000" flipH="1" flipV="1">
            <a:off x="2801913" y="1370882"/>
            <a:ext cx="304204" cy="93171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7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1389361"/>
            <a:ext cx="1095375" cy="5905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0" name="Соединительная линия уступом 9"/>
          <p:cNvCxnSpPr/>
          <p:nvPr/>
        </p:nvCxnSpPr>
        <p:spPr>
          <a:xfrm flipV="1">
            <a:off x="3140621" y="2298402"/>
            <a:ext cx="826938" cy="1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967559" y="2298402"/>
            <a:ext cx="0" cy="48252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8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5896" y="2780928"/>
            <a:ext cx="1428750" cy="6000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3" name="Соединительная линия уступом 12"/>
          <p:cNvCxnSpPr/>
          <p:nvPr/>
        </p:nvCxnSpPr>
        <p:spPr>
          <a:xfrm rot="5400000" flipH="1" flipV="1">
            <a:off x="4647456" y="1992289"/>
            <a:ext cx="491455" cy="1085825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8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979910"/>
            <a:ext cx="1381125" cy="6191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Соединительная линия уступом 14"/>
          <p:cNvCxnSpPr/>
          <p:nvPr/>
        </p:nvCxnSpPr>
        <p:spPr>
          <a:xfrm rot="16200000" flipV="1">
            <a:off x="5324285" y="1177536"/>
            <a:ext cx="1347787" cy="25696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6" name="Picture 8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097" y="260648"/>
            <a:ext cx="1371600" cy="7429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7" name="Соединительная линия уступом 16"/>
          <p:cNvCxnSpPr/>
          <p:nvPr/>
        </p:nvCxnSpPr>
        <p:spPr>
          <a:xfrm rot="10800000" flipV="1">
            <a:off x="6444209" y="632122"/>
            <a:ext cx="803533" cy="134778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8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741" y="298748"/>
            <a:ext cx="1571625" cy="6667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8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616" y="1395692"/>
            <a:ext cx="1428750" cy="495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0" name="Прямая соединительная линия 19"/>
          <p:cNvCxnSpPr/>
          <p:nvPr/>
        </p:nvCxnSpPr>
        <p:spPr>
          <a:xfrm>
            <a:off x="8104991" y="1883856"/>
            <a:ext cx="0" cy="512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1" name="Picture 86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19165" y="2403177"/>
            <a:ext cx="1628775" cy="4095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2" name="Соединительная линия уступом 21"/>
          <p:cNvCxnSpPr/>
          <p:nvPr/>
        </p:nvCxnSpPr>
        <p:spPr>
          <a:xfrm>
            <a:off x="6817221" y="2289473"/>
            <a:ext cx="401944" cy="318492"/>
          </a:xfrm>
          <a:prstGeom prst="bentConnector3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Соединительная линия уступом 22"/>
          <p:cNvCxnSpPr/>
          <p:nvPr/>
        </p:nvCxnSpPr>
        <p:spPr>
          <a:xfrm>
            <a:off x="5064646" y="3080966"/>
            <a:ext cx="657200" cy="538162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Соединительная линия уступом 23"/>
          <p:cNvCxnSpPr/>
          <p:nvPr/>
        </p:nvCxnSpPr>
        <p:spPr>
          <a:xfrm flipV="1">
            <a:off x="3316833" y="3080965"/>
            <a:ext cx="80779" cy="671513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3397612" y="3080965"/>
            <a:ext cx="238284" cy="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6" name="Picture 74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80928"/>
            <a:ext cx="1685925" cy="7524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7" name="Соединительная линия уступом 26"/>
          <p:cNvCxnSpPr/>
          <p:nvPr/>
        </p:nvCxnSpPr>
        <p:spPr>
          <a:xfrm>
            <a:off x="1937445" y="3157166"/>
            <a:ext cx="941238" cy="37623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77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0533" y="3533403"/>
            <a:ext cx="876300" cy="438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29" name="Соединительная линия уступом 28"/>
          <p:cNvCxnSpPr/>
          <p:nvPr/>
        </p:nvCxnSpPr>
        <p:spPr>
          <a:xfrm rot="5400000" flipH="1" flipV="1">
            <a:off x="1650640" y="3196321"/>
            <a:ext cx="233735" cy="1346051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Picture 7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19" y="3986213"/>
            <a:ext cx="1685925" cy="1114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1" name="Прямая соединительная линия 30"/>
          <p:cNvCxnSpPr/>
          <p:nvPr/>
        </p:nvCxnSpPr>
        <p:spPr>
          <a:xfrm flipH="1" flipV="1">
            <a:off x="1094482" y="5100638"/>
            <a:ext cx="14229" cy="74771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2" name="Picture 76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5748" y="5848350"/>
            <a:ext cx="1685925" cy="628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3" name="Picture 78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4195763"/>
            <a:ext cx="1876425" cy="9048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4" name="Прямая соединительная линия 33"/>
          <p:cNvCxnSpPr/>
          <p:nvPr/>
        </p:nvCxnSpPr>
        <p:spPr>
          <a:xfrm flipH="1">
            <a:off x="4144169" y="4784035"/>
            <a:ext cx="35392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>
            <a:off x="4350271" y="3381003"/>
            <a:ext cx="0" cy="868493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>
            <a:off x="4350271" y="4249496"/>
            <a:ext cx="71437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5064646" y="4249496"/>
            <a:ext cx="0" cy="29641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Picture 80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10087" y="4557154"/>
            <a:ext cx="1381125" cy="4762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39" name="Прямая соединительная линия 38"/>
          <p:cNvCxnSpPr/>
          <p:nvPr/>
        </p:nvCxnSpPr>
        <p:spPr>
          <a:xfrm>
            <a:off x="5200650" y="5033404"/>
            <a:ext cx="560" cy="22421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3397612" y="5257800"/>
            <a:ext cx="180303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3397612" y="5257800"/>
            <a:ext cx="1" cy="4000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2" name="Picture 79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060" y="5657850"/>
            <a:ext cx="1495425" cy="8191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3" name="Соединительная линия уступом 42"/>
          <p:cNvCxnSpPr/>
          <p:nvPr/>
        </p:nvCxnSpPr>
        <p:spPr>
          <a:xfrm rot="16200000" flipV="1">
            <a:off x="6911319" y="2140285"/>
            <a:ext cx="342340" cy="1911657"/>
          </a:xfrm>
          <a:prstGeom prst="bentConnector2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Прямая соединительная линия 43"/>
          <p:cNvCxnSpPr/>
          <p:nvPr/>
        </p:nvCxnSpPr>
        <p:spPr>
          <a:xfrm>
            <a:off x="6126658" y="2924943"/>
            <a:ext cx="2" cy="694185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5" name="Picture 87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02683" y="3619128"/>
            <a:ext cx="1838325" cy="3524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6" name="Picture 91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47742" y="3267284"/>
            <a:ext cx="1581150" cy="9144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7" name="Прямая соединительная линия 46"/>
          <p:cNvCxnSpPr/>
          <p:nvPr/>
        </p:nvCxnSpPr>
        <p:spPr>
          <a:xfrm>
            <a:off x="5998178" y="3971553"/>
            <a:ext cx="0" cy="1543422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8" name="Picture 90"/>
          <p:cNvPicPr>
            <a:picLocks noChangeAspect="1" noChangeArrowheads="1"/>
          </p:cNvPicPr>
          <p:nvPr/>
        </p:nvPicPr>
        <p:blipFill>
          <a:blip r:embed="rId2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31173" y="5514975"/>
            <a:ext cx="2409825" cy="100965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49" name="Прямая соединительная линия 48"/>
          <p:cNvCxnSpPr/>
          <p:nvPr/>
        </p:nvCxnSpPr>
        <p:spPr>
          <a:xfrm flipV="1">
            <a:off x="6264188" y="3971553"/>
            <a:ext cx="0" cy="55588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единительная линия 49"/>
          <p:cNvCxnSpPr/>
          <p:nvPr/>
        </p:nvCxnSpPr>
        <p:spPr>
          <a:xfrm flipH="1">
            <a:off x="6264188" y="4527440"/>
            <a:ext cx="88830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1" name="Picture 88"/>
          <p:cNvPicPr>
            <a:picLocks noChangeAspect="1" noChangeArrowheads="1"/>
          </p:cNvPicPr>
          <p:nvPr/>
        </p:nvPicPr>
        <p:blipFill>
          <a:blip r:embed="rId2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52491" y="4279790"/>
            <a:ext cx="1666875" cy="49530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52" name="Прямая соединительная линия 51"/>
          <p:cNvCxnSpPr/>
          <p:nvPr/>
        </p:nvCxnSpPr>
        <p:spPr>
          <a:xfrm>
            <a:off x="7985929" y="4740800"/>
            <a:ext cx="15071" cy="75703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3" name="Picture 89"/>
          <p:cNvPicPr>
            <a:picLocks noChangeAspect="1" noChangeArrowheads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81041" y="5514975"/>
            <a:ext cx="1838325" cy="9620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2557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Admin\Desktop\Папа\Альбом\закат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555776" y="2492896"/>
            <a:ext cx="46805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СПАСИБО ЗА ВНИМАНИЕ</a:t>
            </a:r>
            <a:endParaRPr lang="ru-RU" sz="2800" b="1" dirty="0">
              <a:solidFill>
                <a:schemeClr val="bg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30409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pedsovet.su/_ld/435/103887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9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1196752"/>
            <a:ext cx="6696744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Вид проекта: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</a:t>
            </a:r>
            <a:r>
              <a:rPr lang="ru-RU" sz="2400" b="1" i="1" dirty="0"/>
              <a:t>информационно-творческий, краткосрочный</a:t>
            </a:r>
          </a:p>
          <a:p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Возраст детей: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 i="1" dirty="0"/>
              <a:t>4-5 лет средняя группа</a:t>
            </a:r>
          </a:p>
          <a:p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Участники проекта: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 i="1" dirty="0"/>
              <a:t>дети, родители, воспитатели</a:t>
            </a:r>
          </a:p>
          <a:p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Место проведения: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  <a:r>
              <a:rPr lang="ru-RU" sz="2400" b="1" i="1" dirty="0"/>
              <a:t>групповая комната, участок детского сада, музыкальный зал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2528817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edsovet.su/_ld/435/730857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115616" y="889844"/>
            <a:ext cx="712879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АКТУАЛЬНОСТЬ: </a:t>
            </a:r>
            <a:r>
              <a:rPr lang="ru-RU" sz="2400" b="1" i="1" kern="100" dirty="0"/>
              <a:t>в условиях образовательного процесса управляем и расширяем связь с природой, воспитываем бережное отношение к живой и неживой природе. Приобщаем к совместной деятельности детей и родителей.</a:t>
            </a:r>
          </a:p>
          <a:p>
            <a:pPr lvl="0"/>
            <a:endParaRPr lang="ru-RU" sz="2400" dirty="0"/>
          </a:p>
          <a:p>
            <a:pPr lvl="0"/>
            <a:r>
              <a:rPr lang="ru-RU" sz="2400" b="1" i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ЦЕЛЬ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ПРОЕКТА:    </a:t>
            </a:r>
            <a:r>
              <a:rPr lang="ru-RU" sz="2400" b="1" i="1" dirty="0"/>
              <a:t>развитие свободной творческой личности ребенка.</a:t>
            </a:r>
          </a:p>
          <a:p>
            <a:r>
              <a:rPr lang="ru-RU" sz="2400" b="1" i="1" dirty="0"/>
              <a:t>– Формирование начальных форм экологической культуры у детей дошкольного возраста.</a:t>
            </a:r>
          </a:p>
          <a:p>
            <a:r>
              <a:rPr lang="ru-RU" sz="2400" b="1" i="1" dirty="0"/>
              <a:t>– Показать, как изменилась погода осенью. Почему улетают птицы? Как встретили осень животные?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361916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Шаблон презентации &quot;Осенний - 6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89238" y="278934"/>
            <a:ext cx="8496944" cy="566308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ЗАДАЧА:</a:t>
            </a:r>
          </a:p>
          <a:p>
            <a:r>
              <a:rPr lang="ru-RU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b="1" i="1" dirty="0"/>
              <a:t>Воспитывать у детей умение любоваться осенней природой, чувствовать ее красоту.</a:t>
            </a:r>
          </a:p>
          <a:p>
            <a:r>
              <a:rPr lang="ru-RU" b="1" i="1" dirty="0"/>
              <a:t>– Наблюдать и описывать осеннюю природу, явления, происходящие в природе; находить и называть различия между летом и осенью.</a:t>
            </a:r>
          </a:p>
          <a:p>
            <a:r>
              <a:rPr lang="ru-RU" b="1" i="1" dirty="0"/>
              <a:t>– Развивать диалогическую форму речи, вовлекать детей в разговор во время рассматривания картин; формировать умение вести диалог с педагогом. Слушать и понимать заданный вопрос, понятно отвечать на него.</a:t>
            </a:r>
          </a:p>
          <a:p>
            <a:r>
              <a:rPr lang="ru-RU" b="1" i="1" dirty="0"/>
              <a:t>– Формировать умения детей слушать произведения, дать представления о том, как звери и птицы готовились к приходу осени (Чтение художественной литературы).</a:t>
            </a:r>
          </a:p>
          <a:p>
            <a:r>
              <a:rPr lang="ru-RU" b="1" i="1" dirty="0"/>
              <a:t>– Формировать умение передавать в рисунке красоту окружающей природы; обратить внимание на подбор цвета, развивать эстетическое восприятие.</a:t>
            </a:r>
          </a:p>
          <a:p>
            <a:r>
              <a:rPr lang="ru-RU" b="1" i="1" dirty="0"/>
              <a:t>– Формировать у детей умение создавать совместные работы с родителями, развивать мышление, воображение, совершенствовать умение в лепке, рисовании, аппликации (художественное творчество).</a:t>
            </a:r>
          </a:p>
          <a:p>
            <a:r>
              <a:rPr lang="ru-RU" b="1" i="1" dirty="0"/>
              <a:t>– Совершенствовать у детей двигательного умения, развивать внимание, быстроту и ловкость (физические упражнения).</a:t>
            </a:r>
          </a:p>
          <a:p>
            <a:r>
              <a:rPr lang="ru-RU" b="1" i="1" dirty="0"/>
              <a:t>– Развивать у детей познавательный интерес, желание наблюдать, исследовать, получать новые знания, умения, навыки.</a:t>
            </a:r>
            <a:endParaRPr lang="ru-RU" b="1" i="1" dirty="0"/>
          </a:p>
        </p:txBody>
      </p:sp>
    </p:spTree>
    <p:extLst>
      <p:ext uri="{BB962C8B-B14F-4D97-AF65-F5344CB8AC3E}">
        <p14:creationId xmlns:p14="http://schemas.microsoft.com/office/powerpoint/2010/main" val="3798826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Шаблон презентации &quot;Осенний - 2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331640" y="1124744"/>
            <a:ext cx="691276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КРАТКОЕ СОДЕРЖАНИЕ ПРОЕКТА</a:t>
            </a:r>
            <a:r>
              <a:rPr lang="ru-RU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lvl="0"/>
            <a:endParaRPr lang="ru-RU" sz="14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</a:t>
            </a:r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Беседа по прочитанному стихотворению;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Наблюдения за изменениями в природе;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Дидактические игры;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Сбор природного материала;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НОД: рисование, лепка, аппликация;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Рассматривание иллюстраций, открыток;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Выставка поделок и творческих работ, оформление гербария.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25024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Шаблон презентации &quot;Осенний - 2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83568" y="548680"/>
            <a:ext cx="7848872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6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ПРЕДПОЛАГАЕМЫЙ РЕЗУЛЬТАТ</a:t>
            </a:r>
            <a:r>
              <a:rPr lang="ru-RU" sz="2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lvl="0"/>
            <a:endParaRPr lang="ru-RU" sz="12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закрепление знаний и представлений детей об осени, как времени года;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узнали приметы осени, выучили названия осенних месяцев, поговорки;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расширение и активизация речевого запаса детей в процессе знакомства с рассказами, стихами, пословицами, загадками осенней тематики;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отражение знаний в различных видах деятельности;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выставка осенних работ, работ из природного материала;</a:t>
            </a:r>
          </a:p>
          <a:p>
            <a:r>
              <a:rPr lang="ru-RU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заинтересованность и активное участие родителей в образовательном процессе детского сада.</a:t>
            </a:r>
            <a:endParaRPr lang="ru-RU" sz="2400" b="1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803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4" name="Picture 6" descr="http://pedsovet.su/_ld/435/1038873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3891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640080" y="471168"/>
            <a:ext cx="7966710" cy="62170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ЧТЕНИЕ ХУДОЖЕСТВЕННЫХ ПРОИЗВЕДЕНИЙ:</a:t>
            </a:r>
          </a:p>
          <a:p>
            <a:r>
              <a:rPr lang="ru-RU" sz="2400" b="1" dirty="0"/>
              <a:t>Н. Плещеев «Осень наступила»; </a:t>
            </a:r>
          </a:p>
          <a:p>
            <a:r>
              <a:rPr lang="ru-RU" sz="2400" b="1" dirty="0"/>
              <a:t>сказка Н. Сладкова «Осень на пороге».</a:t>
            </a:r>
          </a:p>
          <a:p>
            <a:endParaRPr lang="ru-RU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ТВОРЧЕСКОЕ РАССКАЗЫВАНИЕ ПО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ТЕМЕ: </a:t>
            </a:r>
            <a:r>
              <a:rPr lang="ru-RU" sz="2400" b="1" dirty="0" smtClean="0"/>
              <a:t>«Что я видел в парке?».</a:t>
            </a:r>
            <a:endParaRPr lang="ru-RU" sz="2400" b="1" dirty="0"/>
          </a:p>
          <a:p>
            <a:r>
              <a:rPr lang="ru-RU" sz="2400" b="1" kern="100" dirty="0" smtClean="0"/>
              <a:t>Рассматривание иллюстраций об осени, составление описательных рассказов. заучивание стихов, отгадывание загадок.</a:t>
            </a:r>
            <a:endParaRPr lang="ru-RU" sz="2400" b="1" kern="100" dirty="0"/>
          </a:p>
          <a:p>
            <a:endParaRPr lang="ru-RU" sz="1000" b="1" kern="1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НАБЛЮДЕНИЕ ЗА ИЗМЕНЕНИЯМИ В ПРИРОДЕ ПРОИСХОДЯЩИЕ ОСЕНЬЮ;</a:t>
            </a:r>
          </a:p>
          <a:p>
            <a:r>
              <a:rPr lang="ru-RU" sz="2400" b="1" kern="100" dirty="0" smtClean="0"/>
              <a:t>«Дождь или снег», Активизация словаря: снег, дождь, пасмурно. Воспитание интереса детей к самостоятельному наблюдению.</a:t>
            </a:r>
            <a:endParaRPr lang="ru-RU" sz="2400" b="1" kern="100" dirty="0"/>
          </a:p>
          <a:p>
            <a:endParaRPr lang="ru-RU" sz="1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kern="1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ЦЕЛЕВЫЕ ПРОГУЛКИ: </a:t>
            </a:r>
            <a:r>
              <a:rPr lang="ru-RU" sz="2400" b="1" kern="100" dirty="0" smtClean="0"/>
              <a:t>«Деревья и кустарники нашего детского сада», сбор природного материала.</a:t>
            </a:r>
            <a:endParaRPr lang="ru-RU" sz="2400" b="1" kern="100" dirty="0"/>
          </a:p>
        </p:txBody>
      </p:sp>
    </p:spTree>
    <p:extLst>
      <p:ext uri="{BB962C8B-B14F-4D97-AF65-F5344CB8AC3E}">
        <p14:creationId xmlns:p14="http://schemas.microsoft.com/office/powerpoint/2010/main" val="11949724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pedsovet.su/_ld/435/7308574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87624" y="548680"/>
            <a:ext cx="6768752" cy="30777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ХУДОЖЕСТВЕННОЕ ТВОРЧЕСТВО</a:t>
            </a:r>
            <a:endParaRPr lang="ru-RU" sz="2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sz="16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Рисование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  <a:r>
              <a:rPr lang="ru-RU" sz="2400" b="1" dirty="0"/>
              <a:t>«Кисть рябины</a:t>
            </a:r>
            <a:r>
              <a:rPr lang="ru-RU" sz="2400" b="1" dirty="0" smtClean="0"/>
              <a:t>».</a:t>
            </a:r>
          </a:p>
          <a:p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Лепка: </a:t>
            </a:r>
            <a:r>
              <a:rPr lang="ru-RU" sz="2400" b="1" dirty="0"/>
              <a:t>«Петя – Петушок золотой гребешок»</a:t>
            </a:r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  <a:r>
              <a:rPr lang="ru-RU" sz="2400" b="1" dirty="0" smtClean="0"/>
              <a:t>из </a:t>
            </a:r>
            <a:r>
              <a:rPr lang="ru-RU" sz="2400" b="1" dirty="0"/>
              <a:t>природного </a:t>
            </a:r>
            <a:r>
              <a:rPr lang="ru-RU" sz="2400" b="1" dirty="0" smtClean="0"/>
              <a:t>материала.</a:t>
            </a:r>
          </a:p>
          <a:p>
            <a:endParaRPr lang="ru-RU" sz="16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Аппликация: </a:t>
            </a:r>
            <a:r>
              <a:rPr lang="ru-RU" sz="2400" b="1" dirty="0"/>
              <a:t>«Осенние деревья</a:t>
            </a:r>
            <a:r>
              <a:rPr lang="ru-RU" sz="2400" b="1" dirty="0" smtClean="0"/>
              <a:t>» из засушенных листьев, лепестков, семян.</a:t>
            </a:r>
            <a:endParaRPr lang="ru-RU" sz="2400" b="1" dirty="0"/>
          </a:p>
        </p:txBody>
      </p:sp>
      <p:pic>
        <p:nvPicPr>
          <p:cNvPr id="5" name="Picture 3" descr="C:\Users\Admin\Desktop\Папа\Альбом\овощ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964" y="4039354"/>
            <a:ext cx="3490804" cy="2487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\Desktop\Папа\Альбом\петухи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4150672"/>
            <a:ext cx="4027934" cy="23644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5916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Шаблон презентации &quot;Осенний - 6&quot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8" name="Picture 2" descr="C:\Users\Admin\Desktop\Папа\Альбом\ёжик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628800"/>
            <a:ext cx="4896544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50304" y="260648"/>
            <a:ext cx="5257800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Дидактические игры «Закончи </a:t>
            </a:r>
            <a:endParaRPr lang="ru-RU" sz="22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предложение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 «Посмотри и расскажи», «Чудесный мешочек».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250304" y="2690336"/>
            <a:ext cx="3707904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Подвижные игры:</a:t>
            </a:r>
          </a:p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«Съедобное не съедобное»,</a:t>
            </a:r>
          </a:p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«Осенние листочки».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4417950" y="3244334"/>
            <a:ext cx="368244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5796136" y="983923"/>
            <a:ext cx="318897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Сюжетно-ролевая игра «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Овощной </a:t>
            </a:r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магазин».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5292080" y="4509120"/>
            <a:ext cx="357091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Физкультминутка «Грибы</a:t>
            </a:r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»,</a:t>
            </a:r>
          </a:p>
          <a:p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«Выполни задание»,</a:t>
            </a:r>
          </a:p>
          <a:p>
            <a:r>
              <a:rPr lang="ru-RU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«Вы узнали».</a:t>
            </a:r>
            <a:endParaRPr lang="ru-RU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5822022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409</TotalTime>
  <Words>736</Words>
  <Application>Microsoft Office PowerPoint</Application>
  <PresentationFormat>Экран (4:3)</PresentationFormat>
  <Paragraphs>80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Трек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Admin</dc:creator>
  <cp:lastModifiedBy>Admin</cp:lastModifiedBy>
  <cp:revision>39</cp:revision>
  <dcterms:created xsi:type="dcterms:W3CDTF">2014-10-27T19:58:54Z</dcterms:created>
  <dcterms:modified xsi:type="dcterms:W3CDTF">2014-11-18T19:17:37Z</dcterms:modified>
</cp:coreProperties>
</file>