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7" r:id="rId3"/>
    <p:sldId id="274" r:id="rId4"/>
    <p:sldId id="268" r:id="rId5"/>
    <p:sldId id="275" r:id="rId6"/>
    <p:sldId id="276" r:id="rId7"/>
    <p:sldId id="277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5DA37D80-6434-44D0-A028-1B22A696006F}" styleName="Светлый стиль 3 -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10A1B5D5-9B99-4C35-A422-299274C87663}" styleName="Средний стиль 1 - акцент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08FB837D-C827-4EFA-A057-4D05807E0F7C}" styleName="Стиль из темы 1 - акцент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912C8C85-51F0-491E-9774-3900AFEF0FD7}" styleName="Светлый стиль 2 -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556792"/>
            <a:ext cx="7772400" cy="1470025"/>
          </a:xfrm>
        </p:spPr>
        <p:txBody>
          <a:bodyPr>
            <a:normAutofit/>
          </a:bodyPr>
          <a:lstStyle>
            <a:lvl1pPr>
              <a:defRPr sz="54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3501008"/>
            <a:ext cx="6400800" cy="1752600"/>
          </a:xfrm>
        </p:spPr>
        <p:txBody>
          <a:bodyPr/>
          <a:lstStyle>
            <a:lvl1pPr marL="0" indent="0" algn="ctr">
              <a:buNone/>
              <a:defRPr b="1">
                <a:solidFill>
                  <a:schemeClr val="accent6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Photoshop\GoldenAutumn\03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E:\Photoshop\GoldenAutumn\GoldenAutumnW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3" descr="E:\Photoshop\GoldenAutumn\GoldenAutR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6275040" cy="1143000"/>
          </a:xfrm>
        </p:spPr>
        <p:txBody>
          <a:bodyPr/>
          <a:lstStyle>
            <a:lvl1pPr>
              <a:defRPr b="1">
                <a:solidFill>
                  <a:schemeClr val="accent6">
                    <a:lumMod val="40000"/>
                    <a:lumOff val="6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E:\Photoshop\GoldenAutumn\GoldenAutumnM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4499992" y="332656"/>
            <a:ext cx="4644008" cy="1143000"/>
          </a:xfrm>
        </p:spPr>
        <p:txBody>
          <a:bodyPr>
            <a:normAutofit/>
          </a:bodyPr>
          <a:lstStyle>
            <a:lvl1pPr>
              <a:defRPr sz="4000" b="1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0"/>
          </p:nvPr>
        </p:nvSpPr>
        <p:spPr>
          <a:xfrm>
            <a:off x="1078409" y="1700808"/>
            <a:ext cx="7886079" cy="489743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E:\Photoshop\GoldenAutumn\04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0"/>
            <a:ext cx="4716016" cy="1143000"/>
          </a:xfrm>
        </p:spPr>
        <p:txBody>
          <a:bodyPr>
            <a:normAutofit/>
          </a:bodyPr>
          <a:lstStyle>
            <a:lvl1pPr>
              <a:defRPr sz="4300" b="1">
                <a:solidFill>
                  <a:schemeClr val="bg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10"/>
          </p:nvPr>
        </p:nvSpPr>
        <p:spPr>
          <a:xfrm>
            <a:off x="1115616" y="1484784"/>
            <a:ext cx="7416800" cy="4968875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3" descr="E:\Photoshop\GoldenAutumn\03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mailto:myemail@mail.ru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E:\Photoshop\GoldenAutumn\GoldenAutR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Заголовок 1"/>
          <p:cNvSpPr>
            <a:spLocks noGrp="1"/>
          </p:cNvSpPr>
          <p:nvPr>
            <p:ph type="title"/>
          </p:nvPr>
        </p:nvSpPr>
        <p:spPr>
          <a:xfrm>
            <a:off x="2428860" y="1857364"/>
            <a:ext cx="6357982" cy="2000264"/>
          </a:xfrm>
        </p:spPr>
        <p:txBody>
          <a:bodyPr/>
          <a:lstStyle/>
          <a:p>
            <a:r>
              <a:rPr lang="ru-RU" sz="5400" dirty="0" smtClean="0">
                <a:solidFill>
                  <a:schemeClr val="accent6">
                    <a:lumMod val="20000"/>
                    <a:lumOff val="80000"/>
                  </a:schemeClr>
                </a:solidFill>
              </a:rPr>
              <a:t>§ 13. Золотые руки работника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768" y="214290"/>
            <a:ext cx="1552201" cy="1938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4214842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dirty="0" smtClean="0"/>
              <a:t>Чтобы стать </a:t>
            </a:r>
            <a:r>
              <a:rPr lang="ru-RU" sz="2400" b="1" dirty="0" smtClean="0"/>
              <a:t>мастером</a:t>
            </a:r>
            <a:r>
              <a:rPr lang="ru-RU" sz="2400" dirty="0" smtClean="0"/>
              <a:t>, нужно</a:t>
            </a:r>
            <a:r>
              <a:rPr lang="ru-RU" sz="2400" b="1" dirty="0" smtClean="0"/>
              <a:t>:</a:t>
            </a:r>
            <a:endParaRPr lang="ru-RU" sz="2400" dirty="0" smtClean="0"/>
          </a:p>
          <a:p>
            <a:pPr marL="514350" indent="-514350">
              <a:buBlip>
                <a:blip r:embed="rId3"/>
              </a:buBlip>
            </a:pPr>
            <a:r>
              <a:rPr lang="ru-RU" sz="2400" dirty="0" smtClean="0"/>
              <a:t>Получить профессиональные знания;</a:t>
            </a:r>
          </a:p>
          <a:p>
            <a:pPr marL="514350" indent="-514350">
              <a:buBlip>
                <a:blip r:embed="rId3"/>
              </a:buBlip>
            </a:pPr>
            <a:r>
              <a:rPr lang="ru-RU" sz="2400" dirty="0" smtClean="0"/>
              <a:t>Овладеть практическими знаниями и умениями;</a:t>
            </a:r>
          </a:p>
          <a:p>
            <a:pPr marL="514350" indent="-514350">
              <a:buBlip>
                <a:blip r:embed="rId3"/>
              </a:buBlip>
            </a:pPr>
            <a:r>
              <a:rPr lang="ru-RU" sz="2400" dirty="0" smtClean="0"/>
              <a:t>Много самостоятельно трудиться. </a:t>
            </a:r>
          </a:p>
          <a:p>
            <a:pPr marL="514350" indent="-514350">
              <a:buBlip>
                <a:blip r:embed="rId3"/>
              </a:buBlip>
            </a:pPr>
            <a:endParaRPr lang="ru-RU" sz="2400" dirty="0" smtClean="0"/>
          </a:p>
          <a:p>
            <a:pPr marL="514350" indent="-514350">
              <a:buNone/>
            </a:pPr>
            <a:r>
              <a:rPr lang="ru-RU" sz="2400" dirty="0" smtClean="0"/>
              <a:t>Знания и навыки работника составляют его </a:t>
            </a:r>
            <a:r>
              <a:rPr lang="ru-RU" sz="2400" b="1" dirty="0" smtClean="0"/>
              <a:t>квалификацию</a:t>
            </a:r>
            <a:r>
              <a:rPr lang="ru-RU" sz="2400" dirty="0" smtClean="0"/>
              <a:t>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r>
              <a:rPr lang="ru-RU" sz="2400" dirty="0" smtClean="0"/>
              <a:t>В современном мире нужно постоянно повышать свою квалификацию.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95714" y="3857628"/>
            <a:ext cx="4762500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072494" cy="1071570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r>
              <a:rPr lang="ru-RU" sz="2400" b="1" dirty="0" smtClean="0"/>
              <a:t>Заработная плата – </a:t>
            </a:r>
            <a:r>
              <a:rPr lang="ru-RU" sz="2400" dirty="0" smtClean="0"/>
              <a:t>деньги за выполненную работу.</a:t>
            </a:r>
          </a:p>
          <a:p>
            <a:pPr marL="514350" indent="-514350">
              <a:buBlip>
                <a:blip r:embed="rId2"/>
              </a:buBlip>
            </a:pPr>
            <a:endParaRPr lang="ru-RU" sz="2400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1142984"/>
            <a:ext cx="400052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Зарплата</a:t>
            </a:r>
            <a:endParaRPr lang="ru-RU" sz="2800" i="1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71472" y="2428868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Повременная</a:t>
            </a:r>
            <a:endParaRPr lang="ru-RU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500826" y="2500306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Сдельная</a:t>
            </a:r>
            <a:endParaRPr lang="ru-RU" dirty="0"/>
          </a:p>
        </p:txBody>
      </p:sp>
      <p:cxnSp>
        <p:nvCxnSpPr>
          <p:cNvPr id="19" name="Прямая со стрелкой 18"/>
          <p:cNvCxnSpPr>
            <a:stCxn id="11" idx="2"/>
            <a:endCxn id="13" idx="0"/>
          </p:cNvCxnSpPr>
          <p:nvPr/>
        </p:nvCxnSpPr>
        <p:spPr>
          <a:xfrm rot="5400000">
            <a:off x="2732472" y="660778"/>
            <a:ext cx="714380" cy="282180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>
            <a:stCxn id="11" idx="2"/>
            <a:endCxn id="15" idx="0"/>
          </p:cNvCxnSpPr>
          <p:nvPr/>
        </p:nvCxnSpPr>
        <p:spPr>
          <a:xfrm rot="16200000" flipH="1">
            <a:off x="5661429" y="553620"/>
            <a:ext cx="785818" cy="3107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3" name="Содержимое 2"/>
          <p:cNvSpPr txBox="1">
            <a:spLocks/>
          </p:cNvSpPr>
          <p:nvPr/>
        </p:nvSpPr>
        <p:spPr bwMode="auto">
          <a:xfrm>
            <a:off x="500034" y="3143248"/>
            <a:ext cx="250033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Оплачивают отработанное время</a:t>
            </a:r>
          </a:p>
        </p:txBody>
      </p:sp>
      <p:sp>
        <p:nvSpPr>
          <p:cNvPr id="24" name="Содержимое 2"/>
          <p:cNvSpPr txBox="1">
            <a:spLocks/>
          </p:cNvSpPr>
          <p:nvPr/>
        </p:nvSpPr>
        <p:spPr bwMode="auto">
          <a:xfrm>
            <a:off x="6286512" y="3214686"/>
            <a:ext cx="2500330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179388" lvl="0" indent="-6508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Оплачивают выполненную работу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3929066"/>
            <a:ext cx="2982513" cy="23860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15008" y="4143380"/>
            <a:ext cx="3048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000"/>
                            </p:stCondLst>
                            <p:childTnLst>
                              <p:par>
                                <p:cTn id="37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9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3" grpId="0" animBg="1"/>
      <p:bldP spid="15" grpId="0" animBg="1"/>
      <p:bldP spid="23" grpId="0"/>
      <p:bldP spid="2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928662" y="214290"/>
            <a:ext cx="7143800" cy="857256"/>
          </a:xfrm>
        </p:spPr>
        <p:txBody>
          <a:bodyPr>
            <a:noAutofit/>
          </a:bodyPr>
          <a:lstStyle/>
          <a:p>
            <a:pPr marL="514350" indent="-514350" algn="ctr">
              <a:buNone/>
            </a:pPr>
            <a:r>
              <a:rPr lang="ru-RU" b="1" i="1" dirty="0" smtClean="0"/>
              <a:t>Что определяет размеры зарплаты?</a:t>
            </a:r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28596" y="1000108"/>
            <a:ext cx="821537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Сложность труда и уровень квалификации;</a:t>
            </a:r>
          </a:p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Условия труда;</a:t>
            </a:r>
          </a:p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Социальная значимость труда;</a:t>
            </a:r>
          </a:p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Ступень риска при занятии данным трудом;</a:t>
            </a:r>
          </a:p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Уникальностью труда;</a:t>
            </a:r>
          </a:p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Blip>
                <a:blip r:embed="rId2"/>
              </a:buBlip>
              <a:defRPr/>
            </a:pPr>
            <a:r>
              <a:rPr lang="ru-RU" sz="2000" dirty="0" smtClean="0"/>
              <a:t> Качество и количество труда.</a:t>
            </a: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71934" y="3500438"/>
            <a:ext cx="4286281" cy="29926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buFont typeface="Arial" pitchFamily="34" charset="0"/>
              <a:buChar char="•"/>
            </a:pPr>
            <a:endParaRPr lang="ru-RU" dirty="0"/>
          </a:p>
        </p:txBody>
      </p:sp>
      <p:sp>
        <p:nvSpPr>
          <p:cNvPr id="8" name="Содержимое 2"/>
          <p:cNvSpPr txBox="1">
            <a:spLocks/>
          </p:cNvSpPr>
          <p:nvPr/>
        </p:nvSpPr>
        <p:spPr bwMode="auto">
          <a:xfrm>
            <a:off x="428596" y="1000108"/>
            <a:ext cx="8215370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FontTx/>
              <a:buChar char="-"/>
              <a:defRPr/>
            </a:pPr>
            <a:r>
              <a:rPr lang="ru-RU" sz="2000" dirty="0" smtClean="0"/>
              <a:t>  ситуация в стране, при которой трудоспособные люди, способные и желающие трудиться, не могут найти себе работу.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500298" y="2214554"/>
            <a:ext cx="400052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Типы безработицы</a:t>
            </a:r>
            <a:endParaRPr lang="ru-RU" sz="2800" i="1" dirty="0"/>
          </a:p>
        </p:txBody>
      </p:sp>
      <p:cxnSp>
        <p:nvCxnSpPr>
          <p:cNvPr id="9" name="Прямая со стрелкой 8"/>
          <p:cNvCxnSpPr>
            <a:stCxn id="7" idx="2"/>
            <a:endCxn id="20" idx="0"/>
          </p:cNvCxnSpPr>
          <p:nvPr/>
        </p:nvCxnSpPr>
        <p:spPr>
          <a:xfrm rot="5400000">
            <a:off x="2625315" y="1553753"/>
            <a:ext cx="642942" cy="310755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7" idx="2"/>
            <a:endCxn id="22" idx="0"/>
          </p:cNvCxnSpPr>
          <p:nvPr/>
        </p:nvCxnSpPr>
        <p:spPr>
          <a:xfrm rot="16200000" flipH="1">
            <a:off x="4446983" y="2839636"/>
            <a:ext cx="1571636" cy="146447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>
            <a:stCxn id="7" idx="2"/>
            <a:endCxn id="21" idx="0"/>
          </p:cNvCxnSpPr>
          <p:nvPr/>
        </p:nvCxnSpPr>
        <p:spPr>
          <a:xfrm rot="5400000">
            <a:off x="3089662" y="2946794"/>
            <a:ext cx="1571636" cy="125016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>
            <a:stCxn id="7" idx="2"/>
            <a:endCxn id="23" idx="0"/>
          </p:cNvCxnSpPr>
          <p:nvPr/>
        </p:nvCxnSpPr>
        <p:spPr>
          <a:xfrm rot="16200000" flipH="1">
            <a:off x="5804305" y="1482314"/>
            <a:ext cx="642942" cy="3250429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20" name="Скругленный прямоугольник 19"/>
          <p:cNvSpPr/>
          <p:nvPr/>
        </p:nvSpPr>
        <p:spPr>
          <a:xfrm>
            <a:off x="285720" y="3429000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Фрикционная</a:t>
            </a:r>
            <a:endParaRPr lang="ru-RU" dirty="0"/>
          </a:p>
        </p:txBody>
      </p:sp>
      <p:sp>
        <p:nvSpPr>
          <p:cNvPr id="21" name="Скругленный прямоугольник 20"/>
          <p:cNvSpPr/>
          <p:nvPr/>
        </p:nvSpPr>
        <p:spPr>
          <a:xfrm>
            <a:off x="2143108" y="4357694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Структурная</a:t>
            </a:r>
            <a:endParaRPr lang="ru-RU" dirty="0"/>
          </a:p>
        </p:txBody>
      </p:sp>
      <p:sp>
        <p:nvSpPr>
          <p:cNvPr id="22" name="Скругленный прямоугольник 21"/>
          <p:cNvSpPr/>
          <p:nvPr/>
        </p:nvSpPr>
        <p:spPr>
          <a:xfrm>
            <a:off x="4857752" y="4357694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Циклическая</a:t>
            </a:r>
            <a:endParaRPr lang="ru-RU" dirty="0"/>
          </a:p>
        </p:txBody>
      </p:sp>
      <p:sp>
        <p:nvSpPr>
          <p:cNvPr id="23" name="Скругленный прямоугольник 22"/>
          <p:cNvSpPr/>
          <p:nvPr/>
        </p:nvSpPr>
        <p:spPr>
          <a:xfrm>
            <a:off x="6643702" y="3429000"/>
            <a:ext cx="221457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Сезонная</a:t>
            </a:r>
            <a:endParaRPr lang="ru-RU" dirty="0"/>
          </a:p>
        </p:txBody>
      </p:sp>
      <p:sp>
        <p:nvSpPr>
          <p:cNvPr id="33" name="Содержимое 2"/>
          <p:cNvSpPr txBox="1">
            <a:spLocks/>
          </p:cNvSpPr>
          <p:nvPr/>
        </p:nvSpPr>
        <p:spPr bwMode="auto">
          <a:xfrm>
            <a:off x="214282" y="4000504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Добровольная.</a:t>
            </a:r>
          </a:p>
        </p:txBody>
      </p:sp>
      <p:sp>
        <p:nvSpPr>
          <p:cNvPr id="34" name="Содержимое 2"/>
          <p:cNvSpPr txBox="1">
            <a:spLocks/>
          </p:cNvSpPr>
          <p:nvPr/>
        </p:nvSpPr>
        <p:spPr bwMode="auto">
          <a:xfrm>
            <a:off x="2214546" y="5000636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Кризис в одной области.</a:t>
            </a:r>
          </a:p>
        </p:txBody>
      </p:sp>
      <p:sp>
        <p:nvSpPr>
          <p:cNvPr id="35" name="Содержимое 2"/>
          <p:cNvSpPr txBox="1">
            <a:spLocks/>
          </p:cNvSpPr>
          <p:nvPr/>
        </p:nvSpPr>
        <p:spPr bwMode="auto">
          <a:xfrm>
            <a:off x="4857752" y="5000636"/>
            <a:ext cx="214314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Кризис во всей экономике.</a:t>
            </a:r>
          </a:p>
        </p:txBody>
      </p:sp>
      <p:sp>
        <p:nvSpPr>
          <p:cNvPr id="36" name="Содержимое 2"/>
          <p:cNvSpPr txBox="1">
            <a:spLocks/>
          </p:cNvSpPr>
          <p:nvPr/>
        </p:nvSpPr>
        <p:spPr bwMode="auto">
          <a:xfrm>
            <a:off x="7215174" y="4000504"/>
            <a:ext cx="192885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noAutofit/>
          </a:bodyPr>
          <a:lstStyle/>
          <a:p>
            <a:pPr marL="90488" lvl="0" indent="23813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defRPr/>
            </a:pPr>
            <a:r>
              <a:rPr lang="ru-RU" dirty="0" smtClean="0"/>
              <a:t>Зависит от времени года.</a:t>
            </a:r>
          </a:p>
        </p:txBody>
      </p:sp>
      <p:sp>
        <p:nvSpPr>
          <p:cNvPr id="37" name="Скругленный прямоугольник 36"/>
          <p:cNvSpPr/>
          <p:nvPr/>
        </p:nvSpPr>
        <p:spPr>
          <a:xfrm>
            <a:off x="2500298" y="285728"/>
            <a:ext cx="400052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b="1" dirty="0" smtClean="0"/>
              <a:t>Безработица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5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5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7" grpId="0" animBg="1"/>
      <p:bldP spid="20" grpId="0" animBg="1"/>
      <p:bldP spid="21" grpId="0" animBg="1"/>
      <p:bldP spid="22" grpId="0" animBg="1"/>
      <p:bldP spid="23" grpId="0" animBg="1"/>
      <p:bldP spid="33" grpId="0"/>
      <p:bldP spid="34" grpId="0"/>
      <p:bldP spid="35" grpId="0"/>
      <p:bldP spid="3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428596" y="1214422"/>
            <a:ext cx="8072494" cy="5286412"/>
          </a:xfrm>
        </p:spPr>
        <p:txBody>
          <a:bodyPr>
            <a:normAutofit fontScale="92500" lnSpcReduction="20000"/>
          </a:bodyPr>
          <a:lstStyle/>
          <a:p>
            <a:pPr marL="514350" indent="-514350">
              <a:buNone/>
            </a:pPr>
            <a:r>
              <a:rPr lang="ru-RU" sz="2400" b="1" dirty="0" smtClean="0"/>
              <a:t>Резюме - </a:t>
            </a:r>
            <a:r>
              <a:rPr lang="ru-RU" sz="2400" dirty="0" smtClean="0"/>
              <a:t>документ, содержащий информацию о навыках, опыте работы, образовании и другой относящейся к делу информации, обычно требуемой при рассмотрении кандидатуры человека для найма на работу.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r>
              <a:rPr lang="ru-RU" sz="2400" b="1" dirty="0" smtClean="0"/>
              <a:t>Правила</a:t>
            </a:r>
            <a:r>
              <a:rPr lang="ru-RU" sz="2400" dirty="0" smtClean="0"/>
              <a:t>: не больше 1 страницы, строгий стиль оформления, краткость.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r>
              <a:rPr lang="ru-RU" sz="2400" b="1" dirty="0" smtClean="0"/>
              <a:t>Структура резюме</a:t>
            </a:r>
            <a:r>
              <a:rPr lang="ru-RU" sz="2400" dirty="0" smtClean="0"/>
              <a:t>: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контактную информацию кандидата;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краткое описание должности, на которую он претендует;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краткое описание основных навыков и качеств;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описание опыта работы по специальности;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описание образования (дипломы, сертификаты и пр.);</a:t>
            </a:r>
          </a:p>
          <a:p>
            <a:pPr marL="514350">
              <a:buBlip>
                <a:blip r:embed="rId2"/>
              </a:buBlip>
            </a:pPr>
            <a:r>
              <a:rPr lang="ru-RU" sz="2400" dirty="0" smtClean="0"/>
              <a:t>достижения и доступные рекомендации.</a:t>
            </a:r>
          </a:p>
          <a:p>
            <a:pPr marL="514350" indent="-514350">
              <a:buNone/>
            </a:pPr>
            <a:endParaRPr lang="ru-RU" sz="2400" dirty="0" smtClean="0"/>
          </a:p>
          <a:p>
            <a:pPr marL="514350" indent="-514350">
              <a:buNone/>
            </a:pPr>
            <a:endParaRPr lang="ru-RU" sz="2400" dirty="0" smtClean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2500298" y="357166"/>
            <a:ext cx="4000528" cy="571504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800" i="1" dirty="0" smtClean="0"/>
              <a:t>Резюме</a:t>
            </a:r>
            <a:endParaRPr lang="ru-RU" sz="2800" i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Содержимое 2"/>
          <p:cNvSpPr>
            <a:spLocks noGrp="1"/>
          </p:cNvSpPr>
          <p:nvPr>
            <p:ph idx="1"/>
          </p:nvPr>
        </p:nvSpPr>
        <p:spPr>
          <a:xfrm>
            <a:off x="428596" y="142876"/>
            <a:ext cx="8358246" cy="6715124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1500" b="1" dirty="0" smtClean="0"/>
              <a:t>			</a:t>
            </a:r>
            <a:r>
              <a:rPr lang="ru-RU" sz="1700" b="1" dirty="0" smtClean="0"/>
              <a:t>Лебедев Михаил Андреевич</a:t>
            </a:r>
          </a:p>
          <a:p>
            <a:pPr>
              <a:buNone/>
            </a:pPr>
            <a:endParaRPr lang="ru-RU" sz="1500" b="1" dirty="0" smtClean="0"/>
          </a:p>
          <a:p>
            <a:pPr>
              <a:buNone/>
            </a:pPr>
            <a:r>
              <a:rPr lang="ru-RU" sz="1500" b="1" dirty="0" smtClean="0"/>
              <a:t>Дата рождения:</a:t>
            </a:r>
            <a:r>
              <a:rPr lang="ru-RU" sz="1500" dirty="0" smtClean="0"/>
              <a:t> 1 октября 1973 г.		</a:t>
            </a:r>
            <a:r>
              <a:rPr lang="ru-RU" sz="1500" b="1" dirty="0" smtClean="0"/>
              <a:t>Семейное положение:</a:t>
            </a:r>
          </a:p>
          <a:p>
            <a:pPr>
              <a:buNone/>
            </a:pPr>
            <a:r>
              <a:rPr lang="ru-RU" sz="1500" b="1" dirty="0" smtClean="0"/>
              <a:t>Гражданство:</a:t>
            </a:r>
            <a:r>
              <a:rPr lang="ru-RU" sz="1500" dirty="0" smtClean="0"/>
              <a:t> Россия			женат, двое детей</a:t>
            </a:r>
          </a:p>
          <a:p>
            <a:pPr>
              <a:buNone/>
            </a:pPr>
            <a:r>
              <a:rPr lang="ru-RU" sz="1500" b="1" dirty="0" smtClean="0"/>
              <a:t>Телефон:</a:t>
            </a:r>
            <a:r>
              <a:rPr lang="ru-RU" sz="1500" dirty="0" smtClean="0"/>
              <a:t> +7(XXX) XXX-XX-XX		</a:t>
            </a:r>
            <a:r>
              <a:rPr lang="ru-RU" sz="1500" b="1" dirty="0" smtClean="0"/>
              <a:t>Желаемый график работы</a:t>
            </a:r>
            <a:endParaRPr lang="ru-RU" sz="1500" dirty="0" smtClean="0"/>
          </a:p>
          <a:p>
            <a:pPr>
              <a:buNone/>
            </a:pPr>
            <a:r>
              <a:rPr lang="ru-RU" sz="1500" b="1" dirty="0" smtClean="0"/>
              <a:t>Эл. почта: </a:t>
            </a:r>
            <a:r>
              <a:rPr lang="ru-RU" sz="1500" b="1" dirty="0" err="1" smtClean="0">
                <a:hlinkClick r:id="rId2"/>
              </a:rPr>
              <a:t>myemail@mail.ru</a:t>
            </a:r>
            <a:r>
              <a:rPr lang="ru-RU" sz="1500" b="1" dirty="0" smtClean="0"/>
              <a:t>		</a:t>
            </a:r>
            <a:r>
              <a:rPr lang="ru-RU" sz="1500" dirty="0" smtClean="0"/>
              <a:t>полный рабочий день</a:t>
            </a:r>
          </a:p>
          <a:p>
            <a:pPr>
              <a:buNone/>
            </a:pPr>
            <a:endParaRPr lang="ru-RU" sz="1500" dirty="0" smtClean="0"/>
          </a:p>
          <a:p>
            <a:pPr>
              <a:buNone/>
            </a:pPr>
            <a:r>
              <a:rPr lang="ru-RU" sz="1500" b="1" dirty="0" smtClean="0"/>
              <a:t>Цель: </a:t>
            </a:r>
            <a:r>
              <a:rPr lang="ru-RU" sz="1500" dirty="0" smtClean="0"/>
              <a:t>Соискание должности инженера</a:t>
            </a:r>
          </a:p>
          <a:p>
            <a:pPr>
              <a:buNone/>
            </a:pPr>
            <a:endParaRPr lang="ru-RU" sz="1500" b="1" dirty="0" smtClean="0"/>
          </a:p>
          <a:p>
            <a:pPr>
              <a:buNone/>
            </a:pPr>
            <a:r>
              <a:rPr lang="ru-RU" sz="1500" b="1" dirty="0" smtClean="0"/>
              <a:t>Образование: </a:t>
            </a:r>
            <a:r>
              <a:rPr lang="ru-RU" sz="1500" dirty="0" smtClean="0"/>
              <a:t>1955 г. Московский энергетический институт, Институт автоматики и вычислительной техники Кафедра математического моделирования</a:t>
            </a:r>
          </a:p>
          <a:p>
            <a:pPr>
              <a:buNone/>
            </a:pPr>
            <a:endParaRPr lang="ru-RU" sz="1500" b="1" dirty="0" smtClean="0"/>
          </a:p>
          <a:p>
            <a:pPr>
              <a:buNone/>
            </a:pPr>
            <a:r>
              <a:rPr lang="ru-RU" sz="1500" b="1" dirty="0" smtClean="0"/>
              <a:t>Опыт работы: </a:t>
            </a:r>
            <a:r>
              <a:rPr lang="ru-RU" sz="1500" dirty="0" smtClean="0"/>
              <a:t>10.2008 — 04.2012 г.  </a:t>
            </a:r>
            <a:r>
              <a:rPr lang="ru-RU" sz="1500" b="1" dirty="0" smtClean="0"/>
              <a:t>ООО «Магистраль» </a:t>
            </a:r>
            <a:r>
              <a:rPr lang="ru-RU" sz="1500" dirty="0" smtClean="0"/>
              <a:t>Должность: ведущий инженер-проектировщик  (Разработка проектной документации, Разработка технического задания, Контроль выполнения, проверка результатов работ).</a:t>
            </a:r>
          </a:p>
          <a:p>
            <a:endParaRPr lang="ru-RU" sz="1500" dirty="0" smtClean="0"/>
          </a:p>
          <a:p>
            <a:pPr>
              <a:buNone/>
            </a:pPr>
            <a:r>
              <a:rPr lang="ru-RU" sz="1500" b="1" dirty="0" smtClean="0"/>
              <a:t>Профессиональные навыки и знания</a:t>
            </a:r>
          </a:p>
          <a:p>
            <a:r>
              <a:rPr lang="ru-RU" sz="1500" dirty="0" smtClean="0"/>
              <a:t>Успешный опыт проектирования крупных объектов</a:t>
            </a:r>
          </a:p>
          <a:p>
            <a:r>
              <a:rPr lang="ru-RU" sz="1500" dirty="0" smtClean="0"/>
              <a:t>Уверенный пользователь ПК</a:t>
            </a:r>
            <a:r>
              <a:rPr lang="en-US" sz="1500" dirty="0" smtClean="0"/>
              <a:t> (MS Office: Word, Excel, Outlook; AutoCAD; Internet)</a:t>
            </a:r>
            <a:endParaRPr lang="ru-RU" sz="1500" dirty="0" smtClean="0"/>
          </a:p>
          <a:p>
            <a:r>
              <a:rPr lang="ru-RU" sz="1500" dirty="0" smtClean="0"/>
              <a:t>Знание нормативной документации по проектированию</a:t>
            </a:r>
          </a:p>
          <a:p>
            <a:pPr>
              <a:buNone/>
            </a:pPr>
            <a:endParaRPr lang="ru-RU" sz="1500" b="1" dirty="0" smtClean="0"/>
          </a:p>
          <a:p>
            <a:pPr>
              <a:buNone/>
            </a:pPr>
            <a:r>
              <a:rPr lang="ru-RU" sz="1500" b="1" dirty="0" smtClean="0"/>
              <a:t>Знание иностранных языков: Н</a:t>
            </a:r>
            <a:r>
              <a:rPr lang="ru-RU" sz="1500" dirty="0" smtClean="0"/>
              <a:t>емецкий язык — технический уровень</a:t>
            </a:r>
          </a:p>
          <a:p>
            <a:pPr>
              <a:buNone/>
            </a:pPr>
            <a:endParaRPr lang="ru-RU" sz="1500" b="1" dirty="0" smtClean="0"/>
          </a:p>
          <a:p>
            <a:pPr>
              <a:buNone/>
            </a:pPr>
            <a:r>
              <a:rPr lang="ru-RU" sz="1500" b="1" dirty="0" smtClean="0"/>
              <a:t>Прочее: </a:t>
            </a:r>
            <a:r>
              <a:rPr lang="ru-RU" sz="1500" dirty="0" smtClean="0"/>
              <a:t>Работоспособность, системность мышления; Высокая скорость работы; Ответственность.</a:t>
            </a:r>
          </a:p>
          <a:p>
            <a:endParaRPr lang="ru-RU" sz="1500" dirty="0" smtClean="0"/>
          </a:p>
          <a:p>
            <a:pPr marL="514350" indent="-514350">
              <a:buNone/>
            </a:pPr>
            <a:endParaRPr lang="ru-RU" sz="1500" dirty="0" smtClean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572264" y="142852"/>
            <a:ext cx="2016669" cy="20431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42844" y="71414"/>
            <a:ext cx="8858312" cy="6643710"/>
          </a:xfrm>
          <a:prstGeom prst="roundRect">
            <a:avLst>
              <a:gd name="adj" fmla="val 7416"/>
            </a:avLst>
          </a:prstGeom>
          <a:solidFill>
            <a:schemeClr val="accent6">
              <a:lumMod val="20000"/>
              <a:lumOff val="80000"/>
              <a:alpha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Содержимое 2"/>
          <p:cNvSpPr>
            <a:spLocks noGrp="1"/>
          </p:cNvSpPr>
          <p:nvPr>
            <p:ph idx="1"/>
          </p:nvPr>
        </p:nvSpPr>
        <p:spPr>
          <a:xfrm>
            <a:off x="642910" y="2143116"/>
            <a:ext cx="4643470" cy="2500330"/>
          </a:xfrm>
        </p:spPr>
        <p:txBody>
          <a:bodyPr>
            <a:normAutofit fontScale="77500" lnSpcReduction="20000"/>
          </a:bodyPr>
          <a:lstStyle/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Прочитать § 13 и устно ответить на вопросы после него.</a:t>
            </a:r>
          </a:p>
          <a:p>
            <a:pPr marL="514350" indent="-514350">
              <a:buBlip>
                <a:blip r:embed="rId2"/>
              </a:buBlip>
            </a:pPr>
            <a:endParaRPr lang="ru-RU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Письменно выполните задания 5,6 и 8 со страниц 150-151. </a:t>
            </a:r>
          </a:p>
          <a:p>
            <a:pPr marL="514350" indent="-514350">
              <a:buBlip>
                <a:blip r:embed="rId2"/>
              </a:buBlip>
            </a:pPr>
            <a:endParaRPr lang="ru-RU" sz="2800" dirty="0" smtClean="0"/>
          </a:p>
          <a:p>
            <a:pPr marL="514350" indent="-514350">
              <a:buBlip>
                <a:blip r:embed="rId2"/>
              </a:buBlip>
            </a:pPr>
            <a:r>
              <a:rPr lang="ru-RU" sz="2800" dirty="0" smtClean="0"/>
              <a:t>Напишите свое резюме.</a:t>
            </a:r>
          </a:p>
        </p:txBody>
      </p:sp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572132" y="1857364"/>
            <a:ext cx="3066694" cy="3071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senniy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Osenniy</Template>
  <TotalTime>538</TotalTime>
  <Words>259</Words>
  <Application>Microsoft Office PowerPoint</Application>
  <PresentationFormat>Экран (4:3)</PresentationFormat>
  <Paragraphs>72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Osenniy</vt:lpstr>
      <vt:lpstr>§ 13. Золотые руки работника</vt:lpstr>
      <vt:lpstr>Слайд 2</vt:lpstr>
      <vt:lpstr>Слайд 3</vt:lpstr>
      <vt:lpstr>Слайд 4</vt:lpstr>
      <vt:lpstr>Слайд 5</vt:lpstr>
      <vt:lpstr>Слайд 6</vt:lpstr>
      <vt:lpstr>Слайд 7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subject>Шаблон для презентаций PowerPoint</dc:subject>
  <dc:creator>Chiffa</dc:creator>
  <dc:description>Презентации по культуре и искусству, шаблоны PowerPoint http://freeppt.ru/</dc:description>
  <cp:lastModifiedBy>Chiffa</cp:lastModifiedBy>
  <cp:revision>74</cp:revision>
  <dcterms:created xsi:type="dcterms:W3CDTF">2014-08-23T18:13:05Z</dcterms:created>
  <dcterms:modified xsi:type="dcterms:W3CDTF">2015-02-01T16:04:13Z</dcterms:modified>
</cp:coreProperties>
</file>