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76" r:id="rId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1857364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Формальные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5008" y="1857364"/>
            <a:ext cx="292895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Неформальные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stCxn id="16" idx="2"/>
            <a:endCxn id="9" idx="0"/>
          </p:cNvCxnSpPr>
          <p:nvPr/>
        </p:nvCxnSpPr>
        <p:spPr>
          <a:xfrm rot="5400000">
            <a:off x="2875348" y="-17883"/>
            <a:ext cx="714380" cy="30361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6" idx="2"/>
            <a:endCxn id="10" idx="0"/>
          </p:cNvCxnSpPr>
          <p:nvPr/>
        </p:nvCxnSpPr>
        <p:spPr>
          <a:xfrm rot="16200000" flipH="1">
            <a:off x="5607851" y="285728"/>
            <a:ext cx="714380" cy="24288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071538" y="428604"/>
            <a:ext cx="7358114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Социальные группы</a:t>
            </a:r>
            <a:endParaRPr lang="ru-RU" sz="2400" dirty="0"/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357158" y="2357430"/>
            <a:ext cx="392909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Люди объединены в устойчивую группу, внутри которой есть строгие правила. 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Класс, рабочий коллектив, спортивная команда и т.д.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4786314" y="2357430"/>
            <a:ext cx="400052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Группа возникает на основе межличностных отношений и общих интересов, их поведение не регламентируется. 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Компания друзей. </a:t>
            </a:r>
            <a:endParaRPr kumimoji="0" lang="ru-RU" sz="200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429132"/>
            <a:ext cx="285752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4500569"/>
            <a:ext cx="3071834" cy="2048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32" grpId="0" build="p"/>
      <p:bldP spid="36" grpId="0" build="p"/>
      <p:bldP spid="2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428596" y="214290"/>
            <a:ext cx="8358246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800" dirty="0" smtClean="0">
                <a:latin typeface="+mn-lt"/>
              </a:rPr>
              <a:t>Внутри любой социальной группы есть </a:t>
            </a:r>
            <a:r>
              <a:rPr lang="ru-RU" sz="2800" b="1" dirty="0" smtClean="0">
                <a:latin typeface="+mn-lt"/>
              </a:rPr>
              <a:t>групповые нормы</a:t>
            </a:r>
            <a:r>
              <a:rPr lang="ru-RU" sz="2800" dirty="0" smtClean="0">
                <a:latin typeface="+mn-lt"/>
              </a:rPr>
              <a:t>, которые должны соблюдать все члены группы. 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Санкция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– ответная реакция других людей на соблюдение или нарушение человеком групповых норм.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714348" y="3786190"/>
          <a:ext cx="7858179" cy="2714643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619393"/>
                <a:gridCol w="2619393"/>
                <a:gridCol w="2619393"/>
              </a:tblGrid>
              <a:tr h="904881">
                <a:tc>
                  <a:txBody>
                    <a:bodyPr/>
                    <a:lstStyle/>
                    <a:p>
                      <a:r>
                        <a:rPr lang="ru-RU" sz="2800" i="1" dirty="0" smtClean="0">
                          <a:solidFill>
                            <a:schemeClr val="tx1"/>
                          </a:solidFill>
                        </a:rPr>
                        <a:t>Санкции</a:t>
                      </a:r>
                      <a:endParaRPr lang="ru-RU" sz="2800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C00000"/>
                          </a:solidFill>
                        </a:rPr>
                        <a:t>Позитивные</a:t>
                      </a:r>
                      <a:endParaRPr lang="ru-RU" sz="2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>
                          <a:solidFill>
                            <a:srgbClr val="C00000"/>
                          </a:solidFill>
                        </a:rPr>
                        <a:t>Негативные </a:t>
                      </a:r>
                      <a:endParaRPr lang="ru-RU" sz="2400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</a:tr>
              <a:tr h="904881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C00000"/>
                          </a:solidFill>
                        </a:rPr>
                        <a:t>Формальные</a:t>
                      </a:r>
                      <a:endParaRPr lang="ru-RU" sz="24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Грамота, премия, награждение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Выговор, лишение премии</a:t>
                      </a:r>
                      <a:endParaRPr lang="ru-RU" dirty="0"/>
                    </a:p>
                  </a:txBody>
                  <a:tcPr/>
                </a:tc>
              </a:tr>
              <a:tr h="904881">
                <a:tc>
                  <a:txBody>
                    <a:bodyPr/>
                    <a:lstStyle/>
                    <a:p>
                      <a:r>
                        <a:rPr lang="ru-RU" sz="2400" b="1" i="1" dirty="0" smtClean="0">
                          <a:solidFill>
                            <a:srgbClr val="C00000"/>
                          </a:solidFill>
                        </a:rPr>
                        <a:t>Неформальные</a:t>
                      </a:r>
                      <a:endParaRPr lang="ru-RU" sz="2400" b="1" i="1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Аплодисменты, поздравления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Осуждение, ругань, подзатыльник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6" grpId="0" build="p"/>
    </p:bld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225</TotalTime>
  <Words>95</Words>
  <Application>Microsoft Office PowerPoint</Application>
  <PresentationFormat>Экран (4:3)</PresentationFormat>
  <Paragraphs>21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Osenniy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37</cp:revision>
  <dcterms:created xsi:type="dcterms:W3CDTF">2014-08-23T18:13:05Z</dcterms:created>
  <dcterms:modified xsi:type="dcterms:W3CDTF">2015-02-01T15:41:23Z</dcterms:modified>
</cp:coreProperties>
</file>