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4" r:id="rId3"/>
    <p:sldId id="273" r:id="rId4"/>
    <p:sldId id="265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38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571472" y="214290"/>
            <a:ext cx="828680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800" dirty="0" smtClean="0">
                <a:latin typeface="+mn-lt"/>
              </a:rPr>
              <a:t>В любой группе есть </a:t>
            </a:r>
            <a:r>
              <a:rPr lang="ru-RU" sz="2800" b="1" dirty="0" smtClean="0">
                <a:latin typeface="+mn-lt"/>
              </a:rPr>
              <a:t>лидер</a:t>
            </a:r>
            <a:r>
              <a:rPr lang="ru-RU" sz="2800" dirty="0" smtClean="0">
                <a:latin typeface="+mn-lt"/>
              </a:rPr>
              <a:t> – человек, обладающий авторитетом и влиянием на других участников группы. </a:t>
            </a: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 bwMode="auto">
          <a:xfrm>
            <a:off x="4643438" y="3286124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286116" y="1714488"/>
            <a:ext cx="257176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Лидер</a:t>
            </a:r>
            <a:endParaRPr lang="ru-RU" sz="2400" dirty="0"/>
          </a:p>
        </p:txBody>
      </p:sp>
      <p:cxnSp>
        <p:nvCxnSpPr>
          <p:cNvPr id="15" name="Прямая со стрелкой 14"/>
          <p:cNvCxnSpPr>
            <a:stCxn id="13" idx="2"/>
            <a:endCxn id="19" idx="0"/>
          </p:cNvCxnSpPr>
          <p:nvPr/>
        </p:nvCxnSpPr>
        <p:spPr>
          <a:xfrm rot="5400000">
            <a:off x="3000364" y="1214422"/>
            <a:ext cx="500066" cy="26432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642910" y="2786058"/>
            <a:ext cx="2571768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Формальный</a:t>
            </a:r>
            <a:endParaRPr lang="ru-RU" sz="2400" dirty="0"/>
          </a:p>
        </p:txBody>
      </p:sp>
      <p:cxnSp>
        <p:nvCxnSpPr>
          <p:cNvPr id="26" name="Прямая со стрелкой 25"/>
          <p:cNvCxnSpPr>
            <a:stCxn id="13" idx="2"/>
            <a:endCxn id="30" idx="0"/>
          </p:cNvCxnSpPr>
          <p:nvPr/>
        </p:nvCxnSpPr>
        <p:spPr>
          <a:xfrm rot="16200000" flipH="1">
            <a:off x="5500694" y="1357298"/>
            <a:ext cx="500066" cy="235745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5643570" y="2786058"/>
            <a:ext cx="2571768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Неформальный</a:t>
            </a:r>
            <a:endParaRPr lang="ru-RU" sz="2400" dirty="0"/>
          </a:p>
        </p:txBody>
      </p:sp>
      <p:sp>
        <p:nvSpPr>
          <p:cNvPr id="33" name="Содержимое 2"/>
          <p:cNvSpPr txBox="1">
            <a:spLocks/>
          </p:cNvSpPr>
          <p:nvPr/>
        </p:nvSpPr>
        <p:spPr bwMode="auto">
          <a:xfrm>
            <a:off x="357158" y="3571876"/>
            <a:ext cx="392909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Руководит другими людьми с позиции занимаемой им должности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Содержимое 2"/>
          <p:cNvSpPr txBox="1">
            <a:spLocks/>
          </p:cNvSpPr>
          <p:nvPr/>
        </p:nvSpPr>
        <p:spPr bwMode="auto">
          <a:xfrm>
            <a:off x="5072066" y="3571876"/>
            <a:ext cx="3929090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Руководит другими людьми при помощи авторитета и своих способностей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4572008"/>
            <a:ext cx="2428892" cy="1821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72132" y="4643446"/>
            <a:ext cx="27051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6" grpId="0" build="p"/>
      <p:bldP spid="13" grpId="0" animBg="1"/>
      <p:bldP spid="19" grpId="0" animBg="1"/>
      <p:bldP spid="30" grpId="0" animBg="1"/>
      <p:bldP spid="33" grpId="0" build="p"/>
      <p:bldP spid="3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38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571472" y="214290"/>
            <a:ext cx="8286808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ru-RU" sz="4000" dirty="0" smtClean="0">
                <a:latin typeface="+mn-lt"/>
              </a:rPr>
              <a:t>Качества лидера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0" lang="ru-RU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Уверенность в себе; 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Целеустремленность;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400" dirty="0" smtClean="0">
                <a:latin typeface="+mn-lt"/>
              </a:rPr>
              <a:t> Ответственность;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Умение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общаться;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400" dirty="0" smtClean="0">
                <a:latin typeface="+mn-lt"/>
              </a:rPr>
              <a:t> Инициативность;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Умение</a:t>
            </a:r>
            <a:r>
              <a:rPr lang="en-US" sz="2400" dirty="0" smtClean="0">
                <a:latin typeface="+mn-lt"/>
              </a:rPr>
              <a:t> </a:t>
            </a:r>
            <a:r>
              <a:rPr lang="ru-RU" sz="2400" dirty="0" smtClean="0">
                <a:latin typeface="+mn-lt"/>
              </a:rPr>
              <a:t>руководить другими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400" baseline="0" dirty="0" smtClean="0">
                <a:latin typeface="+mn-lt"/>
              </a:rPr>
              <a:t>Понимание ситуации;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Справедливость.</a:t>
            </a: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 bwMode="auto">
          <a:xfrm>
            <a:off x="4643438" y="3286124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4124342"/>
            <a:ext cx="4572012" cy="2590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flipH="1">
            <a:off x="4071934" y="1071546"/>
            <a:ext cx="4500594" cy="2524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  <p:bldP spid="3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38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357554" y="285728"/>
            <a:ext cx="257176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Стили лидерства</a:t>
            </a:r>
            <a:endParaRPr lang="ru-RU" sz="2400" dirty="0"/>
          </a:p>
        </p:txBody>
      </p:sp>
      <p:cxnSp>
        <p:nvCxnSpPr>
          <p:cNvPr id="15" name="Прямая со стрелкой 14"/>
          <p:cNvCxnSpPr>
            <a:stCxn id="13" idx="2"/>
            <a:endCxn id="19" idx="0"/>
          </p:cNvCxnSpPr>
          <p:nvPr/>
        </p:nvCxnSpPr>
        <p:spPr>
          <a:xfrm rot="5400000">
            <a:off x="2857488" y="-285776"/>
            <a:ext cx="642942" cy="292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428596" y="1500174"/>
            <a:ext cx="2571768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Либеральный</a:t>
            </a:r>
            <a:endParaRPr lang="ru-RU" sz="2400" dirty="0"/>
          </a:p>
        </p:txBody>
      </p:sp>
      <p:cxnSp>
        <p:nvCxnSpPr>
          <p:cNvPr id="26" name="Прямая со стрелкой 25"/>
          <p:cNvCxnSpPr>
            <a:stCxn id="13" idx="2"/>
            <a:endCxn id="30" idx="0"/>
          </p:cNvCxnSpPr>
          <p:nvPr/>
        </p:nvCxnSpPr>
        <p:spPr>
          <a:xfrm rot="16200000" flipH="1">
            <a:off x="5786446" y="-285776"/>
            <a:ext cx="642942" cy="292895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30" name="Скругленный прямоугольник 29"/>
          <p:cNvSpPr/>
          <p:nvPr/>
        </p:nvSpPr>
        <p:spPr>
          <a:xfrm>
            <a:off x="6286512" y="1500174"/>
            <a:ext cx="2571768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Авторитарный</a:t>
            </a:r>
            <a:endParaRPr lang="ru-RU" sz="2400" dirty="0"/>
          </a:p>
        </p:txBody>
      </p:sp>
      <p:sp>
        <p:nvSpPr>
          <p:cNvPr id="33" name="Содержимое 2"/>
          <p:cNvSpPr txBox="1">
            <a:spLocks/>
          </p:cNvSpPr>
          <p:nvPr/>
        </p:nvSpPr>
        <p:spPr bwMode="auto">
          <a:xfrm>
            <a:off x="285720" y="2214554"/>
            <a:ext cx="2714644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lvl="0" indent="-269875">
              <a:spcBef>
                <a:spcPct val="20000"/>
              </a:spcBef>
              <a:buBlip>
                <a:blip r:embed="rId2"/>
              </a:buBlip>
              <a:defRPr/>
            </a:pPr>
            <a:r>
              <a:rPr lang="ru-RU" sz="2000" dirty="0" smtClean="0">
                <a:latin typeface="+mn-lt"/>
              </a:rPr>
              <a:t>лидер не предъявляет никаких требований к членам группы, ни на чем не настаивает, принимает все предложения членов группы, не конфликтует.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4" name="Содержимое 2"/>
          <p:cNvSpPr txBox="1">
            <a:spLocks/>
          </p:cNvSpPr>
          <p:nvPr/>
        </p:nvSpPr>
        <p:spPr bwMode="auto">
          <a:xfrm>
            <a:off x="3071802" y="2214554"/>
            <a:ext cx="307183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lvl="0" indent="-269875">
              <a:spcBef>
                <a:spcPct val="20000"/>
              </a:spcBef>
              <a:buBlip>
                <a:blip r:embed="rId2"/>
              </a:buBlip>
              <a:defRPr/>
            </a:pPr>
            <a:r>
              <a:rPr lang="ru-RU" sz="2000" dirty="0" smtClean="0">
                <a:latin typeface="+mn-lt"/>
              </a:rPr>
              <a:t>лидер советуется с коллегами, прислушивается к их аргументам, поощряет их инициативу, ориентируется на мнение группы, часть полномочий отдает другим членам группы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0" name="Прямая со стрелкой 19"/>
          <p:cNvCxnSpPr>
            <a:stCxn id="13" idx="2"/>
            <a:endCxn id="24" idx="0"/>
          </p:cNvCxnSpPr>
          <p:nvPr/>
        </p:nvCxnSpPr>
        <p:spPr>
          <a:xfrm rot="5400000">
            <a:off x="4321967" y="1178703"/>
            <a:ext cx="642942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4" name="Скругленный прямоугольник 23"/>
          <p:cNvSpPr/>
          <p:nvPr/>
        </p:nvSpPr>
        <p:spPr>
          <a:xfrm>
            <a:off x="3357554" y="1500174"/>
            <a:ext cx="2571768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Демократический</a:t>
            </a:r>
            <a:endParaRPr lang="ru-RU" sz="2400" dirty="0"/>
          </a:p>
        </p:txBody>
      </p:sp>
      <p:sp>
        <p:nvSpPr>
          <p:cNvPr id="28" name="Содержимое 2"/>
          <p:cNvSpPr txBox="1">
            <a:spLocks/>
          </p:cNvSpPr>
          <p:nvPr/>
        </p:nvSpPr>
        <p:spPr bwMode="auto">
          <a:xfrm>
            <a:off x="6072198" y="2214554"/>
            <a:ext cx="3000396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lvl="0" indent="-269875">
              <a:spcBef>
                <a:spcPct val="20000"/>
              </a:spcBef>
              <a:buBlip>
                <a:blip r:embed="rId2"/>
              </a:buBlip>
              <a:defRPr/>
            </a:pPr>
            <a:r>
              <a:rPr lang="ru-RU" sz="2000" dirty="0" smtClean="0">
                <a:latin typeface="+mn-lt"/>
              </a:rPr>
              <a:t>устанавливает жёсткую дисциплины, чёткое распределение обязанностей, лидер не вступает в дискуссии, не прислушивается к мнению группы, навязывает свое мнение.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9" grpId="0" animBg="1"/>
      <p:bldP spid="30" grpId="0" animBg="1"/>
      <p:bldP spid="33" grpId="0" build="p"/>
      <p:bldP spid="34" grpId="0" build="p"/>
      <p:bldP spid="24" grpId="0" animBg="1"/>
      <p:bldP spid="2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2910" y="1571612"/>
            <a:ext cx="4429156" cy="4286280"/>
          </a:xfrm>
        </p:spPr>
        <p:txBody>
          <a:bodyPr>
            <a:normAutofit/>
          </a:bodyPr>
          <a:lstStyle/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Прочитать § 2 и устно ответить на вопросы после него. </a:t>
            </a:r>
          </a:p>
          <a:p>
            <a:pPr marL="514350" indent="-514350">
              <a:buBlip>
                <a:blip r:embed="rId2"/>
              </a:buBlip>
            </a:pPr>
            <a:endParaRPr lang="ru-RU" sz="2800" dirty="0" smtClean="0"/>
          </a:p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Выполнить письменно в тетради вопрос 2 со страницы 30.  </a:t>
            </a:r>
          </a:p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И задания 4 и 9 со страницы 31.</a:t>
            </a:r>
            <a:endParaRPr lang="ru-RU" sz="28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857364"/>
            <a:ext cx="3066694" cy="30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225</TotalTime>
  <Words>177</Words>
  <Application>Microsoft Office PowerPoint</Application>
  <PresentationFormat>Экран (4:3)</PresentationFormat>
  <Paragraphs>28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Osenniy</vt:lpstr>
      <vt:lpstr>Слайд 1</vt:lpstr>
      <vt:lpstr>Слайд 2</vt:lpstr>
      <vt:lpstr>Слайд 3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для презентаций PowerPoint</dc:subject>
  <dc:creator>Chiffa</dc:creator>
  <dc:description>Презентации по культуре и искусству, шаблоны PowerPoint http://freeppt.ru/</dc:description>
  <cp:lastModifiedBy>Chiffa</cp:lastModifiedBy>
  <cp:revision>38</cp:revision>
  <dcterms:created xsi:type="dcterms:W3CDTF">2014-08-23T18:13:05Z</dcterms:created>
  <dcterms:modified xsi:type="dcterms:W3CDTF">2015-02-01T15:38:08Z</dcterms:modified>
</cp:coreProperties>
</file>