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70" r:id="rId3"/>
    <p:sldId id="271" r:id="rId4"/>
    <p:sldId id="272" r:id="rId5"/>
    <p:sldId id="273" r:id="rId6"/>
    <p:sldId id="269" r:id="rId7"/>
    <p:sldId id="274" r:id="rId8"/>
    <p:sldId id="275" r:id="rId9"/>
    <p:sldId id="277" r:id="rId10"/>
    <p:sldId id="278" r:id="rId11"/>
    <p:sldId id="279" r:id="rId12"/>
    <p:sldId id="281" r:id="rId13"/>
    <p:sldId id="28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A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6579A4B-977E-45E8-9E74-29520C48DA55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00E2E721-024F-4995-A004-9A90537DF032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9512" y="3933056"/>
            <a:ext cx="8640960" cy="1296144"/>
          </a:xfrm>
        </p:spPr>
        <p:txBody>
          <a:bodyPr>
            <a:normAutofit fontScale="40000" lnSpcReduction="20000"/>
          </a:bodyPr>
          <a:lstStyle/>
          <a:p>
            <a:endParaRPr lang="ru-RU" sz="4400" b="1" dirty="0" smtClean="0">
              <a:solidFill>
                <a:schemeClr val="accent4">
                  <a:lumMod val="50000"/>
                </a:schemeClr>
              </a:solidFill>
              <a:latin typeface="Bookman Old Style" pitchFamily="18" charset="0"/>
            </a:endParaRPr>
          </a:p>
          <a:p>
            <a:r>
              <a:rPr lang="ru-RU" sz="16600" b="1" dirty="0" smtClean="0">
                <a:solidFill>
                  <a:srgbClr val="000A1E"/>
                </a:solidFill>
                <a:latin typeface="Bookman Old Style" pitchFamily="18" charset="0"/>
              </a:rPr>
              <a:t> КОРЗИНКА</a:t>
            </a:r>
            <a:endParaRPr lang="ru-RU" sz="16600" b="1" dirty="0">
              <a:solidFill>
                <a:srgbClr val="000A1E"/>
              </a:solidFill>
              <a:latin typeface="Bookman Old Style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664295"/>
          </a:xfrm>
        </p:spPr>
        <p:txBody>
          <a:bodyPr>
            <a:noAutofit/>
          </a:bodyPr>
          <a:lstStyle/>
          <a:p>
            <a:pPr algn="ctr"/>
            <a:r>
              <a:rPr lang="ru-RU" sz="9600" b="1" dirty="0" smtClean="0">
                <a:solidFill>
                  <a:srgbClr val="002060"/>
                </a:solidFill>
                <a:latin typeface="Bookman Old Style" pitchFamily="18" charset="0"/>
              </a:rPr>
              <a:t>ПОДАРОК  </a:t>
            </a:r>
            <a:br>
              <a:rPr lang="ru-RU" sz="9600" b="1" dirty="0" smtClean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9600" b="1" dirty="0" smtClean="0">
                <a:solidFill>
                  <a:srgbClr val="002060"/>
                </a:solidFill>
                <a:latin typeface="Bookman Old Style" pitchFamily="18" charset="0"/>
              </a:rPr>
              <a:t>МАМЕ</a:t>
            </a:r>
            <a:endParaRPr lang="ru-RU" sz="9600" b="1" dirty="0">
              <a:solidFill>
                <a:srgbClr val="002060"/>
              </a:solidFill>
              <a:latin typeface="Bookman Old Style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93467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Делаем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листочки. Раскатываем шарик, делаем «лепёшечку» и формируем листочек путем вытягивания. С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текой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наносим на листике прожилки.</a:t>
            </a:r>
          </a:p>
        </p:txBody>
      </p:sp>
      <p:pic>
        <p:nvPicPr>
          <p:cNvPr id="6" name="Рисунок 5" descr="D:\Лариса\фото\101MSDCF\DSC05880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097710" y="1966066"/>
            <a:ext cx="3130652" cy="25031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D:\Лариса\фото\101MSDCF\DSC05879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73377" y="1997180"/>
            <a:ext cx="2707955" cy="28636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D:\Лариса\фото\101MSDCF\DSC05881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358337" y="3346519"/>
            <a:ext cx="3088004" cy="23888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82449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332656"/>
            <a:ext cx="8363272" cy="6336704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Чтобы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сделать розочку, берём тесто красного цвета, раскатываем колбаску, расплющиваем  (немного растягивая) и начинаем закручивать розочку, приклеиваем (количество разочек определяется по желанию).</a:t>
            </a:r>
          </a:p>
        </p:txBody>
      </p:sp>
      <p:pic>
        <p:nvPicPr>
          <p:cNvPr id="4" name="Рисунок 3" descr="D:\Лариса\фото\101MSDCF\DSC05882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138"/>
          <a:stretch/>
        </p:blipFill>
        <p:spPr bwMode="auto">
          <a:xfrm rot="5400000">
            <a:off x="221300" y="2451341"/>
            <a:ext cx="3120907" cy="306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Лариса\фото\101MSDCF\DSC05883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981583" y="2262893"/>
            <a:ext cx="3010131" cy="260604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Лариса\фото\101MSDCF\DSC05885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311904" y="4047388"/>
            <a:ext cx="3132000" cy="2340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017335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Из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теста желтого цвета катаем маленькие шарики и приклеиваем их в виде веточки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мимозы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137160" indent="0">
              <a:buNone/>
            </a:pPr>
            <a:endParaRPr lang="ru-RU" dirty="0"/>
          </a:p>
          <a:p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4" name="Рисунок 3" descr="D:\Лариса\фото\101MSDCF\DSC05886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45389" y="1386968"/>
            <a:ext cx="2820682" cy="2872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Лариса\фото\101MSDCF\DSC05888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913858" y="1727102"/>
            <a:ext cx="3257553" cy="26289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Лариса\фото\101MSDCF\DSC0589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468989" y="3739923"/>
            <a:ext cx="2664837" cy="26190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99474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192688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Вот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что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у нас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получилось.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                                                    </a:t>
            </a:r>
          </a:p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  Затем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изделие подсушиваем (но ни в коем случае не кладем на батарею).  Поделку можно покрыть лаком.</a:t>
            </a:r>
          </a:p>
          <a:p>
            <a:endParaRPr lang="ru-RU" dirty="0"/>
          </a:p>
        </p:txBody>
      </p:sp>
      <p:pic>
        <p:nvPicPr>
          <p:cNvPr id="4" name="Рисунок 3" descr="D:\Лариса\фото\101MSDCF\DSC05921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915816" y="839912"/>
            <a:ext cx="2822575" cy="41262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335808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4176464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endParaRPr lang="ru-RU" dirty="0" smtClean="0"/>
          </a:p>
          <a:p>
            <a:pPr marL="137160" indent="0" algn="ctr">
              <a:buNone/>
            </a:pPr>
            <a:r>
              <a:rPr lang="ru-RU" sz="3600" b="1" dirty="0" smtClean="0">
                <a:solidFill>
                  <a:schemeClr val="accent4">
                    <a:lumMod val="50000"/>
                  </a:schemeClr>
                </a:solidFill>
                <a:latin typeface="Bookman Old Style" panose="02050604050505020204" pitchFamily="18" charset="0"/>
              </a:rPr>
              <a:t>Автор: 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Лебедева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Л.Ю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., воспитатель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высшей квалификационной 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категории</a:t>
            </a:r>
          </a:p>
          <a:p>
            <a:pPr marL="13716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МДОУ  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«Колосок» 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село Липицы</a:t>
            </a:r>
            <a:r>
              <a:rPr lang="ru-RU" sz="3600" dirty="0">
                <a:solidFill>
                  <a:schemeClr val="accent4">
                    <a:lumMod val="50000"/>
                  </a:schemeClr>
                </a:solidFill>
              </a:rPr>
              <a:t>, </a:t>
            </a:r>
            <a:endParaRPr lang="ru-RU" sz="36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ctr">
              <a:buNone/>
            </a:pPr>
            <a:r>
              <a:rPr lang="ru-RU" sz="3600" dirty="0" err="1" smtClean="0">
                <a:solidFill>
                  <a:schemeClr val="accent4">
                    <a:lumMod val="50000"/>
                  </a:schemeClr>
                </a:solidFill>
              </a:rPr>
              <a:t>Серпуховский</a:t>
            </a: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 район,</a:t>
            </a:r>
          </a:p>
          <a:p>
            <a:pPr marL="137160" indent="0" algn="ctr">
              <a:buNone/>
            </a:pPr>
            <a:r>
              <a:rPr lang="ru-RU" sz="3600" dirty="0" smtClean="0">
                <a:solidFill>
                  <a:schemeClr val="accent4">
                    <a:lumMod val="50000"/>
                  </a:schemeClr>
                </a:solidFill>
              </a:rPr>
              <a:t>Московская область.</a:t>
            </a:r>
            <a:endParaRPr lang="ru-RU" sz="3600" dirty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 algn="ctr">
              <a:buNone/>
            </a:pPr>
            <a:endParaRPr lang="ru-RU" sz="3600" dirty="0" smtClean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2340496"/>
          </a:xfrm>
        </p:spPr>
        <p:txBody>
          <a:bodyPr>
            <a:norm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Мастер класс. 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 err="1" smtClean="0">
                <a:solidFill>
                  <a:srgbClr val="002060"/>
                </a:solidFill>
                <a:latin typeface="Bookman Old Style" panose="02050604050505020204" pitchFamily="18" charset="0"/>
              </a:rPr>
              <a:t>Тестопластика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. </a:t>
            </a: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/>
            </a:r>
            <a:b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</a:br>
            <a:r>
              <a:rPr lang="ru-RU" b="1" dirty="0" smtClean="0">
                <a:solidFill>
                  <a:srgbClr val="002060"/>
                </a:solidFill>
                <a:latin typeface="Bookman Old Style" panose="02050604050505020204" pitchFamily="18" charset="0"/>
              </a:rPr>
              <a:t>Панно </a:t>
            </a: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«Корзинка для мамы»</a:t>
            </a:r>
          </a:p>
        </p:txBody>
      </p:sp>
    </p:spTree>
    <p:extLst>
      <p:ext uri="{BB962C8B-B14F-4D97-AF65-F5344CB8AC3E}">
        <p14:creationId xmlns:p14="http://schemas.microsoft.com/office/powerpoint/2010/main" val="859454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856984" cy="6480720"/>
          </a:xfrm>
        </p:spPr>
        <p:txBody>
          <a:bodyPr>
            <a:normAutofit/>
          </a:bodyPr>
          <a:lstStyle/>
          <a:p>
            <a:pPr marL="137160" indent="0">
              <a:buNone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Назначение:</a:t>
            </a: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  <a:latin typeface="Bookman Old Style" panose="02050604050505020204" pitchFamily="18" charset="0"/>
              </a:rPr>
              <a:t> </a:t>
            </a:r>
            <a: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  <a:t/>
            </a:r>
            <a:br>
              <a:rPr lang="ru-RU" dirty="0">
                <a:solidFill>
                  <a:schemeClr val="bg1">
                    <a:lumMod val="95000"/>
                    <a:lumOff val="5000"/>
                  </a:schemeClr>
                </a:solidFill>
              </a:rPr>
            </a:b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Для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поздравления мамы к празднику  8 Марта.</a:t>
            </a:r>
            <a:br>
              <a:rPr lang="ru-RU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Цель:</a:t>
            </a:r>
          </a:p>
          <a:p>
            <a:pPr marL="13716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1. Знакомство с  техникой </a:t>
            </a:r>
            <a:r>
              <a:rPr lang="ru-RU" dirty="0" err="1">
                <a:solidFill>
                  <a:schemeClr val="accent4">
                    <a:lumMod val="50000"/>
                  </a:schemeClr>
                </a:solidFill>
              </a:rPr>
              <a:t>тестопластики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2.Научить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лепке из соленого теста,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развивать художественные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способности, абстрактное мышление и воображение.</a:t>
            </a:r>
          </a:p>
          <a:p>
            <a:pPr marL="137160" indent="0" algn="just">
              <a:buNone/>
            </a:pPr>
            <a:r>
              <a:rPr lang="ru-RU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Задачи:</a:t>
            </a:r>
          </a:p>
          <a:p>
            <a:pPr marL="137160" indent="0" algn="just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1. Формирование у детей интереса к лепке.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2.Развитие 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творческого воображения, мелкой моторики рук.</a:t>
            </a:r>
          </a:p>
          <a:p>
            <a:pPr marL="137160" indent="0" algn="just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3. Воспитание художественно-эстетического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вкуса, трудолюбия, аккуратности.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457200" y="228919"/>
            <a:ext cx="8229600" cy="45719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/>
              <a:t>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5345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332656"/>
            <a:ext cx="8640960" cy="6264696"/>
          </a:xfrm>
        </p:spPr>
        <p:txBody>
          <a:bodyPr>
            <a:normAutofit fontScale="92500" lnSpcReduction="20000"/>
          </a:bodyPr>
          <a:lstStyle/>
          <a:p>
            <a:pPr marL="137160" indent="0">
              <a:buNone/>
            </a:pPr>
            <a:r>
              <a:rPr lang="ru-RU" dirty="0" smtClean="0"/>
              <a:t>    </a:t>
            </a:r>
          </a:p>
          <a:p>
            <a:pPr marL="137160" indent="0" algn="just">
              <a:buNone/>
            </a:pPr>
            <a:r>
              <a:rPr lang="ru-RU" dirty="0" smtClean="0"/>
              <a:t> </a:t>
            </a: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Лепить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из теста – одно удовольствие. Соль, мука, вода – вот все, что нужно для умелых рук.</a:t>
            </a:r>
          </a:p>
          <a:p>
            <a:pPr marL="137160" indent="0" algn="just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Детям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особенно интересно заняться чем-нибудь новеньким. Соленое тесто – прекрасный материал для детского творчества. С давних пор люди выпекали из теста не только хлеб, но и декоративные изделия.</a:t>
            </a:r>
          </a:p>
          <a:p>
            <a:pPr marL="137160" indent="0" algn="just">
              <a:buNone/>
            </a:pPr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</a:rPr>
              <a:t>    Соленое 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тесто в последние годы стало очень популярным материалом для лепки. Этому занятию дали свое название – </a:t>
            </a:r>
            <a:r>
              <a:rPr lang="ru-RU" sz="3200" b="1" dirty="0" err="1">
                <a:solidFill>
                  <a:schemeClr val="accent4">
                    <a:lumMod val="50000"/>
                  </a:schemeClr>
                </a:solidFill>
              </a:rPr>
              <a:t>тестопластика</a:t>
            </a:r>
            <a:r>
              <a:rPr lang="ru-RU" sz="3200" b="1" dirty="0">
                <a:solidFill>
                  <a:schemeClr val="accent4">
                    <a:lumMod val="50000"/>
                  </a:schemeClr>
                </a:solidFill>
              </a:rPr>
              <a:t>. Работа с соленым тестом доставляет большую радость и удовольствие.</a:t>
            </a:r>
          </a:p>
          <a:p>
            <a:pPr algn="just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42272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260648"/>
            <a:ext cx="8784976" cy="6408712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3600" b="1" dirty="0">
                <a:solidFill>
                  <a:srgbClr val="002060"/>
                </a:solidFill>
                <a:latin typeface="Bookman Old Style" panose="02050604050505020204" pitchFamily="18" charset="0"/>
              </a:rPr>
              <a:t>Материалы и инструменты: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1. Мука (200 гр.);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2. Соль(мелкая 400гр.);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3. Вода (250гр.);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4. Крахмал(2 столовые ложки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); (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Пропорции увеличиваются для необходимого количества теста)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5. Пищевой краситель (для приготовления цветного теста);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6. Картонная форма в виде корзинки;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7. Стек;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8. Емкость с водой (для смачивания деталей);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9. Кисть;</a:t>
            </a:r>
          </a:p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10.Вилка, ложка.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12303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904696"/>
          </a:xfrm>
        </p:spPr>
        <p:txBody>
          <a:bodyPr>
            <a:normAutofit/>
          </a:bodyPr>
          <a:lstStyle/>
          <a:p>
            <a:pPr marL="137160" indent="0" algn="ctr">
              <a:buNone/>
            </a:pPr>
            <a:r>
              <a:rPr lang="ru-RU" sz="4400" b="1" dirty="0">
                <a:solidFill>
                  <a:srgbClr val="002060"/>
                </a:solidFill>
                <a:latin typeface="Bookman Old Style" pitchFamily="18" charset="0"/>
              </a:rPr>
              <a:t>Рецепт </a:t>
            </a:r>
            <a:r>
              <a:rPr lang="ru-RU" sz="4400" b="1" dirty="0" smtClean="0">
                <a:solidFill>
                  <a:srgbClr val="002060"/>
                </a:solidFill>
                <a:latin typeface="Bookman Old Style" pitchFamily="18" charset="0"/>
              </a:rPr>
              <a:t> приготовления </a:t>
            </a:r>
            <a:r>
              <a:rPr lang="ru-RU" sz="4400" b="1" dirty="0">
                <a:solidFill>
                  <a:srgbClr val="002060"/>
                </a:solidFill>
                <a:latin typeface="Bookman Old Style" pitchFamily="18" charset="0"/>
              </a:rPr>
              <a:t>теста:</a:t>
            </a:r>
            <a:br>
              <a:rPr lang="ru-RU" sz="4400" b="1" dirty="0">
                <a:solidFill>
                  <a:srgbClr val="002060"/>
                </a:solidFill>
                <a:latin typeface="Bookman Old Style" pitchFamily="18" charset="0"/>
              </a:rPr>
            </a:br>
            <a:r>
              <a:rPr lang="ru-RU" sz="4000" b="1" dirty="0" smtClean="0">
                <a:solidFill>
                  <a:srgbClr val="002060"/>
                </a:solidFill>
                <a:latin typeface="Bookman Old Style" pitchFamily="18" charset="0"/>
              </a:rPr>
              <a:t>  </a:t>
            </a:r>
          </a:p>
          <a:p>
            <a:pPr marL="137160" indent="0">
              <a:buNone/>
            </a:pP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Мука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, соль и крахмал перемешиваются, затем добавляется вода.</a:t>
            </a:r>
            <a:br>
              <a:rPr lang="ru-RU" sz="3200" dirty="0">
                <a:solidFill>
                  <a:schemeClr val="accent4">
                    <a:lumMod val="50000"/>
                  </a:schemeClr>
                </a:solidFill>
              </a:rPr>
            </a:b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   Чтобы </a:t>
            </a:r>
            <a:r>
              <a:rPr lang="ru-RU" sz="3200" dirty="0">
                <a:solidFill>
                  <a:schemeClr val="accent4">
                    <a:lumMod val="50000"/>
                  </a:schemeClr>
                </a:solidFill>
              </a:rPr>
              <a:t>получить цветное тесто, нужно добавить пищевой краситель нужного цвета (в данном случае красный, зеленый, желтый</a:t>
            </a:r>
            <a:r>
              <a:rPr lang="ru-RU" sz="3200" dirty="0" smtClean="0">
                <a:solidFill>
                  <a:schemeClr val="accent4">
                    <a:lumMod val="50000"/>
                  </a:schemeClr>
                </a:solidFill>
              </a:rPr>
              <a:t>).</a:t>
            </a:r>
            <a:endParaRPr lang="ru-RU" sz="3200" dirty="0">
              <a:solidFill>
                <a:schemeClr val="accent4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328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832688"/>
          </a:xfrm>
        </p:spPr>
        <p:txBody>
          <a:bodyPr/>
          <a:lstStyle/>
          <a:p>
            <a:pPr marL="137160" indent="0">
              <a:buNone/>
            </a:pP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Смачиваем картонную форму водой и накладываем тесто по форме.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002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 descr="D:\Лариса\фото\101MSDCF\DSC05864.JP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0"/>
          <a:stretch/>
        </p:blipFill>
        <p:spPr bwMode="auto">
          <a:xfrm rot="5400000">
            <a:off x="425404" y="1310900"/>
            <a:ext cx="2794276" cy="299802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Лариса\фото\101MSDCF\DSC0586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865183" y="1218994"/>
            <a:ext cx="2966292" cy="296037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D:\Лариса\фото\101MSDCF\DSC05870.JPG"/>
          <p:cNvPicPr/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3144175" y="3799639"/>
            <a:ext cx="3022600" cy="242533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650696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6632"/>
            <a:ext cx="8291264" cy="6480720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 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С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помощью столовой вилки наносим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рисунок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плетения на корзинку.</a:t>
            </a:r>
          </a:p>
        </p:txBody>
      </p:sp>
      <p:pic>
        <p:nvPicPr>
          <p:cNvPr id="4" name="Объект 3" descr="D:\Лариса\фото\101MSDCF\DSC05872.JPG"/>
          <p:cNvPicPr>
            <a:picLocks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4097183" y="856650"/>
            <a:ext cx="2846107" cy="276056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323528" y="3847383"/>
            <a:ext cx="871296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37160" indent="0">
              <a:buNone/>
            </a:pP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Чайной ложкой на ручке </a:t>
            </a:r>
            <a:endParaRPr lang="ru-RU" sz="2800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корзинки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наносим </a:t>
            </a: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рисунок</a:t>
            </a:r>
          </a:p>
          <a:p>
            <a:pPr marL="137160" indent="0">
              <a:buNone/>
            </a:pPr>
            <a:r>
              <a:rPr lang="ru-RU" sz="2800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sz="2800" dirty="0">
                <a:solidFill>
                  <a:schemeClr val="accent4">
                    <a:lumMod val="50000"/>
                  </a:schemeClr>
                </a:solidFill>
              </a:rPr>
              <a:t>плетения.</a:t>
            </a:r>
          </a:p>
        </p:txBody>
      </p:sp>
      <p:pic>
        <p:nvPicPr>
          <p:cNvPr id="9" name="Рисунок 8" descr="D:\Лариса\фото\101MSDCF\DSC05876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6136749" y="3672433"/>
            <a:ext cx="2377440" cy="2914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470523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976704"/>
          </a:xfrm>
        </p:spPr>
        <p:txBody>
          <a:bodyPr/>
          <a:lstStyle/>
          <a:p>
            <a:pPr marL="137160" indent="0"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Скатываем </a:t>
            </a:r>
            <a:r>
              <a:rPr lang="ru-RU" dirty="0">
                <a:solidFill>
                  <a:schemeClr val="accent4">
                    <a:lumMod val="50000"/>
                  </a:schemeClr>
                </a:solidFill>
              </a:rPr>
              <a:t>из теста ровный  жгут, закручиваем  его и накладываем на верхнюю и нижнюю  часть корзинки, смачивая основу водой.</a:t>
            </a:r>
          </a:p>
        </p:txBody>
      </p:sp>
      <p:pic>
        <p:nvPicPr>
          <p:cNvPr id="4" name="Рисунок 3" descr="D:\Лариса\фото\101MSDCF\DSC05874.JPG"/>
          <p:cNvPicPr/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293905" y="2234489"/>
            <a:ext cx="3323592" cy="283229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5" name="Рисунок 4" descr="D:\Лариса\фото\101MSDCF\DSC05875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5113635" y="1901153"/>
            <a:ext cx="2739663" cy="334708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6850578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221</TotalTime>
  <Words>351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ПОДАРОК   МАМЕ</vt:lpstr>
      <vt:lpstr>Мастер класс.  Тестопластика.  Панно «Корзинка для мамы»</vt:lpstr>
      <vt:lpstr> 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ПОДАРОК   МАМЕ</dc:title>
  <dc:creator>ЛАРИСА</dc:creator>
  <cp:lastModifiedBy>ЛАРИСА</cp:lastModifiedBy>
  <cp:revision>18</cp:revision>
  <dcterms:created xsi:type="dcterms:W3CDTF">2014-03-05T06:02:23Z</dcterms:created>
  <dcterms:modified xsi:type="dcterms:W3CDTF">2015-02-01T09:17:07Z</dcterms:modified>
</cp:coreProperties>
</file>