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3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46" d="100"/>
          <a:sy n="46" d="100"/>
        </p:scale>
        <p:origin x="-12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F463A-BC7C-46EE-9F1E-7F377CCA4891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7EAF463A-BC7C-46EE-9F1E-7F377CCA4891}" type="datetimeFigureOut">
              <a:rPr lang="en-US" smtClean="0"/>
              <a:pPr/>
              <a:t>12/4/2013</a:t>
            </a:fld>
            <a:endParaRPr lang="en-US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A483448D-3A78-4528-A469-B745A65DA48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457200" y="1295400"/>
            <a:ext cx="8305800" cy="5257800"/>
          </a:xfrm>
        </p:spPr>
        <p:txBody>
          <a:bodyPr/>
          <a:lstStyle/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Международные и российские нормативные документы, </a:t>
            </a:r>
          </a:p>
          <a:p>
            <a:r>
              <a:rPr lang="ru-RU" sz="32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регулирующие соблюдение прав ребенка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 algn="r"/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Воспитатель: Пантелеева Е.Г.</a:t>
            </a:r>
          </a:p>
          <a:p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Увельский муниципальный район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. Кичигино</a:t>
            </a:r>
          </a:p>
          <a:p>
            <a:r>
              <a:rPr lang="ru-RU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2013 год</a:t>
            </a:r>
            <a:endParaRPr lang="ru-RU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>
          <a:xfrm>
            <a:off x="457200" y="304800"/>
            <a:ext cx="8305800" cy="762000"/>
          </a:xfrm>
        </p:spPr>
        <p:txBody>
          <a:bodyPr/>
          <a:lstStyle/>
          <a:p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Муниципальное казённое дошкольное образовательное учреждение </a:t>
            </a:r>
            <a:b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18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детский сад № 24 общеразвивающего вида</a:t>
            </a:r>
            <a:endParaRPr lang="ru-RU" sz="18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b="1" dirty="0" smtClean="0"/>
              <a:t>Согласно Словарю русского языка под </a:t>
            </a:r>
            <a:r>
              <a:rPr lang="ru-RU" b="1" i="1" u="sng" dirty="0" smtClean="0"/>
              <a:t>правом</a:t>
            </a:r>
            <a:r>
              <a:rPr lang="ru-RU" b="1" dirty="0" smtClean="0"/>
              <a:t> понимается  «совокупность устанавливаемых и охраняемых государственной властью норм и правил, регулирующих отношение людей в обществе».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1919 год – создание Лигой Наций Комитета детского благополучия.</a:t>
            </a:r>
          </a:p>
          <a:p>
            <a:pPr>
              <a:buNone/>
            </a:pPr>
            <a:r>
              <a:rPr lang="ru-RU" dirty="0" smtClean="0"/>
              <a:t>1923 год – Лигой Наций принята Декларация прав ребенка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1752600"/>
            <a:ext cx="8229600" cy="4343400"/>
          </a:xfrm>
        </p:spPr>
        <p:txBody>
          <a:bodyPr>
            <a:normAutofit lnSpcReduction="10000"/>
          </a:bodyPr>
          <a:lstStyle/>
          <a:p>
            <a:pPr lvl="0">
              <a:buFont typeface="Wingdings" pitchFamily="2" charset="2"/>
              <a:buChar char="ü"/>
            </a:pPr>
            <a:r>
              <a:rPr lang="ru-RU" sz="2800" dirty="0" smtClean="0"/>
              <a:t>разработка деклараций, резолюций, конвенций с целью подготовки международных стандартов в области прав ребенка;</a:t>
            </a:r>
          </a:p>
          <a:p>
            <a:pPr lvl="0">
              <a:buFont typeface="Wingdings" pitchFamily="2" charset="2"/>
              <a:buChar char="ü"/>
            </a:pPr>
            <a:r>
              <a:rPr lang="ru-RU" sz="2800" dirty="0" smtClean="0"/>
              <a:t>создание специального контрольного органа по защите прав ребенка;</a:t>
            </a:r>
          </a:p>
          <a:p>
            <a:pPr lvl="0">
              <a:buFont typeface="Wingdings" pitchFamily="2" charset="2"/>
              <a:buChar char="ü"/>
            </a:pPr>
            <a:r>
              <a:rPr lang="ru-RU" sz="2800" dirty="0" smtClean="0"/>
              <a:t>содействие приведению национального законодательства в соответствие с международными обязательствами;</a:t>
            </a:r>
          </a:p>
          <a:p>
            <a:pPr lvl="0">
              <a:buFont typeface="Wingdings" pitchFamily="2" charset="2"/>
              <a:buChar char="ü"/>
            </a:pPr>
            <a:r>
              <a:rPr lang="ru-RU" sz="2800" dirty="0" smtClean="0"/>
              <a:t>оказание международной помощи через Детский фонд ООН.</a:t>
            </a:r>
          </a:p>
          <a:p>
            <a:pPr>
              <a:buFont typeface="Wingdings" pitchFamily="2" charset="2"/>
              <a:buChar char="ü"/>
            </a:pPr>
            <a:endParaRPr lang="ru-RU" sz="1400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524000"/>
          </a:xfrm>
        </p:spPr>
        <p:txBody>
          <a:bodyPr>
            <a:noAutofit/>
          </a:bodyPr>
          <a:lstStyle/>
          <a:p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/>
            </a:r>
            <a:br>
              <a:rPr lang="ru-RU" sz="3200" dirty="0" smtClean="0"/>
            </a:br>
            <a:r>
              <a:rPr lang="ru-RU" sz="3200" dirty="0" smtClean="0"/>
              <a:t>Международная защита прав ребенка осуществляется по нескольким направлениям:</a:t>
            </a:r>
            <a:endParaRPr lang="ru-RU" sz="3200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86000"/>
            <a:ext cx="8229600" cy="3840163"/>
          </a:xfrm>
        </p:spPr>
        <p:txBody>
          <a:bodyPr/>
          <a:lstStyle/>
          <a:p>
            <a:pPr lvl="0">
              <a:buFont typeface="Wingdings" pitchFamily="2" charset="2"/>
              <a:buChar char="ü"/>
            </a:pPr>
            <a:r>
              <a:rPr lang="ru-RU" dirty="0" smtClean="0"/>
              <a:t>Декларация прав ребенка (1959);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 smtClean="0"/>
              <a:t>Конвенция ООН о правах ребенка (1989);</a:t>
            </a:r>
          </a:p>
          <a:p>
            <a:pPr lvl="0">
              <a:buFont typeface="Wingdings" pitchFamily="2" charset="2"/>
              <a:buChar char="ü"/>
            </a:pPr>
            <a:r>
              <a:rPr lang="ru-RU" dirty="0" smtClean="0"/>
              <a:t>Всемирная декларация об обеспечении выживания, защиты и развития детей (1990).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6002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100" dirty="0" smtClean="0"/>
              <a:t>К основным международным документам, разработанным ЮНИСЕФ, касающимся прав детей, относятся</a:t>
            </a:r>
            <a:r>
              <a:rPr lang="ru-RU" sz="2700" dirty="0" smtClean="0"/>
              <a:t>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33401" y="381002"/>
          <a:ext cx="8077200" cy="6459063"/>
        </p:xfrm>
        <a:graphic>
          <a:graphicData uri="http://schemas.openxmlformats.org/drawingml/2006/table">
            <a:tbl>
              <a:tblPr/>
              <a:tblGrid>
                <a:gridCol w="3264389"/>
                <a:gridCol w="1125981"/>
                <a:gridCol w="2588644"/>
                <a:gridCol w="1098186"/>
              </a:tblGrid>
              <a:tr h="386227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 dirty="0">
                          <a:latin typeface="Times New Roman"/>
                          <a:ea typeface="Times New Roman"/>
                          <a:cs typeface="Times New Roman"/>
                        </a:rPr>
                        <a:t>ПРАВА РЕБЕНКА, признанные Конвенцией ООН (1989 г.)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705" marR="28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b="1" i="1">
                          <a:latin typeface="Times New Roman"/>
                          <a:ea typeface="Times New Roman"/>
                          <a:cs typeface="Times New Roman"/>
                        </a:rPr>
                        <a:t>ПРАВА ЧЕЛОВЕКА, признанные Конституцией Российской Федерации (1993 г.)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705" marR="28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7509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Ребенком является каждое человеческое существо до достижения им етнего возраста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705" marR="28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Ст. .1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705" marR="28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Основные права и свободы человека неотчуждаемы и принадлежат каждому человеку с рождения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705" marR="28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Ст.17(2)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705" marR="28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501993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Государства-участники уважают и обеспечивают права каждого ребенка…независимо от расы, пола, языка, религии, политических или иных убеждений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705" marR="28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Ст. 2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705" marR="28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Государство гарантирует равенство прав и свобод человека и гражданина независимо от пола, расы, языка, происхождения, места жительства, убеждения, принадлежности к общественным объединениям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705" marR="28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Ст.19(2)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705" marR="28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3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Каждый ребенок имеет неотъемлимое право на жизнь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705" marR="28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Ст. 6(1)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705" marR="28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Каждый имеет право на жизнь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705" marR="28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Ст.20(1)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705" marR="28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0079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Ни один ребенок не может быть объектом незаконного вмешательства в осуществление его права на личную жизнь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705" marR="28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Ст. 16(1,2)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705" marR="28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Каждый имеет право на свободу и личную неприкосновенность частной жизни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705" marR="28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Ст.22,23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705" marR="28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3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Право на свободу мысли, совести и религии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705" marR="28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Ст. 14(1)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705" marR="28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Каждому гарантируется свобода мысли и слова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705" marR="28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Ст.29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705" marR="28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3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Право на отдых и досуг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705" marR="28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Ст. 31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705" marR="28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Каждый имеет право на отдых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705" marR="28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Ст.37(5) 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705" marR="28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3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Право на создание ассоциаций и проведение мирных собраний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705" marR="28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Ст. 15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705" marR="28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Каждый имеет право на объединение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705" marR="28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Ст.30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705" marR="28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50996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Государства-участники уважают ответственность, права и обязанности родителей, несущих по закону ответственность за ребенка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705" marR="28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Ст. 5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705" marR="28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Забота о детях, их воспитание – равное право и обязанность родителей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705" marR="28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Ст.38(2)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705" marR="28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05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Право на пользование услугами здравоохранения и средствами лечения болезней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705" marR="28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Ст.24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705" marR="28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Каждый имеет право на охрану здоровья и медицинскую помощь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705" marR="28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Ст.41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705" marR="28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39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Право на образование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705" marR="28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Ст.28,29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705" marR="28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>
                          <a:latin typeface="Times New Roman"/>
                          <a:ea typeface="Times New Roman"/>
                          <a:cs typeface="Times New Roman"/>
                        </a:rPr>
                        <a:t>Каждый имеет право на образование</a:t>
                      </a:r>
                      <a:endParaRPr lang="ru-RU" sz="12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705" marR="28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200" dirty="0">
                          <a:latin typeface="Times New Roman"/>
                          <a:ea typeface="Times New Roman"/>
                          <a:cs typeface="Times New Roman"/>
                        </a:rPr>
                        <a:t>Ст.43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28705" marR="287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1" y="0"/>
            <a:ext cx="9144000" cy="61555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1" i="1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РЕЗЮМЕ ПРАВ, ОПРЕДЕЛЕННЫХ МЕЖДУНАРОДНОЙ КОНВЕНЦИЕЙ ООН О ПРАВАХ РЕБЕНКА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Статья 9.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Дети имеют право на воспитание в семейном окружении или быть на      попечении тех, кто обеспечит им наилучший уход.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Статья 24(2с).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Дети имеют право на достаточное питание и достаточное количество чистой воды.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Статьи 26, 27(1).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Дети имеют право на приемлемый уровень жизни.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Статья 24.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Дети имеют право на медицинский уход.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Статья 23.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Дети-инвалиды имеют право на особую заботу и обучение.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Статья 31.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Дети имеют право на отдых.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Статья 28 (1а).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Дети имеют право на бесплатное образование.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Статья 19.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Дети имеют право на безопасные условия жизни, право не подвергаться жестокому или небрежному обращению.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Статья 32.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Дети не должны использоваться в качестве дешевой рабочей силы.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Статья 30.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Дети имеют право говорить на своем родном языке, исповедовать свою религию, соблюдать обряды своей культуры.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Статьи 12, 13, 15.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Дети имеют право выражать свое мнение и собираться вместе с целью выражения своих взглядов.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19</TotalTime>
  <Words>597</Words>
  <PresentationFormat>Экран (4:3)</PresentationFormat>
  <Paragraphs>80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Муниципальное казённое дошкольное образовательное учреждение  детский сад № 24 общеразвивающего вида</vt:lpstr>
      <vt:lpstr>Слайд 2</vt:lpstr>
      <vt:lpstr>Слайд 3</vt:lpstr>
      <vt:lpstr>    Международная защита прав ребенка осуществляется по нескольким направлениям:</vt:lpstr>
      <vt:lpstr>К основным международным документам, разработанным ЮНИСЕФ, касающимся прав детей, относятся: 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User</cp:lastModifiedBy>
  <cp:revision>5</cp:revision>
  <dcterms:modified xsi:type="dcterms:W3CDTF">2013-12-04T08:05:02Z</dcterms:modified>
</cp:coreProperties>
</file>