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sldIdLst>
    <p:sldId id="276" r:id="rId2"/>
    <p:sldId id="294" r:id="rId3"/>
    <p:sldId id="279" r:id="rId4"/>
    <p:sldId id="280" r:id="rId5"/>
    <p:sldId id="281" r:id="rId6"/>
    <p:sldId id="282" r:id="rId7"/>
    <p:sldId id="283" r:id="rId8"/>
    <p:sldId id="288" r:id="rId9"/>
    <p:sldId id="284" r:id="rId10"/>
    <p:sldId id="286" r:id="rId11"/>
    <p:sldId id="287" r:id="rId12"/>
    <p:sldId id="295" r:id="rId13"/>
    <p:sldId id="285" r:id="rId14"/>
    <p:sldId id="293" r:id="rId15"/>
    <p:sldId id="290" r:id="rId16"/>
    <p:sldId id="291" r:id="rId17"/>
    <p:sldId id="29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26" y="4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53B943-A38E-4A6A-931D-71607AEA758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645351-E4DF-483E-ABE1-A039AF40FBE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4857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E5D2A-1F06-4DDD-B765-54148393F58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537625"/>
      </p:ext>
    </p:extLst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3F0247-9521-44FA-BF21-FD99B81B674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9630334"/>
      </p:ext>
    </p:extLst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0CAA48-224F-4FAB-8D68-DED32C638E3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231536"/>
      </p:ext>
    </p:extLst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75452A-823A-49B8-828D-02592A553A7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662065"/>
      </p:ext>
    </p:extLst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12EDAC-9DD5-4EBC-80E6-DB91BA67B670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781942"/>
      </p:ext>
    </p:extLst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13A7BE-784E-4E4C-9680-8CB04E80A211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9180865"/>
      </p:ext>
    </p:extLst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4C3DFD-0118-4BAA-852A-B5AB85B4701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943483"/>
      </p:ext>
    </p:extLst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57397E-E85A-44EE-B695-655C57A0287E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578259"/>
      </p:ext>
    </p:extLst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D9446-6846-4D77-A822-445C5866B22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964988"/>
      </p:ext>
    </p:extLst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8F0653-AEB1-4F94-B2C3-89B2EB9147E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6622729"/>
      </p:ext>
    </p:extLst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E0C7C3-0ADE-49DB-BCE6-6C8E7BCC595B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4513477"/>
      </p:ext>
    </p:extLst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5162BE4-C5DF-4FA4-9972-0138A198C591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0669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548680"/>
            <a:ext cx="7772400" cy="1008112"/>
          </a:xfrm>
        </p:spPr>
        <p:txBody>
          <a:bodyPr/>
          <a:lstStyle/>
          <a:p>
            <a:pPr eaLnBrk="1" hangingPunct="1"/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Урок русского языка 3-Б классе</a:t>
            </a:r>
            <a:b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ru-RU" sz="3200" dirty="0">
                <a:solidFill>
                  <a:schemeClr val="tx1"/>
                </a:solidFill>
                <a:latin typeface="Times New Roman"/>
                <a:ea typeface="Times New Roman"/>
              </a:rPr>
              <a:t>УМК «Гармония»</a:t>
            </a:r>
            <a:endParaRPr lang="ru-RU" sz="3200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1556792"/>
            <a:ext cx="8305800" cy="2736304"/>
          </a:xfrm>
        </p:spPr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4000" dirty="0">
                <a:latin typeface="Times New Roman"/>
                <a:ea typeface="Times New Roman"/>
                <a:cs typeface="Times New Roman"/>
              </a:rPr>
              <a:t>Предметная и символическая модель распределительного свойства умножения. Правило умножения суммы на число.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3" name="Прямоугольник 2"/>
          <p:cNvSpPr/>
          <p:nvPr/>
        </p:nvSpPr>
        <p:spPr>
          <a:xfrm>
            <a:off x="2266856" y="4509120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/>
            <a:r>
              <a:rPr lang="ru-RU" sz="2400" dirty="0">
                <a:solidFill>
                  <a:prstClr val="black"/>
                </a:solidFill>
                <a:latin typeface="Times New Roman"/>
              </a:rPr>
              <a:t>Презентацию подготовила учитель начальных классов </a:t>
            </a:r>
          </a:p>
          <a:p>
            <a:pPr lvl="0" algn="ctr"/>
            <a:r>
              <a:rPr lang="ru-RU" sz="2400" dirty="0">
                <a:solidFill>
                  <a:prstClr val="black"/>
                </a:solidFill>
                <a:latin typeface="Times New Roman"/>
              </a:rPr>
              <a:t>ГБОУ СОШ №29</a:t>
            </a:r>
          </a:p>
          <a:p>
            <a:pPr lvl="0" algn="ctr"/>
            <a:r>
              <a:rPr lang="ru-RU" sz="2400" dirty="0">
                <a:solidFill>
                  <a:prstClr val="black"/>
                </a:solidFill>
                <a:latin typeface="Times New Roman"/>
              </a:rPr>
              <a:t>Якименко Тамара Дмитриевна</a:t>
            </a:r>
          </a:p>
        </p:txBody>
      </p:sp>
    </p:spTree>
    <p:extLst>
      <p:ext uri="{BB962C8B-B14F-4D97-AF65-F5344CB8AC3E}">
        <p14:creationId xmlns:p14="http://schemas.microsoft.com/office/powerpoint/2010/main" val="200258605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7624" y="1600200"/>
            <a:ext cx="7499176" cy="4525963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None/>
            </a:pPr>
            <a:r>
              <a:rPr lang="ru-RU" sz="4400" kern="1200" dirty="0">
                <a:solidFill>
                  <a:prstClr val="black"/>
                </a:solidFill>
                <a:latin typeface="Calibri"/>
              </a:rPr>
              <a:t>(</a:t>
            </a:r>
            <a:r>
              <a:rPr lang="ru-RU" sz="4400" kern="1200" dirty="0" smtClean="0">
                <a:solidFill>
                  <a:prstClr val="black"/>
                </a:solidFill>
                <a:latin typeface="Calibri"/>
              </a:rPr>
              <a:t>6 + 3) х 4 = 6 х 4 + 3 х 4</a:t>
            </a:r>
          </a:p>
          <a:p>
            <a:pPr marL="0" indent="0" eaLnBrk="1" fontAlgn="auto" hangingPunct="1">
              <a:spcAft>
                <a:spcPts val="0"/>
              </a:spcAft>
              <a:buNone/>
            </a:pPr>
            <a:endParaRPr lang="ru-RU" sz="4400" kern="1200" dirty="0" smtClean="0">
              <a:solidFill>
                <a:prstClr val="black"/>
              </a:solidFill>
              <a:latin typeface="Calibri"/>
            </a:endParaRPr>
          </a:p>
          <a:p>
            <a:pPr marL="0" indent="0">
              <a:buNone/>
            </a:pPr>
            <a:r>
              <a:rPr lang="ru-RU" sz="4400" b="1" dirty="0" smtClean="0"/>
              <a:t>(а + b) х с = а х с + </a:t>
            </a:r>
            <a:r>
              <a:rPr lang="ru-RU" sz="4400" b="1" dirty="0"/>
              <a:t>b</a:t>
            </a:r>
            <a:r>
              <a:rPr lang="ru-RU" sz="4400" b="1" dirty="0" smtClean="0"/>
              <a:t> х с</a:t>
            </a:r>
          </a:p>
          <a:p>
            <a:pPr marL="0" indent="0" eaLnBrk="1" fontAlgn="auto" hangingPunct="1">
              <a:spcAft>
                <a:spcPts val="0"/>
              </a:spcAft>
              <a:buNone/>
            </a:pPr>
            <a:endParaRPr lang="ru-RU" sz="4400" kern="1200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1493735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Распределительное свойство умножения</a:t>
            </a:r>
            <a:endParaRPr lang="ru-RU" sz="3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2348880"/>
            <a:ext cx="8352928" cy="3777283"/>
          </a:xfrm>
        </p:spPr>
        <p:txBody>
          <a:bodyPr/>
          <a:lstStyle/>
          <a:p>
            <a:pPr marL="0" indent="0">
              <a:buNone/>
            </a:pPr>
            <a:r>
              <a:rPr lang="ru-RU" sz="4000" dirty="0" smtClean="0"/>
              <a:t>Чтобы </a:t>
            </a:r>
            <a:r>
              <a:rPr lang="ru-RU" sz="4000" dirty="0"/>
              <a:t>умножить сумму на число, нужно каждое слагаемое суммы умножить на число, а результаты сложить.</a:t>
            </a:r>
          </a:p>
        </p:txBody>
      </p:sp>
    </p:spTree>
    <p:extLst>
      <p:ext uri="{BB962C8B-B14F-4D97-AF65-F5344CB8AC3E}">
        <p14:creationId xmlns:p14="http://schemas.microsoft.com/office/powerpoint/2010/main" val="6765127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/>
          <a:lstStyle/>
          <a:p>
            <a:r>
              <a:rPr lang="ru-RU" dirty="0" err="1" smtClean="0"/>
              <a:t>Физминутка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267744" y="1052736"/>
            <a:ext cx="6419056" cy="5073427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/>
              <a:t>Солнце глянуло в окошко</a:t>
            </a:r>
            <a:br>
              <a:rPr lang="ru-RU" sz="2800" dirty="0"/>
            </a:br>
            <a:r>
              <a:rPr lang="ru-RU" sz="2800" dirty="0"/>
              <a:t>Раз, два, три, четыре, пять.</a:t>
            </a:r>
            <a:br>
              <a:rPr lang="ru-RU" sz="2800" dirty="0"/>
            </a:br>
            <a:r>
              <a:rPr lang="ru-RU" sz="2800" dirty="0"/>
              <a:t>Все мы делаем зарядку,</a:t>
            </a:r>
            <a:br>
              <a:rPr lang="ru-RU" sz="2800" dirty="0"/>
            </a:br>
            <a:r>
              <a:rPr lang="ru-RU" sz="2800" dirty="0"/>
              <a:t>Надо нам присесть и встать,</a:t>
            </a:r>
            <a:br>
              <a:rPr lang="ru-RU" sz="2800" dirty="0"/>
            </a:br>
            <a:r>
              <a:rPr lang="ru-RU" sz="2800" dirty="0"/>
              <a:t>Руки вытянуть </a:t>
            </a:r>
            <a:r>
              <a:rPr lang="ru-RU" sz="2800" dirty="0" err="1"/>
              <a:t>пошире</a:t>
            </a:r>
            <a:r>
              <a:rPr lang="ru-RU" sz="2800" dirty="0"/>
              <a:t>,</a:t>
            </a:r>
            <a:br>
              <a:rPr lang="ru-RU" sz="2800" dirty="0"/>
            </a:br>
            <a:r>
              <a:rPr lang="ru-RU" sz="2800" dirty="0"/>
              <a:t>Раз, два, три, четыре, пять.</a:t>
            </a:r>
          </a:p>
          <a:p>
            <a:pPr marL="0" indent="0">
              <a:buNone/>
            </a:pPr>
            <a:r>
              <a:rPr lang="ru-RU" sz="2800" dirty="0"/>
              <a:t>Наклониться, разогнуться</a:t>
            </a:r>
          </a:p>
          <a:p>
            <a:pPr marL="0" indent="0">
              <a:buNone/>
            </a:pPr>
            <a:r>
              <a:rPr lang="ru-RU" sz="2800" dirty="0"/>
              <a:t>И на месте поскакать.</a:t>
            </a:r>
            <a:br>
              <a:rPr lang="ru-RU" sz="2800" dirty="0"/>
            </a:br>
            <a:r>
              <a:rPr lang="ru-RU" sz="2800" dirty="0"/>
              <a:t>На носок потом на пятку,</a:t>
            </a:r>
          </a:p>
          <a:p>
            <a:pPr marL="0" indent="0">
              <a:buNone/>
            </a:pPr>
            <a:r>
              <a:rPr lang="ru-RU" sz="2800" dirty="0"/>
              <a:t>На носок потом на пятку,</a:t>
            </a:r>
            <a:br>
              <a:rPr lang="ru-RU" sz="2800" dirty="0"/>
            </a:br>
            <a:r>
              <a:rPr lang="ru-RU" sz="2800" dirty="0"/>
              <a:t>Все мы делаем зарядку.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0478442"/>
      </p:ext>
    </p:extLst>
  </p:cSld>
  <p:clrMapOvr>
    <a:masterClrMapping/>
  </p:clrMapOvr>
  <p:transition spd="slow">
    <p:wipe dir="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767702" y="1911385"/>
            <a:ext cx="792088" cy="792088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Куб 18"/>
          <p:cNvSpPr/>
          <p:nvPr/>
        </p:nvSpPr>
        <p:spPr>
          <a:xfrm>
            <a:off x="1899937" y="1911385"/>
            <a:ext cx="792088" cy="792088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Куб 19"/>
          <p:cNvSpPr/>
          <p:nvPr/>
        </p:nvSpPr>
        <p:spPr>
          <a:xfrm>
            <a:off x="3001132" y="1916832"/>
            <a:ext cx="792088" cy="792088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Куб 20"/>
          <p:cNvSpPr/>
          <p:nvPr/>
        </p:nvSpPr>
        <p:spPr>
          <a:xfrm>
            <a:off x="4211960" y="1916832"/>
            <a:ext cx="792088" cy="792088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Куб 21"/>
          <p:cNvSpPr/>
          <p:nvPr/>
        </p:nvSpPr>
        <p:spPr>
          <a:xfrm>
            <a:off x="5367901" y="1911385"/>
            <a:ext cx="792088" cy="792088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Куб 22"/>
          <p:cNvSpPr/>
          <p:nvPr/>
        </p:nvSpPr>
        <p:spPr>
          <a:xfrm>
            <a:off x="6531793" y="1911385"/>
            <a:ext cx="792088" cy="792088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Куб 23"/>
          <p:cNvSpPr/>
          <p:nvPr/>
        </p:nvSpPr>
        <p:spPr>
          <a:xfrm>
            <a:off x="7776426" y="1911385"/>
            <a:ext cx="792088" cy="792088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Куб 8"/>
          <p:cNvSpPr/>
          <p:nvPr/>
        </p:nvSpPr>
        <p:spPr>
          <a:xfrm>
            <a:off x="551678" y="4025136"/>
            <a:ext cx="1008112" cy="1008112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Куб 28"/>
          <p:cNvSpPr/>
          <p:nvPr/>
        </p:nvSpPr>
        <p:spPr>
          <a:xfrm>
            <a:off x="1758897" y="4025136"/>
            <a:ext cx="1008112" cy="1008112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" name="Куб 29"/>
          <p:cNvSpPr/>
          <p:nvPr/>
        </p:nvSpPr>
        <p:spPr>
          <a:xfrm>
            <a:off x="3001132" y="4013448"/>
            <a:ext cx="1008112" cy="1008112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Куб 30"/>
          <p:cNvSpPr/>
          <p:nvPr/>
        </p:nvSpPr>
        <p:spPr>
          <a:xfrm>
            <a:off x="4211960" y="4013448"/>
            <a:ext cx="1008112" cy="1008112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2" name="Куб 31"/>
          <p:cNvSpPr/>
          <p:nvPr/>
        </p:nvSpPr>
        <p:spPr>
          <a:xfrm>
            <a:off x="5358480" y="4013448"/>
            <a:ext cx="1008112" cy="1008112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Куб 32"/>
          <p:cNvSpPr/>
          <p:nvPr/>
        </p:nvSpPr>
        <p:spPr>
          <a:xfrm>
            <a:off x="6565849" y="4013448"/>
            <a:ext cx="1008112" cy="1008112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4" name="Куб 33"/>
          <p:cNvSpPr/>
          <p:nvPr/>
        </p:nvSpPr>
        <p:spPr>
          <a:xfrm>
            <a:off x="7776426" y="4025136"/>
            <a:ext cx="1008112" cy="1008112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8568514" y="6021289"/>
            <a:ext cx="118286" cy="7200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1" name="Овал 10"/>
          <p:cNvSpPr/>
          <p:nvPr/>
        </p:nvSpPr>
        <p:spPr>
          <a:xfrm>
            <a:off x="251520" y="1340768"/>
            <a:ext cx="8712968" cy="1800200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51520" y="3356992"/>
            <a:ext cx="8784976" cy="2448272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37436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767702" y="1911385"/>
            <a:ext cx="792088" cy="792088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9" name="Куб 18"/>
          <p:cNvSpPr/>
          <p:nvPr/>
        </p:nvSpPr>
        <p:spPr>
          <a:xfrm>
            <a:off x="1899937" y="1911385"/>
            <a:ext cx="792088" cy="792088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0" name="Куб 19"/>
          <p:cNvSpPr/>
          <p:nvPr/>
        </p:nvSpPr>
        <p:spPr>
          <a:xfrm>
            <a:off x="3001132" y="1916832"/>
            <a:ext cx="792088" cy="792088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Куб 20"/>
          <p:cNvSpPr/>
          <p:nvPr/>
        </p:nvSpPr>
        <p:spPr>
          <a:xfrm>
            <a:off x="4211960" y="1916832"/>
            <a:ext cx="792088" cy="792088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Куб 21"/>
          <p:cNvSpPr/>
          <p:nvPr/>
        </p:nvSpPr>
        <p:spPr>
          <a:xfrm>
            <a:off x="5367901" y="1911385"/>
            <a:ext cx="792088" cy="792088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Куб 22"/>
          <p:cNvSpPr/>
          <p:nvPr/>
        </p:nvSpPr>
        <p:spPr>
          <a:xfrm>
            <a:off x="6531793" y="1911385"/>
            <a:ext cx="792088" cy="792088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Куб 23"/>
          <p:cNvSpPr/>
          <p:nvPr/>
        </p:nvSpPr>
        <p:spPr>
          <a:xfrm>
            <a:off x="7776426" y="1911385"/>
            <a:ext cx="792088" cy="792088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Куб 8"/>
          <p:cNvSpPr/>
          <p:nvPr/>
        </p:nvSpPr>
        <p:spPr>
          <a:xfrm>
            <a:off x="551678" y="4025136"/>
            <a:ext cx="1008112" cy="1008112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Куб 28"/>
          <p:cNvSpPr/>
          <p:nvPr/>
        </p:nvSpPr>
        <p:spPr>
          <a:xfrm>
            <a:off x="1758897" y="4025136"/>
            <a:ext cx="1008112" cy="1008112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0" name="Куб 29"/>
          <p:cNvSpPr/>
          <p:nvPr/>
        </p:nvSpPr>
        <p:spPr>
          <a:xfrm>
            <a:off x="3001132" y="4013448"/>
            <a:ext cx="1008112" cy="1008112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Куб 30"/>
          <p:cNvSpPr/>
          <p:nvPr/>
        </p:nvSpPr>
        <p:spPr>
          <a:xfrm>
            <a:off x="4211960" y="4013448"/>
            <a:ext cx="1008112" cy="1008112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2" name="Куб 31"/>
          <p:cNvSpPr/>
          <p:nvPr/>
        </p:nvSpPr>
        <p:spPr>
          <a:xfrm>
            <a:off x="5358480" y="4013448"/>
            <a:ext cx="1008112" cy="1008112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3" name="Куб 32"/>
          <p:cNvSpPr/>
          <p:nvPr/>
        </p:nvSpPr>
        <p:spPr>
          <a:xfrm>
            <a:off x="6565849" y="4013448"/>
            <a:ext cx="1008112" cy="1008112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4" name="Куб 33"/>
          <p:cNvSpPr/>
          <p:nvPr/>
        </p:nvSpPr>
        <p:spPr>
          <a:xfrm>
            <a:off x="7776426" y="4025136"/>
            <a:ext cx="1008112" cy="1008112"/>
          </a:xfrm>
          <a:prstGeom prst="cub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30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кг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idx="1"/>
          </p:nvPr>
        </p:nvSpPr>
        <p:spPr>
          <a:xfrm>
            <a:off x="8568514" y="6021289"/>
            <a:ext cx="118286" cy="7200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251521" y="1412776"/>
            <a:ext cx="1648416" cy="4032448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4193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1600200"/>
            <a:ext cx="7211144" cy="4525963"/>
          </a:xfrm>
        </p:spPr>
        <p:txBody>
          <a:bodyPr/>
          <a:lstStyle/>
          <a:p>
            <a:pPr marL="0" indent="0">
              <a:buNone/>
            </a:pPr>
            <a:r>
              <a:rPr lang="ru-RU" sz="4400" b="1" dirty="0"/>
              <a:t>Домашнее задание</a:t>
            </a:r>
            <a:endParaRPr lang="ru-RU" sz="4400" dirty="0"/>
          </a:p>
          <a:p>
            <a:pPr marL="0" indent="0">
              <a:buNone/>
            </a:pPr>
            <a:r>
              <a:rPr lang="ru-RU" sz="4400" dirty="0"/>
              <a:t>Правило на с. 12, </a:t>
            </a:r>
            <a:endParaRPr lang="ru-RU" sz="4400" dirty="0" smtClean="0"/>
          </a:p>
          <a:p>
            <a:pPr marL="0" indent="0">
              <a:buNone/>
            </a:pPr>
            <a:r>
              <a:rPr lang="ru-RU" sz="4400" dirty="0" smtClean="0"/>
              <a:t>задание №29 </a:t>
            </a:r>
            <a:r>
              <a:rPr lang="ru-RU" sz="4400" dirty="0"/>
              <a:t>на с.13</a:t>
            </a:r>
          </a:p>
        </p:txBody>
      </p:sp>
    </p:spTree>
    <p:extLst>
      <p:ext uri="{BB962C8B-B14F-4D97-AF65-F5344CB8AC3E}">
        <p14:creationId xmlns:p14="http://schemas.microsoft.com/office/powerpoint/2010/main" val="246075576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Рефлексия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>
              <a:buNone/>
            </a:pPr>
            <a:r>
              <a:rPr lang="ru-RU" dirty="0" smtClean="0"/>
              <a:t>        </a:t>
            </a:r>
            <a:r>
              <a:rPr lang="ru-RU" sz="3600" dirty="0" smtClean="0"/>
              <a:t>-Я </a:t>
            </a:r>
            <a:r>
              <a:rPr lang="ru-RU" sz="3600" dirty="0"/>
              <a:t>всё понял на уроке и могу объяснить товарищу. </a:t>
            </a:r>
            <a:endParaRPr lang="ru-RU" sz="3600" dirty="0" smtClean="0"/>
          </a:p>
          <a:p>
            <a:pPr marL="0" lvl="0" indent="0">
              <a:buNone/>
            </a:pPr>
            <a:endParaRPr lang="ru-RU" sz="3600" dirty="0" smtClean="0"/>
          </a:p>
          <a:p>
            <a:pPr marL="0" lvl="0" indent="0">
              <a:buNone/>
            </a:pPr>
            <a:r>
              <a:rPr lang="ru-RU" sz="3600" i="1" dirty="0" smtClean="0"/>
              <a:t>       -</a:t>
            </a:r>
            <a:r>
              <a:rPr lang="ru-RU" sz="3600" dirty="0" smtClean="0"/>
              <a:t>Я </a:t>
            </a:r>
            <a:r>
              <a:rPr lang="ru-RU" sz="3600" dirty="0"/>
              <a:t>усвоил тему, но были небольшие затруднения</a:t>
            </a:r>
            <a:r>
              <a:rPr lang="ru-RU" sz="3600" dirty="0" smtClean="0"/>
              <a:t>.</a:t>
            </a:r>
          </a:p>
          <a:p>
            <a:pPr marL="0" lvl="0" indent="0">
              <a:buNone/>
            </a:pPr>
            <a:endParaRPr lang="ru-RU" sz="3600" dirty="0"/>
          </a:p>
          <a:p>
            <a:pPr marL="0" indent="0">
              <a:buNone/>
            </a:pPr>
            <a:r>
              <a:rPr lang="ru-RU" sz="3600" i="1" dirty="0" smtClean="0"/>
              <a:t>       -</a:t>
            </a:r>
            <a:r>
              <a:rPr lang="ru-RU" sz="3600" dirty="0" smtClean="0"/>
              <a:t>Эта </a:t>
            </a:r>
            <a:r>
              <a:rPr lang="ru-RU" sz="3600" dirty="0"/>
              <a:t>тема для меня трудная.</a:t>
            </a:r>
          </a:p>
        </p:txBody>
      </p:sp>
      <p:sp>
        <p:nvSpPr>
          <p:cNvPr id="4" name="Овал 3"/>
          <p:cNvSpPr/>
          <p:nvPr/>
        </p:nvSpPr>
        <p:spPr>
          <a:xfrm>
            <a:off x="726670" y="1700808"/>
            <a:ext cx="504056" cy="504056"/>
          </a:xfrm>
          <a:prstGeom prst="ellipse">
            <a:avLst/>
          </a:prstGeom>
          <a:solidFill>
            <a:srgbClr val="00B05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726670" y="3573016"/>
            <a:ext cx="504056" cy="504056"/>
          </a:xfrm>
          <a:prstGeom prst="ellipse">
            <a:avLst/>
          </a:prstGeom>
          <a:solidFill>
            <a:srgbClr val="FFFF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726670" y="5445224"/>
            <a:ext cx="504056" cy="504056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52155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ru-RU" sz="88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Желаю удачи!</a:t>
            </a:r>
            <a:endParaRPr lang="ru-RU" sz="8800" b="1" i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185" y="4021150"/>
            <a:ext cx="2796952" cy="1640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1721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58035" y="476672"/>
            <a:ext cx="8229600" cy="6192688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/>
              <a:t>Математику уже затем учить надо, что она ум в порядок приводит.                </a:t>
            </a:r>
            <a:endParaRPr lang="ru-RU" sz="4400" dirty="0" smtClean="0"/>
          </a:p>
          <a:p>
            <a:pPr marL="0" indent="0">
              <a:buNone/>
            </a:pPr>
            <a:endParaRPr lang="ru-RU" sz="4400" dirty="0"/>
          </a:p>
          <a:p>
            <a:pPr marL="0" indent="0">
              <a:buNone/>
            </a:pPr>
            <a:r>
              <a:rPr lang="ru-RU" sz="4400" dirty="0" smtClean="0"/>
              <a:t>                      </a:t>
            </a:r>
          </a:p>
          <a:p>
            <a:pPr marL="0" indent="0">
              <a:buNone/>
            </a:pPr>
            <a:endParaRPr lang="ru-RU" sz="4400" dirty="0"/>
          </a:p>
          <a:p>
            <a:pPr marL="0" indent="0">
              <a:buNone/>
            </a:pPr>
            <a:r>
              <a:rPr lang="ru-RU" sz="4400" dirty="0"/>
              <a:t> </a:t>
            </a:r>
            <a:r>
              <a:rPr lang="ru-RU" sz="4400" dirty="0" smtClean="0"/>
              <a:t>                     (</a:t>
            </a:r>
            <a:r>
              <a:rPr lang="ru-RU" sz="4400" dirty="0"/>
              <a:t>М.В. Ломоносов)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9" t="11269" r="14702" b="17422"/>
          <a:stretch/>
        </p:blipFill>
        <p:spPr>
          <a:xfrm>
            <a:off x="674774" y="2709070"/>
            <a:ext cx="3168352" cy="3829299"/>
          </a:xfrm>
          <a:prstGeom prst="ellipse">
            <a:avLst/>
          </a:prstGeom>
          <a:ln w="63500" cap="rnd">
            <a:solidFill>
              <a:schemeClr val="accent5">
                <a:lumMod val="25000"/>
              </a:schemeClr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78524064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864096"/>
          </a:xfrm>
        </p:spPr>
        <p:txBody>
          <a:bodyPr/>
          <a:lstStyle/>
          <a:p>
            <a:r>
              <a:rPr lang="ru-RU" sz="4000" b="1" dirty="0" smtClean="0"/>
              <a:t>«</a:t>
            </a:r>
            <a:r>
              <a:rPr lang="ru-RU" sz="4000" b="1" dirty="0"/>
              <a:t>Мозговой штурм» 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ru-RU" dirty="0"/>
              <a:t>- Чему равно произведение чисел 8 и 7?</a:t>
            </a:r>
          </a:p>
          <a:p>
            <a:r>
              <a:rPr lang="ru-RU" dirty="0"/>
              <a:t>- Уменьшите 27 в 9 раз.</a:t>
            </a:r>
          </a:p>
          <a:p>
            <a:r>
              <a:rPr lang="ru-RU" dirty="0"/>
              <a:t>- Во сколько раз 6 меньше 30?</a:t>
            </a:r>
          </a:p>
          <a:p>
            <a:r>
              <a:rPr lang="ru-RU" dirty="0"/>
              <a:t>- Увеличьте 9 в 4 раза.</a:t>
            </a:r>
          </a:p>
          <a:p>
            <a:r>
              <a:rPr lang="ru-RU" dirty="0"/>
              <a:t>- Найди частное чисел 28 и 7</a:t>
            </a:r>
          </a:p>
          <a:p>
            <a:r>
              <a:rPr lang="ru-RU" dirty="0"/>
              <a:t>- Какое число надо увеличить в 6 раз, чтобы получилось 42?</a:t>
            </a:r>
          </a:p>
          <a:p>
            <a:r>
              <a:rPr lang="ru-RU" dirty="0"/>
              <a:t>- Какое число надо уменьшить в 3 раза, чтобы  получилось 8?</a:t>
            </a:r>
          </a:p>
          <a:p>
            <a:r>
              <a:rPr lang="ru-RU" dirty="0"/>
              <a:t>- На сколько20 меньше 80?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64610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9920892"/>
              </p:ext>
            </p:extLst>
          </p:nvPr>
        </p:nvGraphicFramePr>
        <p:xfrm>
          <a:off x="1331642" y="1844824"/>
          <a:ext cx="6840758" cy="2458410"/>
        </p:xfrm>
        <a:graphic>
          <a:graphicData uri="http://schemas.openxmlformats.org/drawingml/2006/table">
            <a:tbl>
              <a:tblPr firstRow="1" firstCol="1" bandRow="1"/>
              <a:tblGrid>
                <a:gridCol w="836759"/>
                <a:gridCol w="878908"/>
                <a:gridCol w="878908"/>
                <a:gridCol w="878908"/>
                <a:gridCol w="877667"/>
                <a:gridCol w="878908"/>
                <a:gridCol w="878908"/>
                <a:gridCol w="731792"/>
              </a:tblGrid>
              <a:tr h="8194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ru-RU" sz="3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3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3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3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3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3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3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36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4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4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0415825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36713872"/>
              </p:ext>
            </p:extLst>
          </p:nvPr>
        </p:nvGraphicFramePr>
        <p:xfrm>
          <a:off x="1187624" y="2348880"/>
          <a:ext cx="7128794" cy="1728192"/>
        </p:xfrm>
        <a:graphic>
          <a:graphicData uri="http://schemas.openxmlformats.org/drawingml/2006/table">
            <a:tbl>
              <a:tblPr firstRow="1" firstCol="1" bandRow="1"/>
              <a:tblGrid>
                <a:gridCol w="853635"/>
                <a:gridCol w="896632"/>
                <a:gridCol w="896632"/>
                <a:gridCol w="896632"/>
                <a:gridCol w="895367"/>
                <a:gridCol w="896632"/>
                <a:gridCol w="896632"/>
                <a:gridCol w="896632"/>
              </a:tblGrid>
              <a:tr h="8640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ru-RU" sz="4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4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4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4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4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4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4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4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6409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4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4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4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4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4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4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4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4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9151880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3438565"/>
              </p:ext>
            </p:extLst>
          </p:nvPr>
        </p:nvGraphicFramePr>
        <p:xfrm>
          <a:off x="1115615" y="2204863"/>
          <a:ext cx="7272812" cy="2313432"/>
        </p:xfrm>
        <a:graphic>
          <a:graphicData uri="http://schemas.openxmlformats.org/drawingml/2006/table">
            <a:tbl>
              <a:tblPr firstRow="1" firstCol="1" bandRow="1"/>
              <a:tblGrid>
                <a:gridCol w="870880"/>
                <a:gridCol w="914746"/>
                <a:gridCol w="914746"/>
                <a:gridCol w="914746"/>
                <a:gridCol w="913456"/>
                <a:gridCol w="914746"/>
                <a:gridCol w="914746"/>
                <a:gridCol w="914746"/>
              </a:tblGrid>
              <a:tr h="768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ru-RU" sz="4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4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4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4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4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4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4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4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8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4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4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4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4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24</a:t>
                      </a:r>
                      <a:endParaRPr lang="ru-RU" sz="4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36</a:t>
                      </a:r>
                      <a:endParaRPr lang="ru-RU" sz="4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56</a:t>
                      </a:r>
                      <a:endParaRPr lang="ru-RU" sz="4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60</a:t>
                      </a:r>
                      <a:endParaRPr lang="ru-RU" sz="4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80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4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4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4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й</a:t>
                      </a:r>
                      <a:endParaRPr lang="ru-RU" sz="4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с</a:t>
                      </a:r>
                      <a:endParaRPr lang="ru-RU" sz="4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т</a:t>
                      </a:r>
                      <a:endParaRPr lang="ru-RU" sz="4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в</a:t>
                      </a:r>
                      <a:endParaRPr lang="ru-RU" sz="44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о</a:t>
                      </a:r>
                      <a:endParaRPr lang="ru-RU" sz="44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3412509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r>
              <a:rPr lang="ru-RU" sz="4400" dirty="0"/>
              <a:t>Переместительное свойство умножения</a:t>
            </a:r>
            <a:r>
              <a:rPr lang="ru-RU" sz="4400" dirty="0" smtClean="0"/>
              <a:t>:</a:t>
            </a:r>
          </a:p>
          <a:p>
            <a:pPr marL="0" indent="0" algn="ctr">
              <a:buNone/>
            </a:pPr>
            <a:r>
              <a:rPr lang="ru-RU" sz="4400" dirty="0" smtClean="0"/>
              <a:t> </a:t>
            </a:r>
            <a:r>
              <a:rPr lang="ru-RU" sz="4400" b="1" dirty="0"/>
              <a:t>а • b = b • </a:t>
            </a:r>
            <a:r>
              <a:rPr lang="ru-RU" sz="4400" b="1" dirty="0" smtClean="0"/>
              <a:t>а</a:t>
            </a:r>
            <a:endParaRPr lang="ru-RU" sz="4400" b="1" dirty="0"/>
          </a:p>
          <a:p>
            <a:r>
              <a:rPr lang="ru-RU" sz="4400" dirty="0"/>
              <a:t>Сочетательное свойство умножения: </a:t>
            </a:r>
            <a:endParaRPr lang="ru-RU" sz="4400" dirty="0" smtClean="0"/>
          </a:p>
          <a:p>
            <a:pPr marL="0" indent="0" algn="ctr">
              <a:buNone/>
            </a:pPr>
            <a:r>
              <a:rPr lang="ru-RU" sz="4400" b="1" dirty="0" smtClean="0"/>
              <a:t>(</a:t>
            </a:r>
            <a:r>
              <a:rPr lang="ru-RU" sz="4400" b="1" dirty="0"/>
              <a:t>а • b) • с = а • (b • с</a:t>
            </a:r>
            <a:r>
              <a:rPr lang="ru-RU" sz="4400" b="1" dirty="0" smtClean="0"/>
              <a:t>)</a:t>
            </a:r>
            <a:endParaRPr lang="ru-RU" sz="4400" b="1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4256797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600200"/>
            <a:ext cx="7787208" cy="4525963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/>
              <a:t>90 х </a:t>
            </a:r>
            <a:r>
              <a:rPr lang="ru-RU" sz="4400" dirty="0" smtClean="0"/>
              <a:t>6 =</a:t>
            </a:r>
            <a:endParaRPr lang="ru-RU" sz="4400" dirty="0"/>
          </a:p>
          <a:p>
            <a:pPr marL="0" indent="0">
              <a:buNone/>
            </a:pPr>
            <a:r>
              <a:rPr lang="ru-RU" sz="4400" dirty="0"/>
              <a:t>6 х </a:t>
            </a:r>
            <a:r>
              <a:rPr lang="ru-RU" sz="4400" dirty="0" smtClean="0"/>
              <a:t>90 =</a:t>
            </a:r>
            <a:endParaRPr lang="ru-RU" sz="4400" dirty="0"/>
          </a:p>
          <a:p>
            <a:pPr marL="0" indent="0">
              <a:buNone/>
            </a:pPr>
            <a:r>
              <a:rPr lang="ru-RU" sz="4400" dirty="0" smtClean="0"/>
              <a:t>5 х (7 </a:t>
            </a:r>
            <a:r>
              <a:rPr lang="ru-RU" sz="4400" dirty="0"/>
              <a:t>х 2) </a:t>
            </a:r>
            <a:r>
              <a:rPr lang="ru-RU" sz="4400" dirty="0" smtClean="0"/>
              <a:t>= </a:t>
            </a:r>
          </a:p>
          <a:p>
            <a:pPr marL="0" indent="0">
              <a:buNone/>
            </a:pPr>
            <a:r>
              <a:rPr lang="ru-RU" sz="4400" dirty="0" smtClean="0"/>
              <a:t>(</a:t>
            </a:r>
            <a:r>
              <a:rPr lang="ru-RU" sz="4400" dirty="0"/>
              <a:t>8+6) х </a:t>
            </a:r>
            <a:r>
              <a:rPr lang="ru-RU" sz="4400" dirty="0" smtClean="0"/>
              <a:t>5 = </a:t>
            </a: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59832" y="1628800"/>
            <a:ext cx="1296144" cy="6137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540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52263" y="2420888"/>
            <a:ext cx="1319403" cy="5919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540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270661" y="3147417"/>
            <a:ext cx="847328" cy="7177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70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32648" y="4005064"/>
            <a:ext cx="3872315" cy="650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8 </a:t>
            </a:r>
            <a:r>
              <a:rPr lang="en-US" sz="4400" dirty="0" smtClean="0">
                <a:solidFill>
                  <a:schemeClr val="tx1"/>
                </a:solidFill>
              </a:rPr>
              <a:t>x</a:t>
            </a:r>
            <a:r>
              <a:rPr lang="ru-RU" sz="4400" dirty="0" smtClean="0">
                <a:solidFill>
                  <a:schemeClr val="tx1"/>
                </a:solidFill>
              </a:rPr>
              <a:t> 5 + 6 </a:t>
            </a:r>
            <a:r>
              <a:rPr lang="en-US" sz="4400" dirty="0" smtClean="0">
                <a:solidFill>
                  <a:schemeClr val="tx1"/>
                </a:solidFill>
              </a:rPr>
              <a:t>x</a:t>
            </a:r>
            <a:r>
              <a:rPr lang="ru-RU" sz="4400" dirty="0" smtClean="0">
                <a:solidFill>
                  <a:schemeClr val="tx1"/>
                </a:solidFill>
              </a:rPr>
              <a:t> 5 =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135898" y="3176803"/>
            <a:ext cx="3094172" cy="7177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400" dirty="0">
                <a:solidFill>
                  <a:schemeClr val="tx1"/>
                </a:solidFill>
              </a:rPr>
              <a:t>(5 </a:t>
            </a:r>
            <a:r>
              <a:rPr lang="en-US" sz="4400" dirty="0">
                <a:solidFill>
                  <a:schemeClr val="tx1"/>
                </a:solidFill>
              </a:rPr>
              <a:t>x</a:t>
            </a:r>
            <a:r>
              <a:rPr lang="ru-RU" sz="4400" dirty="0">
                <a:solidFill>
                  <a:schemeClr val="tx1"/>
                </a:solidFill>
              </a:rPr>
              <a:t>2)</a:t>
            </a:r>
            <a:r>
              <a:rPr lang="en-US" sz="4400" dirty="0">
                <a:solidFill>
                  <a:schemeClr val="tx1"/>
                </a:solidFill>
              </a:rPr>
              <a:t> x 7</a:t>
            </a:r>
            <a:r>
              <a:rPr lang="ru-RU" sz="4400" dirty="0">
                <a:solidFill>
                  <a:schemeClr val="tx1"/>
                </a:solidFill>
              </a:rPr>
              <a:t> =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7524328" y="4005064"/>
            <a:ext cx="884465" cy="6508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70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202642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9903282"/>
              </p:ext>
            </p:extLst>
          </p:nvPr>
        </p:nvGraphicFramePr>
        <p:xfrm>
          <a:off x="1835696" y="908720"/>
          <a:ext cx="5688632" cy="2448272"/>
        </p:xfrm>
        <a:graphic>
          <a:graphicData uri="http://schemas.openxmlformats.org/drawingml/2006/table">
            <a:tbl>
              <a:tblPr firstRow="1" firstCol="1" bandRow="1"/>
              <a:tblGrid>
                <a:gridCol w="587756"/>
                <a:gridCol w="637235"/>
                <a:gridCol w="637235"/>
                <a:gridCol w="638733"/>
                <a:gridCol w="637235"/>
                <a:gridCol w="637235"/>
                <a:gridCol w="637235"/>
                <a:gridCol w="638733"/>
                <a:gridCol w="637235"/>
              </a:tblGrid>
              <a:tr h="6120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  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</a:tr>
              <a:tr h="6120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</a:tr>
              <a:tr h="6120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</a:tr>
              <a:tr h="612068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48DD4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1187624" y="3861048"/>
            <a:ext cx="6480720" cy="158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sz="4400" dirty="0">
                <a:solidFill>
                  <a:prstClr val="black"/>
                </a:solidFill>
                <a:latin typeface="Calibri"/>
              </a:rPr>
              <a:t>6х4+3х4=36 ( см</a:t>
            </a:r>
            <a:r>
              <a:rPr lang="ru-RU" sz="4400" baseline="30000" dirty="0">
                <a:solidFill>
                  <a:prstClr val="black"/>
                </a:solidFill>
                <a:latin typeface="Calibri"/>
              </a:rPr>
              <a:t>2</a:t>
            </a:r>
            <a:r>
              <a:rPr lang="ru-RU" sz="4400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lvl="0" algn="ctr">
              <a:spcBef>
                <a:spcPct val="20000"/>
              </a:spcBef>
            </a:pPr>
            <a:r>
              <a:rPr lang="ru-RU" sz="4400" dirty="0" smtClean="0">
                <a:solidFill>
                  <a:prstClr val="black"/>
                </a:solidFill>
                <a:latin typeface="Calibri"/>
              </a:rPr>
              <a:t>(6+3)х4=36 ( см</a:t>
            </a:r>
            <a:r>
              <a:rPr lang="ru-RU" sz="4400" baseline="30000" dirty="0" smtClean="0">
                <a:solidFill>
                  <a:prstClr val="black"/>
                </a:solidFill>
                <a:latin typeface="Calibri"/>
              </a:rPr>
              <a:t>2</a:t>
            </a:r>
            <a:r>
              <a:rPr lang="ru-RU" sz="4400" dirty="0" smtClean="0">
                <a:solidFill>
                  <a:prstClr val="black"/>
                </a:solidFill>
                <a:latin typeface="Calibri"/>
              </a:rPr>
              <a:t>) </a:t>
            </a:r>
            <a:endParaRPr lang="ru-RU" sz="4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403648" y="471733"/>
            <a:ext cx="576064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К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403648" y="3356992"/>
            <a:ext cx="576064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А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385946" y="3356992"/>
            <a:ext cx="576064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Е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380312" y="471733"/>
            <a:ext cx="576064" cy="4320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tx1"/>
                </a:solidFill>
              </a:rPr>
              <a:t>М</a:t>
            </a: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10186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</TotalTime>
  <Words>413</Words>
  <Application>Microsoft Office PowerPoint</Application>
  <PresentationFormat>Экран (4:3)</PresentationFormat>
  <Paragraphs>215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1_Оформление по умолчанию</vt:lpstr>
      <vt:lpstr>Урок русского языка 3-Б классе УМК «Гармония»</vt:lpstr>
      <vt:lpstr>Презентация PowerPoint</vt:lpstr>
      <vt:lpstr>«Мозговой штурм»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Распределительное свойство умножения</vt:lpstr>
      <vt:lpstr>Физминутка</vt:lpstr>
      <vt:lpstr>Презентация PowerPoint</vt:lpstr>
      <vt:lpstr>Презентация PowerPoint</vt:lpstr>
      <vt:lpstr>Презентация PowerPoint</vt:lpstr>
      <vt:lpstr>Рефлексия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Очень трудная наука Математика для вас. Но учиться в наше время Нужно каждому из нас!</dc:title>
  <dc:creator>User</dc:creator>
  <cp:lastModifiedBy>User</cp:lastModifiedBy>
  <cp:revision>39</cp:revision>
  <dcterms:created xsi:type="dcterms:W3CDTF">2015-01-12T20:45:31Z</dcterms:created>
  <dcterms:modified xsi:type="dcterms:W3CDTF">2015-01-19T22:38:07Z</dcterms:modified>
</cp:coreProperties>
</file>