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8" r:id="rId5"/>
    <p:sldId id="269" r:id="rId6"/>
    <p:sldId id="267" r:id="rId7"/>
    <p:sldId id="270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68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3F068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Решение задач </a:t>
            </a:r>
            <a:r>
              <a:rPr lang="ru-RU" b="1" dirty="0" smtClean="0">
                <a:solidFill>
                  <a:schemeClr val="bg1"/>
                </a:solidFill>
              </a:rPr>
              <a:t>на движение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План урока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511256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Повторение.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bg1"/>
                </a:solidFill>
              </a:rPr>
              <a:t>Изучение нового.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3. Решение задач.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4. Д/З. Параграф 26, №618, №620.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Разложение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квадратного трёхчлена на </a:t>
            </a:r>
            <a:r>
              <a:rPr lang="ru-RU" dirty="0" err="1" smtClean="0">
                <a:solidFill>
                  <a:schemeClr val="bg1"/>
                </a:solidFill>
              </a:rPr>
              <a:t>ножители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6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en-US" sz="6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66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6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+ </a:t>
            </a:r>
            <a:r>
              <a:rPr lang="en-US" sz="66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bx</a:t>
            </a:r>
            <a:r>
              <a:rPr lang="en-US" sz="6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 c </a:t>
            </a:r>
            <a:r>
              <a:rPr lang="en-US" sz="6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 0 </a:t>
            </a:r>
            <a:r>
              <a:rPr lang="en-US" sz="6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sz="4400" i="1" dirty="0" smtClean="0">
                <a:solidFill>
                  <a:schemeClr val="bg1"/>
                </a:solidFill>
              </a:rPr>
              <a:t>ax </a:t>
            </a:r>
            <a:r>
              <a:rPr lang="en-US" sz="4400" baseline="30000" dirty="0" smtClean="0">
                <a:solidFill>
                  <a:schemeClr val="bg1"/>
                </a:solidFill>
              </a:rPr>
              <a:t>2</a:t>
            </a:r>
            <a:r>
              <a:rPr lang="en-US" sz="4400" i="1" dirty="0" smtClean="0">
                <a:solidFill>
                  <a:schemeClr val="bg1"/>
                </a:solidFill>
              </a:rPr>
              <a:t> + </a:t>
            </a:r>
            <a:r>
              <a:rPr lang="en-US" sz="4400" i="1" dirty="0" err="1" smtClean="0">
                <a:solidFill>
                  <a:schemeClr val="bg1"/>
                </a:solidFill>
              </a:rPr>
              <a:t>bx</a:t>
            </a:r>
            <a:r>
              <a:rPr lang="en-US" sz="4400" i="1" dirty="0" smtClean="0">
                <a:solidFill>
                  <a:schemeClr val="bg1"/>
                </a:solidFill>
              </a:rPr>
              <a:t>+ c = a </a:t>
            </a:r>
            <a:r>
              <a:rPr lang="en-US" sz="4400" dirty="0" smtClean="0">
                <a:solidFill>
                  <a:schemeClr val="bg1"/>
                </a:solidFill>
              </a:rPr>
              <a:t>(</a:t>
            </a:r>
            <a:r>
              <a:rPr lang="en-US" sz="4400" i="1" dirty="0" smtClean="0">
                <a:solidFill>
                  <a:schemeClr val="bg1"/>
                </a:solidFill>
              </a:rPr>
              <a:t> x –  x</a:t>
            </a:r>
            <a:r>
              <a:rPr lang="en-US" sz="4400" baseline="-25000" dirty="0" smtClean="0">
                <a:solidFill>
                  <a:schemeClr val="bg1"/>
                </a:solidFill>
              </a:rPr>
              <a:t>1</a:t>
            </a:r>
            <a:r>
              <a:rPr lang="en-US" sz="4400" i="1" dirty="0" smtClean="0">
                <a:solidFill>
                  <a:schemeClr val="bg1"/>
                </a:solidFill>
              </a:rPr>
              <a:t> </a:t>
            </a:r>
            <a:r>
              <a:rPr lang="en-US" sz="4400" dirty="0" smtClean="0">
                <a:solidFill>
                  <a:schemeClr val="bg1"/>
                </a:solidFill>
              </a:rPr>
              <a:t>) (</a:t>
            </a:r>
            <a:r>
              <a:rPr lang="en-US" sz="4400" i="1" dirty="0" smtClean="0">
                <a:solidFill>
                  <a:schemeClr val="bg1"/>
                </a:solidFill>
              </a:rPr>
              <a:t> x –  x</a:t>
            </a:r>
            <a:r>
              <a:rPr lang="en-US" sz="4400" baseline="-25000" dirty="0" smtClean="0">
                <a:solidFill>
                  <a:schemeClr val="bg1"/>
                </a:solidFill>
              </a:rPr>
              <a:t>2</a:t>
            </a:r>
            <a:r>
              <a:rPr lang="en-US" sz="4400" i="1" dirty="0" smtClean="0">
                <a:solidFill>
                  <a:schemeClr val="bg1"/>
                </a:solidFill>
              </a:rPr>
              <a:t> </a:t>
            </a:r>
            <a:r>
              <a:rPr lang="en-US" sz="4400" dirty="0" smtClean="0">
                <a:solidFill>
                  <a:schemeClr val="bg1"/>
                </a:solidFill>
              </a:rPr>
              <a:t>)</a:t>
            </a:r>
            <a:r>
              <a:rPr lang="en-US" sz="4400" i="1" dirty="0" smtClean="0">
                <a:solidFill>
                  <a:schemeClr val="bg1"/>
                </a:solidFill>
              </a:rPr>
              <a:t> </a:t>
            </a:r>
            <a:endParaRPr lang="en-US" sz="440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Пример 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 П </a:t>
            </a:r>
            <a:r>
              <a:rPr lang="ru-RU" dirty="0" err="1" smtClean="0">
                <a:solidFill>
                  <a:schemeClr val="bg1"/>
                </a:solidFill>
              </a:rPr>
              <a:t>р</a:t>
            </a:r>
            <a:r>
              <a:rPr lang="ru-RU" dirty="0" smtClean="0">
                <a:solidFill>
                  <a:schemeClr val="bg1"/>
                </a:solidFill>
              </a:rPr>
              <a:t> и м е </a:t>
            </a:r>
            <a:r>
              <a:rPr lang="ru-RU" dirty="0" err="1" smtClean="0">
                <a:solidFill>
                  <a:schemeClr val="bg1"/>
                </a:solidFill>
              </a:rPr>
              <a:t>р</a:t>
            </a:r>
            <a:r>
              <a:rPr lang="ru-RU" dirty="0" smtClean="0">
                <a:solidFill>
                  <a:schemeClr val="bg1"/>
                </a:solidFill>
              </a:rPr>
              <a:t> .  Разложить трехчлен 2</a:t>
            </a:r>
            <a:r>
              <a:rPr lang="ru-RU" i="1" dirty="0" smtClean="0">
                <a:solidFill>
                  <a:schemeClr val="bg1"/>
                </a:solidFill>
              </a:rPr>
              <a:t>x </a:t>
            </a:r>
            <a:r>
              <a:rPr lang="ru-RU" baseline="30000" dirty="0" smtClean="0">
                <a:solidFill>
                  <a:schemeClr val="bg1"/>
                </a:solidFill>
              </a:rPr>
              <a:t>2</a:t>
            </a:r>
            <a:r>
              <a:rPr lang="ru-RU" i="1" dirty="0" smtClean="0">
                <a:solidFill>
                  <a:schemeClr val="bg1"/>
                </a:solidFill>
              </a:rPr>
              <a:t> </a:t>
            </a:r>
            <a:r>
              <a:rPr lang="ru-RU" dirty="0" smtClean="0">
                <a:solidFill>
                  <a:schemeClr val="bg1"/>
                </a:solidFill>
              </a:rPr>
              <a:t>– 4</a:t>
            </a:r>
            <a:r>
              <a:rPr lang="ru-RU" i="1" dirty="0" smtClean="0">
                <a:solidFill>
                  <a:schemeClr val="bg1"/>
                </a:solidFill>
              </a:rPr>
              <a:t>x </a:t>
            </a:r>
            <a:r>
              <a:rPr lang="ru-RU" dirty="0" smtClean="0">
                <a:solidFill>
                  <a:schemeClr val="bg1"/>
                </a:solidFill>
              </a:rPr>
              <a:t>– 6</a:t>
            </a:r>
            <a:r>
              <a:rPr lang="ru-RU" i="1" dirty="0" smtClean="0">
                <a:solidFill>
                  <a:schemeClr val="bg1"/>
                </a:solidFill>
              </a:rPr>
              <a:t> </a:t>
            </a:r>
            <a:r>
              <a:rPr lang="ru-RU" dirty="0" smtClean="0">
                <a:solidFill>
                  <a:schemeClr val="bg1"/>
                </a:solidFill>
              </a:rPr>
              <a:t>на множители первой степени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Р </a:t>
            </a:r>
            <a:r>
              <a:rPr lang="ru-RU" dirty="0" smtClean="0">
                <a:solidFill>
                  <a:schemeClr val="bg1"/>
                </a:solidFill>
              </a:rPr>
              <a:t>е </a:t>
            </a:r>
            <a:r>
              <a:rPr lang="ru-RU" dirty="0" err="1" smtClean="0">
                <a:solidFill>
                  <a:schemeClr val="bg1"/>
                </a:solidFill>
              </a:rPr>
              <a:t>ш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е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н</a:t>
            </a:r>
            <a:r>
              <a:rPr lang="ru-RU" dirty="0" smtClean="0">
                <a:solidFill>
                  <a:schemeClr val="bg1"/>
                </a:solidFill>
              </a:rPr>
              <a:t> и е .</a:t>
            </a:r>
            <a:r>
              <a:rPr lang="ru-RU" i="1" dirty="0" smtClean="0">
                <a:solidFill>
                  <a:schemeClr val="bg1"/>
                </a:solidFill>
              </a:rPr>
              <a:t>  </a:t>
            </a:r>
            <a:r>
              <a:rPr lang="ru-RU" dirty="0" smtClean="0">
                <a:solidFill>
                  <a:schemeClr val="bg1"/>
                </a:solidFill>
              </a:rPr>
              <a:t>Во-первых, решим уравнение:  2</a:t>
            </a:r>
            <a:r>
              <a:rPr lang="ru-RU" i="1" dirty="0" smtClean="0">
                <a:solidFill>
                  <a:schemeClr val="bg1"/>
                </a:solidFill>
              </a:rPr>
              <a:t>x </a:t>
            </a:r>
            <a:r>
              <a:rPr lang="ru-RU" baseline="30000" dirty="0" smtClean="0">
                <a:solidFill>
                  <a:schemeClr val="bg1"/>
                </a:solidFill>
              </a:rPr>
              <a:t>2</a:t>
            </a:r>
            <a:r>
              <a:rPr lang="ru-RU" i="1" dirty="0" smtClean="0">
                <a:solidFill>
                  <a:schemeClr val="bg1"/>
                </a:solidFill>
              </a:rPr>
              <a:t> </a:t>
            </a:r>
            <a:r>
              <a:rPr lang="ru-RU" dirty="0" smtClean="0">
                <a:solidFill>
                  <a:schemeClr val="bg1"/>
                </a:solidFill>
              </a:rPr>
              <a:t>– 4</a:t>
            </a:r>
            <a:r>
              <a:rPr lang="ru-RU" i="1" dirty="0" smtClean="0">
                <a:solidFill>
                  <a:schemeClr val="bg1"/>
                </a:solidFill>
              </a:rPr>
              <a:t>x </a:t>
            </a:r>
            <a:r>
              <a:rPr lang="ru-RU" dirty="0" smtClean="0">
                <a:solidFill>
                  <a:schemeClr val="bg1"/>
                </a:solidFill>
              </a:rPr>
              <a:t>– 6 = 0. 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Его корни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                             </a:t>
            </a:r>
            <a:r>
              <a:rPr lang="ru-RU" i="1" dirty="0" smtClean="0">
                <a:solidFill>
                  <a:schemeClr val="bg1"/>
                </a:solidFill>
              </a:rPr>
              <a:t>x</a:t>
            </a:r>
            <a:r>
              <a:rPr lang="ru-RU" baseline="-25000" dirty="0" smtClean="0">
                <a:solidFill>
                  <a:schemeClr val="bg1"/>
                </a:solidFill>
              </a:rPr>
              <a:t>1</a:t>
            </a:r>
            <a:r>
              <a:rPr lang="ru-RU" i="1" dirty="0" smtClean="0">
                <a:solidFill>
                  <a:schemeClr val="bg1"/>
                </a:solidFill>
              </a:rPr>
              <a:t> =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i="1" dirty="0" smtClean="0">
                <a:solidFill>
                  <a:schemeClr val="bg1"/>
                </a:solidFill>
              </a:rPr>
              <a:t>–</a:t>
            </a:r>
            <a:r>
              <a:rPr lang="ru-RU" dirty="0" smtClean="0">
                <a:solidFill>
                  <a:schemeClr val="bg1"/>
                </a:solidFill>
              </a:rPr>
              <a:t>1  и  </a:t>
            </a:r>
            <a:r>
              <a:rPr lang="ru-RU" i="1" dirty="0" smtClean="0">
                <a:solidFill>
                  <a:schemeClr val="bg1"/>
                </a:solidFill>
              </a:rPr>
              <a:t>x</a:t>
            </a:r>
            <a:r>
              <a:rPr lang="ru-RU" baseline="-25000" dirty="0" smtClean="0">
                <a:solidFill>
                  <a:schemeClr val="bg1"/>
                </a:solidFill>
              </a:rPr>
              <a:t>2</a:t>
            </a:r>
            <a:r>
              <a:rPr lang="ru-RU" i="1" dirty="0" smtClean="0">
                <a:solidFill>
                  <a:schemeClr val="bg1"/>
                </a:solidFill>
              </a:rPr>
              <a:t> =</a:t>
            </a:r>
            <a:r>
              <a:rPr lang="ru-RU" dirty="0" smtClean="0">
                <a:solidFill>
                  <a:schemeClr val="bg1"/>
                </a:solidFill>
              </a:rPr>
              <a:t> 3. 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Отсюда, 2</a:t>
            </a:r>
            <a:r>
              <a:rPr lang="ru-RU" i="1" dirty="0" smtClean="0">
                <a:solidFill>
                  <a:schemeClr val="bg1"/>
                </a:solidFill>
              </a:rPr>
              <a:t>x </a:t>
            </a:r>
            <a:r>
              <a:rPr lang="ru-RU" baseline="30000" dirty="0" smtClean="0">
                <a:solidFill>
                  <a:schemeClr val="bg1"/>
                </a:solidFill>
              </a:rPr>
              <a:t>2</a:t>
            </a:r>
            <a:r>
              <a:rPr lang="ru-RU" i="1" dirty="0" smtClean="0">
                <a:solidFill>
                  <a:schemeClr val="bg1"/>
                </a:solidFill>
              </a:rPr>
              <a:t> </a:t>
            </a:r>
            <a:r>
              <a:rPr lang="ru-RU" dirty="0" smtClean="0">
                <a:solidFill>
                  <a:schemeClr val="bg1"/>
                </a:solidFill>
              </a:rPr>
              <a:t>– 4</a:t>
            </a:r>
            <a:r>
              <a:rPr lang="ru-RU" i="1" dirty="0" smtClean="0">
                <a:solidFill>
                  <a:schemeClr val="bg1"/>
                </a:solidFill>
              </a:rPr>
              <a:t>x </a:t>
            </a:r>
            <a:r>
              <a:rPr lang="ru-RU" dirty="0" smtClean="0">
                <a:solidFill>
                  <a:schemeClr val="bg1"/>
                </a:solidFill>
              </a:rPr>
              <a:t>– 6 = 2 (</a:t>
            </a:r>
            <a:r>
              <a:rPr lang="ru-RU" i="1" dirty="0" smtClean="0">
                <a:solidFill>
                  <a:schemeClr val="bg1"/>
                </a:solidFill>
              </a:rPr>
              <a:t> </a:t>
            </a:r>
            <a:r>
              <a:rPr lang="ru-RU" i="1" dirty="0" err="1" smtClean="0">
                <a:solidFill>
                  <a:schemeClr val="bg1"/>
                </a:solidFill>
              </a:rPr>
              <a:t>x</a:t>
            </a:r>
            <a:r>
              <a:rPr lang="ru-RU" i="1" dirty="0" smtClean="0">
                <a:solidFill>
                  <a:schemeClr val="bg1"/>
                </a:solidFill>
              </a:rPr>
              <a:t> </a:t>
            </a:r>
            <a:r>
              <a:rPr lang="ru-RU" dirty="0" smtClean="0">
                <a:solidFill>
                  <a:schemeClr val="bg1"/>
                </a:solidFill>
              </a:rPr>
              <a:t>+ 1 ) (</a:t>
            </a:r>
            <a:r>
              <a:rPr lang="ru-RU" i="1" dirty="0" smtClean="0">
                <a:solidFill>
                  <a:schemeClr val="bg1"/>
                </a:solidFill>
              </a:rPr>
              <a:t> </a:t>
            </a:r>
            <a:r>
              <a:rPr lang="ru-RU" i="1" dirty="0" err="1" smtClean="0">
                <a:solidFill>
                  <a:schemeClr val="bg1"/>
                </a:solidFill>
              </a:rPr>
              <a:t>x</a:t>
            </a:r>
            <a:r>
              <a:rPr lang="ru-RU" i="1" dirty="0" smtClean="0">
                <a:solidFill>
                  <a:schemeClr val="bg1"/>
                </a:solidFill>
              </a:rPr>
              <a:t> </a:t>
            </a:r>
            <a:r>
              <a:rPr lang="ru-RU" dirty="0" smtClean="0">
                <a:solidFill>
                  <a:schemeClr val="bg1"/>
                </a:solidFill>
              </a:rPr>
              <a:t>– 3 ) 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Задания для совместного решения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777\Desktop\Планы уроков\1 февраля\8 класс\20427_html_m17f6998d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988840"/>
            <a:ext cx="2962672" cy="1577604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13566" t="-14538" r="6272" b="-1768"/>
          <a:stretch>
            <a:fillRect/>
          </a:stretch>
        </p:blipFill>
        <p:spPr bwMode="auto">
          <a:xfrm>
            <a:off x="683568" y="4293096"/>
            <a:ext cx="468052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645024"/>
            <a:ext cx="59340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340768"/>
            <a:ext cx="553402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 l="21396"/>
          <a:stretch>
            <a:fillRect/>
          </a:stretch>
        </p:blipFill>
        <p:spPr bwMode="auto">
          <a:xfrm>
            <a:off x="611560" y="2204864"/>
            <a:ext cx="3174504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8840"/>
            <a:ext cx="9144000" cy="1961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Домашнее задание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8229600" cy="1387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068960"/>
            <a:ext cx="7898507" cy="855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05064"/>
            <a:ext cx="7298606" cy="1351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Используемая литература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8229600" cy="111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429000"/>
            <a:ext cx="8471224" cy="1594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41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Решение задач на движение</vt:lpstr>
      <vt:lpstr>План урока</vt:lpstr>
      <vt:lpstr>Разложение  квадратного трёхчлена на ножители</vt:lpstr>
      <vt:lpstr>Пример 1</vt:lpstr>
      <vt:lpstr>Задания для совместного решения</vt:lpstr>
      <vt:lpstr>Слайд 6</vt:lpstr>
      <vt:lpstr>Домашнее задание</vt:lpstr>
      <vt:lpstr>Используемая 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Направление тока и направление линий его магнитного поля.</dc:title>
  <dc:creator>777</dc:creator>
  <cp:lastModifiedBy>777</cp:lastModifiedBy>
  <cp:revision>10</cp:revision>
  <dcterms:created xsi:type="dcterms:W3CDTF">2015-01-29T18:10:19Z</dcterms:created>
  <dcterms:modified xsi:type="dcterms:W3CDTF">2015-02-01T15:51:46Z</dcterms:modified>
</cp:coreProperties>
</file>