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8" r:id="rId9"/>
    <p:sldId id="259" r:id="rId10"/>
    <p:sldId id="265" r:id="rId11"/>
    <p:sldId id="262" r:id="rId12"/>
    <p:sldId id="267" r:id="rId13"/>
    <p:sldId id="266" r:id="rId14"/>
    <p:sldId id="271" r:id="rId15"/>
    <p:sldId id="272" r:id="rId16"/>
    <p:sldId id="277" r:id="rId17"/>
    <p:sldId id="278" r:id="rId18"/>
    <p:sldId id="269" r:id="rId19"/>
    <p:sldId id="270" r:id="rId20"/>
    <p:sldId id="273" r:id="rId21"/>
    <p:sldId id="274" r:id="rId22"/>
    <p:sldId id="275" r:id="rId23"/>
    <p:sldId id="276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6990" y="2234939"/>
            <a:ext cx="5637010" cy="882119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М.Е. Салтыков-Щедрин  «История одного города»: «О </a:t>
            </a:r>
            <a:r>
              <a:rPr lang="ru-RU" sz="3600" dirty="0" err="1"/>
              <a:t>корени</a:t>
            </a:r>
            <a:r>
              <a:rPr lang="ru-RU" sz="3600" dirty="0"/>
              <a:t> происхождения </a:t>
            </a:r>
            <a:r>
              <a:rPr lang="ru-RU" sz="3600" dirty="0" err="1"/>
              <a:t>глуповцев</a:t>
            </a:r>
            <a:r>
              <a:rPr lang="ru-RU" sz="3600" dirty="0"/>
              <a:t>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Разработка урока учителя русского языка и литературы ГБОУ Школа №</a:t>
            </a:r>
            <a:r>
              <a:rPr lang="ru-RU" sz="2000" dirty="0" smtClean="0"/>
              <a:t>41 г. Москвы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err="1" smtClean="0"/>
              <a:t>Дубовицкой</a:t>
            </a:r>
            <a:r>
              <a:rPr lang="ru-RU" sz="2000" dirty="0" smtClean="0"/>
              <a:t> Екатерины </a:t>
            </a:r>
            <a:r>
              <a:rPr lang="ru-RU" sz="2000" smtClean="0"/>
              <a:t>Алексеевны </a:t>
            </a:r>
            <a:endParaRPr lang="ru-RU" sz="2000" dirty="0"/>
          </a:p>
        </p:txBody>
      </p:sp>
      <p:pic>
        <p:nvPicPr>
          <p:cNvPr id="2050" name="Picture 2" descr="Фото :: Михаил Салтыков-Щедрин (Mikhail Saltykov-Shchedrin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91" y="1556792"/>
            <a:ext cx="3414389" cy="419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66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Реакция критики на произведение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132856"/>
            <a:ext cx="6400800" cy="34747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После выхода «Истории одного города» в печати появились различные толкования произведения. Писателя упрекали в бесцельном глумлении над народом. Критики считали  вздором названия головотяпов, </a:t>
            </a:r>
            <a:r>
              <a:rPr lang="ru-RU" dirty="0" err="1" smtClean="0"/>
              <a:t>моржеедов</a:t>
            </a:r>
            <a:r>
              <a:rPr lang="ru-RU" dirty="0" smtClean="0"/>
              <a:t>, </a:t>
            </a:r>
            <a:r>
              <a:rPr lang="ru-RU" dirty="0" err="1" smtClean="0"/>
              <a:t>лукоедов</a:t>
            </a:r>
            <a:r>
              <a:rPr lang="ru-RU" dirty="0" smtClean="0"/>
              <a:t>, лягушечников, лапотников и прочих. Автор же утверждал так: если подобные названия существуют в народном представлении, то я, конечно, имею полнейшее право воспользоваться ими и допустить их в мою книгу.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680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algn="l"/>
            <a:r>
              <a:rPr lang="ru-RU" sz="1800" dirty="0"/>
              <a:t>Пародия на официальные исторические сочинения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980728"/>
            <a:ext cx="6760840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У Даля  поговорки, присловья, часто являющиеся по существу дразнилками, обидными прозвищами, отражающими самые плохие качества жителей разных городов и деревень, объединены в разделе «Русь – Родина». </a:t>
            </a:r>
            <a:r>
              <a:rPr lang="ru-RU" u="sng" dirty="0" smtClean="0"/>
              <a:t>Однако Салтыков-Щедрин употребляет присловья, собранные Далем, не имея в виду конкретные города или местности, а показывая собирательное отношение народа к самому себе.</a:t>
            </a:r>
          </a:p>
          <a:p>
            <a:pPr marL="45720" indent="0">
              <a:buNone/>
            </a:pPr>
            <a:endParaRPr lang="ru-RU" dirty="0" smtClean="0"/>
          </a:p>
          <a:p>
            <a:r>
              <a:rPr lang="ru-RU" dirty="0" smtClean="0"/>
              <a:t>- Попробуйте сформулировать, что в главе «О </a:t>
            </a:r>
            <a:r>
              <a:rPr lang="ru-RU" dirty="0" err="1" smtClean="0"/>
              <a:t>корени</a:t>
            </a:r>
            <a:r>
              <a:rPr lang="ru-RU" dirty="0" smtClean="0"/>
              <a:t> происхождения </a:t>
            </a:r>
            <a:r>
              <a:rPr lang="ru-RU" dirty="0" err="1" smtClean="0"/>
              <a:t>глуповцев</a:t>
            </a:r>
            <a:r>
              <a:rPr lang="ru-RU" dirty="0" smtClean="0"/>
              <a:t>»  является объектом сатиры?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3255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Запись в тетрадях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844824"/>
            <a:ext cx="6400800" cy="347472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Объектом сатиры </a:t>
            </a:r>
            <a:r>
              <a:rPr lang="ru-RU" sz="2800" dirty="0" smtClean="0"/>
              <a:t>в главе являются самооценка русского народа, отсутствие навыков самоуправления, утопическая надежда на справедливое единоличное правление.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80577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Вопросы по тексту: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700808"/>
            <a:ext cx="6400800" cy="3474720"/>
          </a:xfrm>
        </p:spPr>
        <p:txBody>
          <a:bodyPr>
            <a:normAutofit/>
          </a:bodyPr>
          <a:lstStyle/>
          <a:p>
            <a:r>
              <a:rPr lang="ru-RU" dirty="0" smtClean="0"/>
              <a:t>- Почему народ, о котором рассказывается, называют головотяпами?</a:t>
            </a:r>
          </a:p>
          <a:p>
            <a:endParaRPr lang="ru-RU" dirty="0" smtClean="0"/>
          </a:p>
          <a:p>
            <a:r>
              <a:rPr lang="ru-RU" dirty="0" smtClean="0"/>
              <a:t>- Чем характеры героев этого произведения напоминают сказочных персонажей?</a:t>
            </a:r>
          </a:p>
          <a:p>
            <a:endParaRPr lang="ru-RU" dirty="0"/>
          </a:p>
          <a:p>
            <a:r>
              <a:rPr lang="ru-RU" dirty="0" smtClean="0"/>
              <a:t>- Дайте характеристику этого народа. Подтвердите цитатами из текста.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990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512511" cy="1143000"/>
          </a:xfrm>
        </p:spPr>
        <p:txBody>
          <a:bodyPr/>
          <a:lstStyle/>
          <a:p>
            <a:pPr algn="l"/>
            <a:r>
              <a:rPr lang="ru-RU" sz="1800" dirty="0" smtClean="0"/>
              <a:t>Примерные цитаты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700808"/>
            <a:ext cx="6400800" cy="3474720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smtClean="0"/>
              <a:t>1. «Ни вероисповедания, ни образа правления эти племена не имели, заменяя все сие тем, что постоянно </a:t>
            </a:r>
            <a:r>
              <a:rPr lang="ru-RU" sz="3200" dirty="0" err="1" smtClean="0"/>
              <a:t>враждавали</a:t>
            </a:r>
            <a:r>
              <a:rPr lang="ru-RU" sz="3200" dirty="0" smtClean="0"/>
              <a:t> между собою».</a:t>
            </a:r>
          </a:p>
          <a:p>
            <a:r>
              <a:rPr lang="ru-RU" sz="3200" dirty="0" smtClean="0"/>
              <a:t>2.«Мы головотяпы! Нет нас народа мудрее и храбрее».</a:t>
            </a:r>
          </a:p>
          <a:p>
            <a:r>
              <a:rPr lang="ru-RU" sz="3200" dirty="0" smtClean="0"/>
              <a:t>3. хитрые:«…будем друг с дружкой до тех пор головами тяпаться, пока кто кого </a:t>
            </a:r>
            <a:r>
              <a:rPr lang="ru-RU" sz="3200" dirty="0" err="1" smtClean="0"/>
              <a:t>перетяпает</a:t>
            </a:r>
            <a:r>
              <a:rPr lang="ru-RU" sz="3200" dirty="0" smtClean="0"/>
              <a:t>» (знали, что головы на плечах растут крепкие)</a:t>
            </a:r>
          </a:p>
          <a:p>
            <a:r>
              <a:rPr lang="ru-RU" sz="3200" dirty="0" smtClean="0"/>
              <a:t>«Прибегли к колдовству: пустили на </a:t>
            </a:r>
            <a:r>
              <a:rPr lang="ru-RU" sz="3200" dirty="0" err="1" smtClean="0"/>
              <a:t>кособрюхих</a:t>
            </a:r>
            <a:r>
              <a:rPr lang="ru-RU" sz="3200" dirty="0" smtClean="0"/>
              <a:t> солнышко»</a:t>
            </a:r>
          </a:p>
          <a:p>
            <a:r>
              <a:rPr lang="ru-RU" sz="3200" dirty="0" smtClean="0"/>
              <a:t>НО:      не могут добиться порядка, поэтому надумали искать себе князя</a:t>
            </a:r>
          </a:p>
          <a:p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360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128" y="404664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Работа с текстом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980728"/>
            <a:ext cx="6400800" cy="3474720"/>
          </a:xfrm>
        </p:spPr>
        <p:txBody>
          <a:bodyPr/>
          <a:lstStyle/>
          <a:p>
            <a:r>
              <a:rPr lang="ru-RU" dirty="0" smtClean="0"/>
              <a:t>Найдите в тексте слова старца </a:t>
            </a:r>
            <a:r>
              <a:rPr lang="ru-RU" dirty="0" err="1" smtClean="0"/>
              <a:t>Добромысла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-Что сделает для головотяпов князь?</a:t>
            </a:r>
          </a:p>
          <a:p>
            <a:r>
              <a:rPr lang="ru-RU" dirty="0" smtClean="0"/>
              <a:t> </a:t>
            </a:r>
            <a:r>
              <a:rPr lang="ru-RU" dirty="0"/>
              <a:t>- Какое правление, по мнению </a:t>
            </a:r>
            <a:r>
              <a:rPr lang="ru-RU" dirty="0" err="1"/>
              <a:t>Добромысла</a:t>
            </a:r>
            <a:r>
              <a:rPr lang="ru-RU" dirty="0"/>
              <a:t>, нужно для поддержания порядка? </a:t>
            </a:r>
          </a:p>
        </p:txBody>
      </p:sp>
      <p:pic>
        <p:nvPicPr>
          <p:cNvPr id="1026" name="Picture 2" descr="http://im3-tub-ru.yandex.net/i?id=e8da23d3f63c9c25c20761634f523c0a-104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90494"/>
            <a:ext cx="5022080" cy="380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610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Поразмышляем над прочитанным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844824"/>
            <a:ext cx="6400800" cy="3474720"/>
          </a:xfrm>
        </p:spPr>
        <p:txBody>
          <a:bodyPr/>
          <a:lstStyle/>
          <a:p>
            <a:r>
              <a:rPr lang="ru-RU" dirty="0" smtClean="0"/>
              <a:t>Показывая собирательное отношение народа к самому себе, писатель как бы говорит нам: неужели во всей стране только и есть недотёпы и хвастуны?</a:t>
            </a:r>
          </a:p>
          <a:p>
            <a:endParaRPr lang="ru-RU" dirty="0" smtClean="0"/>
          </a:p>
          <a:p>
            <a:r>
              <a:rPr lang="ru-RU" dirty="0" smtClean="0"/>
              <a:t>Попробуйте сами сформулировать, какие люди являются </a:t>
            </a:r>
            <a:r>
              <a:rPr lang="ru-RU" b="1" dirty="0" smtClean="0"/>
              <a:t>идеалом</a:t>
            </a:r>
            <a:r>
              <a:rPr lang="ru-RU" dirty="0" smtClean="0"/>
              <a:t> писателя?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829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Запись в тетрадь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988840"/>
            <a:ext cx="6400800" cy="3474720"/>
          </a:xfrm>
        </p:spPr>
        <p:txBody>
          <a:bodyPr/>
          <a:lstStyle/>
          <a:p>
            <a:r>
              <a:rPr lang="ru-RU" dirty="0" smtClean="0"/>
              <a:t>Идеалом писателя были честные, благородные, умные, талантливые люди. Мы не видим таких в романе «История одного города», но понимаем, что для утверждения лучших качеств народа писатель высмеивает всё недостойное.</a:t>
            </a:r>
          </a:p>
        </p:txBody>
      </p:sp>
    </p:spTree>
    <p:extLst>
      <p:ext uri="{BB962C8B-B14F-4D97-AF65-F5344CB8AC3E}">
        <p14:creationId xmlns:p14="http://schemas.microsoft.com/office/powerpoint/2010/main" val="2052409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Теория литературы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6400800" cy="3474720"/>
          </a:xfrm>
        </p:spPr>
        <p:txBody>
          <a:bodyPr/>
          <a:lstStyle/>
          <a:p>
            <a:r>
              <a:rPr lang="ru-RU" dirty="0" smtClean="0"/>
              <a:t>Вспомните определения гиперболы, гротеска, сравнения.</a:t>
            </a:r>
          </a:p>
          <a:p>
            <a:endParaRPr lang="ru-RU" dirty="0" smtClean="0"/>
          </a:p>
          <a:p>
            <a:r>
              <a:rPr lang="ru-RU" dirty="0" smtClean="0"/>
              <a:t>Какие из этих художественных средств используются Щедриным?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555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Теория литературы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6400800" cy="3474720"/>
          </a:xfrm>
        </p:spPr>
        <p:txBody>
          <a:bodyPr/>
          <a:lstStyle/>
          <a:p>
            <a:r>
              <a:rPr lang="ru-RU" b="1" dirty="0" smtClean="0"/>
              <a:t>Гипербола</a:t>
            </a:r>
            <a:r>
              <a:rPr lang="ru-RU" dirty="0" smtClean="0"/>
              <a:t> – чрезмерное преувеличение свойств изображаемого предмета.</a:t>
            </a:r>
          </a:p>
          <a:p>
            <a:r>
              <a:rPr lang="ru-RU" b="1" dirty="0" smtClean="0"/>
              <a:t>Гротеск</a:t>
            </a:r>
            <a:r>
              <a:rPr lang="ru-RU" dirty="0" smtClean="0"/>
              <a:t> – предельное преувеличение, основанное на фантастике, на причудливом сочетании фантастического и реального.</a:t>
            </a:r>
          </a:p>
          <a:p>
            <a:r>
              <a:rPr lang="ru-RU" b="1" dirty="0" smtClean="0"/>
              <a:t>Сравнение </a:t>
            </a:r>
            <a:r>
              <a:rPr lang="ru-RU" dirty="0" smtClean="0"/>
              <a:t>– изображение одного явления с помощью сопоставления с другим.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86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Пародия на официальные исторические сочинения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276872"/>
            <a:ext cx="6400800" cy="3474720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 smtClean="0"/>
              <a:t>«История одного города» была написана в 1869-1870-х годах и состоит из нескольких частей.</a:t>
            </a:r>
          </a:p>
          <a:p>
            <a:r>
              <a:rPr lang="ru-RU" sz="4000" dirty="0" smtClean="0"/>
              <a:t> Подзаголовок гласит: «По подлинным документам издал М.Е. Салтыков (Щедрин)».</a:t>
            </a:r>
          </a:p>
          <a:p>
            <a:r>
              <a:rPr lang="ru-RU" sz="4000" i="1" dirty="0" smtClean="0"/>
              <a:t>- На что настраивает читателя эта строка?</a:t>
            </a:r>
          </a:p>
          <a:p>
            <a:r>
              <a:rPr lang="ru-RU" sz="4000" i="1" dirty="0" smtClean="0"/>
              <a:t>- Обратимся к началу главы «О </a:t>
            </a:r>
            <a:r>
              <a:rPr lang="ru-RU" sz="4000" i="1" dirty="0" err="1" smtClean="0"/>
              <a:t>корени</a:t>
            </a:r>
            <a:r>
              <a:rPr lang="ru-RU" sz="4000" i="1" dirty="0" smtClean="0"/>
              <a:t> происхождения </a:t>
            </a:r>
            <a:r>
              <a:rPr lang="ru-RU" sz="4000" i="1" dirty="0" err="1" smtClean="0"/>
              <a:t>глуповцев</a:t>
            </a:r>
            <a:r>
              <a:rPr lang="ru-RU" sz="4000" i="1" dirty="0" smtClean="0"/>
              <a:t>». Прочитайте первый абзац.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873648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548680"/>
            <a:ext cx="8064896" cy="6525344"/>
          </a:xfrm>
        </p:spPr>
        <p:txBody>
          <a:bodyPr/>
          <a:lstStyle/>
          <a:p>
            <a:r>
              <a:rPr lang="ru-RU" dirty="0" smtClean="0"/>
              <a:t>Какие сатирические приемы помогают понять реальную сущность «деяний» градоначальников?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199557"/>
              </p:ext>
            </p:extLst>
          </p:nvPr>
        </p:nvGraphicFramePr>
        <p:xfrm>
          <a:off x="251520" y="1340768"/>
          <a:ext cx="8747667" cy="5354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939"/>
                <a:gridCol w="2520280"/>
                <a:gridCol w="4032448"/>
              </a:tblGrid>
              <a:tr h="581193">
                <a:tc>
                  <a:txBody>
                    <a:bodyPr/>
                    <a:lstStyle/>
                    <a:p>
                      <a:r>
                        <a:rPr lang="ru-RU" dirty="0" smtClean="0"/>
                        <a:t>князья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Принцип</a:t>
                      </a:r>
                      <a:r>
                        <a:rPr lang="ru-RU" baseline="0" dirty="0" smtClean="0"/>
                        <a:t> правления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градоначальники</a:t>
                      </a:r>
                      <a:endParaRPr lang="ru-RU" dirty="0"/>
                    </a:p>
                  </a:txBody>
                  <a:tcPr/>
                </a:tc>
              </a:tr>
              <a:tr h="369467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 князь (глупый)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 жезлом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9467"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  князь (глупый-преглупый)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Наказал жезлом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8549"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r>
                        <a:rPr lang="ru-RU" dirty="0" smtClean="0"/>
                        <a:t> князь (умный-преумный)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ружье попаливает да сабелькой помахивает. Что</a:t>
                      </a:r>
                      <a:r>
                        <a:rPr lang="ru-RU" baseline="0" dirty="0" smtClean="0"/>
                        <a:t> ни выпалит из ружьеца, то сердце насквозь прострелит, что ни махнет сабелькой, то голова с плеч долой.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94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Новотор</a:t>
                      </a:r>
                      <a:r>
                        <a:rPr lang="ru-RU" dirty="0" smtClean="0"/>
                        <a:t> (вор)</a:t>
                      </a:r>
                      <a:endParaRPr lang="ru-RU" dirty="0"/>
                    </a:p>
                  </a:txBody>
                  <a:tcPr/>
                </a:tc>
              </a:tr>
              <a:tr h="3694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Одоевец</a:t>
                      </a:r>
                      <a:r>
                        <a:rPr lang="ru-RU" dirty="0" smtClean="0"/>
                        <a:t> (вор)</a:t>
                      </a:r>
                      <a:endParaRPr lang="ru-RU" dirty="0"/>
                    </a:p>
                  </a:txBody>
                  <a:tcPr/>
                </a:tc>
              </a:tr>
              <a:tr h="3694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Орловец (вор)</a:t>
                      </a:r>
                      <a:endParaRPr lang="ru-RU" dirty="0"/>
                    </a:p>
                  </a:txBody>
                  <a:tcPr/>
                </a:tc>
              </a:tr>
              <a:tr h="3694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Калязинец</a:t>
                      </a:r>
                      <a:r>
                        <a:rPr lang="ru-RU" dirty="0" smtClean="0"/>
                        <a:t> (вор)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911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Вопросы по тексту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844824"/>
            <a:ext cx="6400800" cy="3474720"/>
          </a:xfrm>
        </p:spPr>
        <p:txBody>
          <a:bodyPr/>
          <a:lstStyle/>
          <a:p>
            <a:r>
              <a:rPr lang="ru-RU" dirty="0" smtClean="0"/>
              <a:t>-Какими пословицами оправдывали они свою деятельность?</a:t>
            </a:r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 Чего хочет достичь Щедрин сатирическим изображением чиновников и градоначальников тогдашней России?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754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Вывод.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7992888" cy="3312368"/>
          </a:xfrm>
        </p:spPr>
        <p:txBody>
          <a:bodyPr/>
          <a:lstStyle/>
          <a:p>
            <a:r>
              <a:rPr lang="ru-RU" dirty="0" smtClean="0"/>
              <a:t>В государственном механизме и во всех деяниях чиновников от императора до мелких делопроизводителей заложен один и тот же порядок: не опасались ответственности и творили что хотели, не ожидая наказания или возмездия; но главное – в основе всех действий по управлению страной лежал личный произвол, каприз, принцип «что хочу, то и ворочу». Именно в таком свете Салтыкову-Щедрину открылась русская история на протяжении веков.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743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Теория литературы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6400800" cy="3474720"/>
          </a:xfrm>
        </p:spPr>
        <p:txBody>
          <a:bodyPr/>
          <a:lstStyle/>
          <a:p>
            <a:r>
              <a:rPr lang="ru-RU" dirty="0" smtClean="0"/>
              <a:t>- В чем пафос сатиры Салтыкова-Щедрина?</a:t>
            </a:r>
          </a:p>
          <a:p>
            <a:endParaRPr lang="ru-RU" dirty="0"/>
          </a:p>
          <a:p>
            <a:r>
              <a:rPr lang="ru-RU" b="1" dirty="0" smtClean="0"/>
              <a:t>Пафос</a:t>
            </a:r>
            <a:r>
              <a:rPr lang="ru-RU" dirty="0" smtClean="0"/>
              <a:t> – ведущий эмоциональный настрой произведения.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076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Ответ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700808"/>
            <a:ext cx="6400800" cy="34747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Пафос сатиры Щедрина в утверждении положительных идеалов общества через осмеяние явлений, препятствующих установлению идеала.</a:t>
            </a:r>
          </a:p>
          <a:p>
            <a:r>
              <a:rPr lang="ru-RU" dirty="0" smtClean="0"/>
              <a:t>Высмеять зло, чтобы утвердить добро.</a:t>
            </a:r>
          </a:p>
          <a:p>
            <a:r>
              <a:rPr lang="ru-RU" dirty="0" smtClean="0"/>
              <a:t>«История одного города» убеждала, что так продолжаться не может: либо Россия прекратит свое существование, либо наступит перелом, который сметет с лица земли существующий государственный строй.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655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Домашнее задание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772816"/>
            <a:ext cx="6400800" cy="3474720"/>
          </a:xfrm>
        </p:spPr>
        <p:txBody>
          <a:bodyPr/>
          <a:lstStyle/>
          <a:p>
            <a:r>
              <a:rPr lang="ru-RU" dirty="0" smtClean="0"/>
              <a:t>1. Прочитать рассказ Н.С. Лескова «Старый гений» и подготовить пересказ.</a:t>
            </a:r>
          </a:p>
          <a:p>
            <a:r>
              <a:rPr lang="ru-RU" dirty="0" smtClean="0"/>
              <a:t>2. Какие качества народа восхищают Н.С. Лескова?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181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512511" cy="1143000"/>
          </a:xfrm>
        </p:spPr>
        <p:txBody>
          <a:bodyPr/>
          <a:lstStyle/>
          <a:p>
            <a:pPr algn="l"/>
            <a:r>
              <a:rPr lang="ru-RU" sz="2000" dirty="0"/>
              <a:t>Пародия на официальные исторические сочинения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700808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- Назовите известных историков </a:t>
            </a:r>
            <a:r>
              <a:rPr lang="en-US" dirty="0" smtClean="0"/>
              <a:t>XIX </a:t>
            </a:r>
            <a:r>
              <a:rPr lang="ru-RU" dirty="0" smtClean="0"/>
              <a:t>века, на которых ссылается автор ?</a:t>
            </a:r>
          </a:p>
          <a:p>
            <a:r>
              <a:rPr lang="ru-RU" dirty="0" smtClean="0"/>
              <a:t>- Заполните таблицу:</a:t>
            </a:r>
          </a:p>
          <a:p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66304"/>
              </p:ext>
            </p:extLst>
          </p:nvPr>
        </p:nvGraphicFramePr>
        <p:xfrm>
          <a:off x="1331640" y="3140968"/>
          <a:ext cx="604867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3816424"/>
              </a:tblGrid>
              <a:tr h="586864">
                <a:tc>
                  <a:txBody>
                    <a:bodyPr/>
                    <a:lstStyle/>
                    <a:p>
                      <a:r>
                        <a:rPr lang="ru-RU" dirty="0" smtClean="0"/>
                        <a:t>ФИО историка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исторического сочинения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927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512511" cy="1143000"/>
          </a:xfrm>
        </p:spPr>
        <p:txBody>
          <a:bodyPr/>
          <a:lstStyle/>
          <a:p>
            <a:pPr algn="l"/>
            <a:r>
              <a:rPr lang="ru-RU" sz="1800" dirty="0" smtClean="0"/>
              <a:t>Н.М. Карамзин «История государства Российского» (отрывок из главы </a:t>
            </a:r>
            <a:r>
              <a:rPr lang="en-US" sz="1800" dirty="0" smtClean="0"/>
              <a:t>II</a:t>
            </a:r>
            <a:r>
              <a:rPr lang="ru-RU" sz="1800" dirty="0" smtClean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060848"/>
            <a:ext cx="6400800" cy="347472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Многие славяне, единоплеменные  с ляхами, обитавшими на берегах Вислы, поселились на Днепре в Киевской губернии и назывались </a:t>
            </a:r>
            <a:r>
              <a:rPr lang="ru-RU" sz="1800" i="1" dirty="0" smtClean="0"/>
              <a:t>полянами</a:t>
            </a:r>
            <a:r>
              <a:rPr lang="ru-RU" sz="1800" dirty="0" smtClean="0"/>
              <a:t> от чистых </a:t>
            </a:r>
            <a:r>
              <a:rPr lang="ru-RU" sz="1800" i="1" dirty="0" smtClean="0"/>
              <a:t>полей</a:t>
            </a:r>
            <a:r>
              <a:rPr lang="ru-RU" sz="1800" dirty="0" smtClean="0"/>
              <a:t> своих. Имя сие исчезло в древней России, но сделалось общим именем ляхов, основателей государства польского. </a:t>
            </a:r>
            <a:r>
              <a:rPr lang="ru-RU" sz="1800" i="1" dirty="0" smtClean="0"/>
              <a:t>Древляне</a:t>
            </a:r>
            <a:r>
              <a:rPr lang="ru-RU" sz="1800" dirty="0" smtClean="0"/>
              <a:t>, назывались так от лесной земли своей, обитали в Волынской губернии, </a:t>
            </a:r>
            <a:r>
              <a:rPr lang="ru-RU" sz="1800" i="1" dirty="0" smtClean="0"/>
              <a:t>дулебы</a:t>
            </a:r>
            <a:r>
              <a:rPr lang="ru-RU" sz="1800" dirty="0" smtClean="0"/>
              <a:t> и </a:t>
            </a:r>
            <a:r>
              <a:rPr lang="ru-RU" sz="1800" i="1" dirty="0" err="1" smtClean="0"/>
              <a:t>бужане</a:t>
            </a:r>
            <a:r>
              <a:rPr lang="ru-RU" sz="1800" i="1" dirty="0" smtClean="0"/>
              <a:t> </a:t>
            </a:r>
            <a:r>
              <a:rPr lang="ru-RU" sz="1800" dirty="0" smtClean="0"/>
              <a:t>по реке Бугу…; </a:t>
            </a:r>
            <a:r>
              <a:rPr lang="ru-RU" sz="1800" i="1" dirty="0" smtClean="0"/>
              <a:t>северяне</a:t>
            </a:r>
            <a:r>
              <a:rPr lang="ru-RU" sz="1800" dirty="0" smtClean="0"/>
              <a:t>, соседи полян, на берегах Десны, Семи и </a:t>
            </a:r>
            <a:r>
              <a:rPr lang="ru-RU" sz="1800" dirty="0" err="1" smtClean="0"/>
              <a:t>Сулы</a:t>
            </a:r>
            <a:r>
              <a:rPr lang="ru-RU" sz="1800" dirty="0" smtClean="0"/>
              <a:t>, в Черниговской и Полтавской губернии; на берегах же озера Ильменя собственно так называемые </a:t>
            </a:r>
            <a:r>
              <a:rPr lang="ru-RU" sz="1800" i="1" dirty="0" smtClean="0"/>
              <a:t>славяне</a:t>
            </a:r>
            <a:r>
              <a:rPr lang="ru-RU" sz="1800" dirty="0" smtClean="0"/>
              <a:t>, которые после Рождества Христова основали Новгород.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37683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512511" cy="1143000"/>
          </a:xfrm>
        </p:spPr>
        <p:txBody>
          <a:bodyPr/>
          <a:lstStyle/>
          <a:p>
            <a:pPr algn="l"/>
            <a:r>
              <a:rPr lang="ru-RU" sz="1800" dirty="0" smtClean="0"/>
              <a:t>С.М. Соловьев </a:t>
            </a:r>
            <a:br>
              <a:rPr lang="ru-RU" sz="1800" dirty="0" smtClean="0"/>
            </a:br>
            <a:r>
              <a:rPr lang="ru-RU" sz="1800" dirty="0" smtClean="0"/>
              <a:t>Русская летопись для первоначального чтения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348880"/>
            <a:ext cx="6400800" cy="3474720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smtClean="0"/>
              <a:t>От тех славян разошлись по земле многие народы и каждый назывался своим именем, где кто сел на каком месте; так, например, одни поселись по реке именем Морава и назывались </a:t>
            </a:r>
            <a:r>
              <a:rPr lang="ru-RU" sz="3200" dirty="0" err="1" smtClean="0"/>
              <a:t>моравами</a:t>
            </a:r>
            <a:r>
              <a:rPr lang="ru-RU" sz="3200" dirty="0" smtClean="0"/>
              <a:t>, а другие чехами; а вот тоже славяне: белые хорваты, сербы и </a:t>
            </a:r>
            <a:r>
              <a:rPr lang="ru-RU" sz="3200" dirty="0" err="1" smtClean="0"/>
              <a:t>хорутане</a:t>
            </a:r>
            <a:r>
              <a:rPr lang="ru-RU" sz="3200" dirty="0" smtClean="0"/>
              <a:t>.</a:t>
            </a:r>
            <a:r>
              <a:rPr lang="en-US" sz="3200" dirty="0" smtClean="0"/>
              <a:t>&lt;…&gt;</a:t>
            </a:r>
            <a:r>
              <a:rPr lang="ru-RU" sz="3200" dirty="0" smtClean="0"/>
              <a:t>славяне пришли и сели по Днепру и назвались полянами, иные древлянами, потому что стали жить в лесах; те, которые поселились около озера </a:t>
            </a:r>
            <a:r>
              <a:rPr lang="ru-RU" sz="3200" dirty="0" err="1" smtClean="0"/>
              <a:t>Илменя</a:t>
            </a:r>
            <a:r>
              <a:rPr lang="ru-RU" sz="3200" dirty="0" smtClean="0"/>
              <a:t>, прозвались своим именем, славянами; они построили себе город, назвали его Новгородом. Так разошелся славянский народ.</a:t>
            </a:r>
          </a:p>
          <a:p>
            <a:r>
              <a:rPr lang="ru-RU" sz="3200" dirty="0" smtClean="0"/>
              <a:t>Все эти племена жили особо друг от друга, каждое на своем месте с своими нравами, обычаями и преданиями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14401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«Слово о полку Игореве» </a:t>
            </a:r>
            <a:br>
              <a:rPr lang="ru-RU" sz="2000" dirty="0" smtClean="0"/>
            </a:br>
            <a:r>
              <a:rPr lang="ru-RU" sz="2000" dirty="0" smtClean="0"/>
              <a:t>(Перевод Д.С. Лихачева)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88840"/>
            <a:ext cx="6400800" cy="3474720"/>
          </a:xfrm>
        </p:spPr>
        <p:txBody>
          <a:bodyPr/>
          <a:lstStyle/>
          <a:p>
            <a:r>
              <a:rPr lang="ru-RU" dirty="0" err="1" smtClean="0"/>
              <a:t>Боян</a:t>
            </a:r>
            <a:r>
              <a:rPr lang="ru-RU" dirty="0" smtClean="0"/>
              <a:t> же вещий, если хотел кому песнь воспеть, то </a:t>
            </a:r>
            <a:r>
              <a:rPr lang="ru-RU" i="1" dirty="0" smtClean="0"/>
              <a:t>растекался </a:t>
            </a:r>
            <a:r>
              <a:rPr lang="ru-RU" i="1" dirty="0" err="1" smtClean="0"/>
              <a:t>мыслию</a:t>
            </a:r>
            <a:r>
              <a:rPr lang="ru-RU" i="1" dirty="0" smtClean="0"/>
              <a:t> по древу</a:t>
            </a:r>
            <a:r>
              <a:rPr lang="ru-RU" dirty="0" smtClean="0"/>
              <a:t>, </a:t>
            </a:r>
            <a:r>
              <a:rPr lang="ru-RU" i="1" dirty="0" smtClean="0"/>
              <a:t>серым волком </a:t>
            </a:r>
            <a:r>
              <a:rPr lang="ru-RU" dirty="0" smtClean="0"/>
              <a:t>по земле, </a:t>
            </a:r>
            <a:r>
              <a:rPr lang="ru-RU" i="1" dirty="0" smtClean="0"/>
              <a:t>сизым орлом </a:t>
            </a:r>
            <a:r>
              <a:rPr lang="ru-RU" dirty="0" smtClean="0"/>
              <a:t>под облаками. Помнил он, говорят, прежних времен усобицы. Тогда пускал десять соколов на стаю лебедей, и какую лебедь настигали – та первой и пела песнь старому Ярославу…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57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Назовите басню Крылова, родственную сказке-притче Салтыкова-Щедрина.</a:t>
            </a:r>
            <a:endParaRPr lang="ru-RU" sz="2000" dirty="0"/>
          </a:p>
        </p:txBody>
      </p:sp>
      <p:pic>
        <p:nvPicPr>
          <p:cNvPr id="1026" name="Picture 2" descr="Царь по царству ходит. Лафонт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527685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184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512511" cy="1143000"/>
          </a:xfrm>
        </p:spPr>
        <p:txBody>
          <a:bodyPr/>
          <a:lstStyle/>
          <a:p>
            <a:pPr algn="l"/>
            <a:r>
              <a:rPr lang="ru-RU" sz="2000" dirty="0" smtClean="0"/>
              <a:t>Запись в тетрадях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844824"/>
            <a:ext cx="6400800" cy="34747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начале главы писатель пародирует официальные исторические сочинения с их лексикой и стилистикой, а затем погружает читателя в фольклорную стихию.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37479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512511" cy="1143000"/>
          </a:xfrm>
        </p:spPr>
        <p:txBody>
          <a:bodyPr/>
          <a:lstStyle/>
          <a:p>
            <a:pPr algn="l"/>
            <a:r>
              <a:rPr lang="ru-RU" sz="2400" dirty="0" smtClean="0"/>
              <a:t>В.И. Даль     Пословицы и поговорки русского народа (1862)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83986737"/>
              </p:ext>
            </p:extLst>
          </p:nvPr>
        </p:nvGraphicFramePr>
        <p:xfrm>
          <a:off x="1042988" y="1412875"/>
          <a:ext cx="6400800" cy="40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1336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прозвища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Присловья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егорьевцы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головотяпы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рязанцы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кособрюхие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Мешком солнышко ловили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псковичи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капустники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Небо кольями подпирали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кимряки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сычужники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Петуха на канате держали, чтоб на чужую землю</a:t>
                      </a:r>
                      <a:r>
                        <a:rPr lang="ru-RU" sz="1400" baseline="0" dirty="0" smtClean="0"/>
                        <a:t> не ходил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кашинцы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Собаку за волка</a:t>
                      </a:r>
                      <a:r>
                        <a:rPr lang="ru-RU" sz="1400" baseline="0" dirty="0" smtClean="0"/>
                        <a:t> убили да деньги заплатили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пошехонцы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слепороды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трёх соснах заплутались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угличане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Толокном Волгу замесили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84391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285</TotalTime>
  <Words>1242</Words>
  <Application>Microsoft Office PowerPoint</Application>
  <PresentationFormat>Экран (4:3)</PresentationFormat>
  <Paragraphs>115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Разработка урока учителя русского языка и литературы ГБОУ Школа №41 г. Москвы  Дубовицкой Екатерины Алексеевны </vt:lpstr>
      <vt:lpstr>Пародия на официальные исторические сочинения</vt:lpstr>
      <vt:lpstr>Пародия на официальные исторические сочинения</vt:lpstr>
      <vt:lpstr>Н.М. Карамзин «История государства Российского» (отрывок из главы II)</vt:lpstr>
      <vt:lpstr>С.М. Соловьев  Русская летопись для первоначального чтения</vt:lpstr>
      <vt:lpstr>«Слово о полку Игореве»  (Перевод Д.С. Лихачева)</vt:lpstr>
      <vt:lpstr>Назовите басню Крылова, родственную сказке-притче Салтыкова-Щедрина.</vt:lpstr>
      <vt:lpstr>Запись в тетрадях</vt:lpstr>
      <vt:lpstr>В.И. Даль     Пословицы и поговорки русского народа (1862) </vt:lpstr>
      <vt:lpstr>  Реакция критики на произведение</vt:lpstr>
      <vt:lpstr>Пародия на официальные исторические сочинения</vt:lpstr>
      <vt:lpstr>Запись в тетрадях</vt:lpstr>
      <vt:lpstr>Вопросы по тексту:</vt:lpstr>
      <vt:lpstr>Примерные цитаты</vt:lpstr>
      <vt:lpstr>Работа с текстом</vt:lpstr>
      <vt:lpstr>Поразмышляем над прочитанным</vt:lpstr>
      <vt:lpstr>Запись в тетрадь</vt:lpstr>
      <vt:lpstr>Теория литературы</vt:lpstr>
      <vt:lpstr>Теория литературы</vt:lpstr>
      <vt:lpstr>Презентация PowerPoint</vt:lpstr>
      <vt:lpstr>Вопросы по тексту</vt:lpstr>
      <vt:lpstr>Вывод.</vt:lpstr>
      <vt:lpstr>Теория литературы</vt:lpstr>
      <vt:lpstr>Ответ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урока учителя русского языка и литературы ГБОУ Школа №41 Дубовицкой Екатерины Алексеевны</dc:title>
  <dc:creator>Ариша</dc:creator>
  <cp:lastModifiedBy>asus</cp:lastModifiedBy>
  <cp:revision>35</cp:revision>
  <dcterms:created xsi:type="dcterms:W3CDTF">2015-01-27T06:54:17Z</dcterms:created>
  <dcterms:modified xsi:type="dcterms:W3CDTF">2015-02-02T06:05:34Z</dcterms:modified>
</cp:coreProperties>
</file>