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3" r:id="rId6"/>
    <p:sldId id="265" r:id="rId7"/>
    <p:sldId id="264" r:id="rId8"/>
    <p:sldId id="266" r:id="rId9"/>
    <p:sldId id="267" r:id="rId10"/>
    <p:sldId id="268" r:id="rId11"/>
    <p:sldId id="269" r:id="rId12"/>
    <p:sldId id="271" r:id="rId13"/>
    <p:sldId id="273" r:id="rId14"/>
    <p:sldId id="274" r:id="rId15"/>
    <p:sldId id="27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3AB713-3964-4EFB-86FA-5E0BBA4AAD32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A92F12-D288-48DB-81EE-2EA70D723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A92F12-D288-48DB-81EE-2EA70D723E0D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C59717DC-06C8-47D0-B298-9311784616A8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EB47A9F-3873-490B-81F4-885746E57C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717DC-06C8-47D0-B298-9311784616A8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47A9F-3873-490B-81F4-885746E57C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C59717DC-06C8-47D0-B298-9311784616A8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9EB47A9F-3873-490B-81F4-885746E57C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717DC-06C8-47D0-B298-9311784616A8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EB47A9F-3873-490B-81F4-885746E57C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717DC-06C8-47D0-B298-9311784616A8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9EB47A9F-3873-490B-81F4-885746E57C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59717DC-06C8-47D0-B298-9311784616A8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EB47A9F-3873-490B-81F4-885746E57C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59717DC-06C8-47D0-B298-9311784616A8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EB47A9F-3873-490B-81F4-885746E57C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717DC-06C8-47D0-B298-9311784616A8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EB47A9F-3873-490B-81F4-885746E57C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717DC-06C8-47D0-B298-9311784616A8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EB47A9F-3873-490B-81F4-885746E57C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717DC-06C8-47D0-B298-9311784616A8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EB47A9F-3873-490B-81F4-885746E57C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C59717DC-06C8-47D0-B298-9311784616A8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9EB47A9F-3873-490B-81F4-885746E57C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59717DC-06C8-47D0-B298-9311784616A8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EB47A9F-3873-490B-81F4-885746E57C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ages.yandex.ru/yandsearch?lr=213&amp;noreask=1&amp;ed=1&amp;text=%D0%BF%D1%80%D0%BE%D0%B5%D0%BA%D1%82%D0%BD%D0%B0%D1%8F%20%D0%B4%D0%B5%D1%8F%D1%82%D0%B5%D0%BB%D1%8C%D0%BD%D0%BE%D1%81%D1%82%D1%8C%20%D0%B2%201%20%D0%BA%D0%BB%D0%B0%D1%81%D1%81%D0%B5&amp;p=97&amp;img_url=www.edu.cap.ru/home/5318/ckola.jpg&amp;rpt=simage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ages.yandex.ru/yandsearch?lr=213&amp;noreask=1&amp;ed=1&amp;text=%D0%BF%D1%80%D0%BE%D0%B5%D0%BA%D1%82%D0%BD%D0%B0%D1%8F%20%D0%B4%D0%B5%D1%8F%D1%82%D0%B5%D0%BB%D1%8C%D0%BD%D0%BE%D1%81%D1%82%D1%8C%20%D0%B2%201%20%D0%BA%D0%BB%D0%B0%D1%81%D1%81%D0%B5&amp;p=84&amp;img_url=7v.sch427.edusite.ru/images/uchenik.gif&amp;rpt=simage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mages.yandex.ru/yandsearch?lr=213&amp;noreask=1&amp;ed=1&amp;text=%D0%BF%D1%80%D0%BE%D0%B5%D0%BA%D1%82%D0%BD%D0%B0%D1%8F%20%D0%B4%D0%B5%D1%8F%D1%82%D0%B5%D0%BB%D1%8C%D0%BD%D0%BE%D1%81%D1%82%D1%8C%20%D0%B2%201%20%D0%BA%D0%BB%D0%B0%D1%81%D1%81%D0%B5&amp;p=57&amp;img_url=matematikamoysu.files.wordpress.com/2011/07/antn027.jpg?w=490&amp;h=409&amp;rpt=simage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images.yandex.ru/yandsearch?lr=213&amp;noreask=1&amp;ed=1&amp;text=%D0%BF%D1%80%D0%BE%D0%B5%D0%BA%D1%82%D0%BD%D0%B0%D1%8F%20%D0%B4%D0%B5%D1%8F%D1%82%D0%B5%D0%BB%D1%8C%D0%BD%D0%BE%D1%81%D1%82%D1%8C%20%D0%B2%201%20%D0%BA%D0%BB%D0%B0%D1%81%D1%81%D0%B5&amp;p=92&amp;img_url=c.cards.imgsmail.ru/29/89/7abd2c3778e3b07601a321055efa8929.jpg&amp;rpt=simage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images.yandex.ru/yandsearch?lr=213&amp;noreask=1&amp;ed=1&amp;text=%D0%BF%D1%80%D0%BE%D0%B5%D0%BA%D1%82%D0%BD%D0%B0%D1%8F%20%D0%B4%D0%B5%D1%8F%D1%82%D0%B5%D0%BB%D1%8C%D0%BD%D0%BE%D1%81%D1%82%D1%8C%20%D0%B2%201%20%D0%BA%D0%BB%D0%B0%D1%81%D1%81%D0%B5&amp;p=359&amp;img_url=www.nios.ru/sites/default/files/images/c9330e2547ec7881ffe3bf425ca7c30e.jpg&amp;rpt=simage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hyperlink" Target="http://images.yandex.ru/yandsearch?lr=213&amp;noreask=1&amp;ed=1&amp;text=%D0%BF%D1%80%D0%BE%D0%B5%D0%BA%D1%82%D0%BD%D0%B0%D1%8F%20%D0%B4%D0%B5%D1%8F%D1%82%D0%B5%D0%BB%D1%8C%D0%BD%D0%BE%D1%81%D1%82%D1%8C%20%D0%B2%201%20%D0%BA%D0%BB%D0%B0%D1%81%D1%81%D0%B5&amp;p=260&amp;img_url=www.milohistorical.org/photos/displayimage.php/?qgx=clip-art-school-grades-6gur4dwiobkqbipkli1gs90rx7datvogpdhokh5hvc0rsfxq0_hqsrrgadodxbqbuo/li12puhlgk95/a1vgqiwl2wtxexwyudj2il1kccsm9fq4gco3nr_pxab5a/cxktoye_2hcqd2tthefbvbzq5p4s6devby_e23d770e&amp;rpt=simage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lr=213&amp;noreask=1&amp;ed=1&amp;text=%D0%BF%D1%80%D0%BE%D0%B5%D0%BA%D1%82%D0%BD%D0%B0%D1%8F%20%D0%B4%D0%B5%D1%8F%D1%82%D0%B5%D0%BB%D1%8C%D0%BD%D0%BE%D1%81%D1%82%D1%8C%20%D0%B2%201%20%D0%BA%D0%BB%D0%B0%D1%81%D1%81%D0%B5&amp;p=250&amp;img_url=stat16.privet.ru/lr/0b08a3d46ea0846f232dc75cb7941a49&amp;rpt=simage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hyperlink" Target="http://images.yandex.ru/yandsearch?lr=213&amp;noreask=1&amp;ed=1&amp;text=%D0%BF%D1%80%D0%BE%D0%B5%D0%BA%D1%82%D0%BD%D0%B0%D1%8F%20%D0%B4%D0%B5%D1%8F%D1%82%D0%B5%D0%BB%D1%8C%D0%BD%D0%BE%D1%81%D1%82%D1%8C%20%D0%B2%201%20%D0%BA%D0%BB%D0%B0%D1%81%D1%81%D0%B5&amp;p=29&amp;img_url=www.moi-universitet.ru/resources/5220-original.jpeg&amp;rpt=simage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.allday.ru/uploads/posts/1191269027_c4112.jp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lr=213&amp;noreask=1&amp;ed=1&amp;text=%D0%BF%D1%80%D0%BE%D0%B5%D0%BA%D1%82%D0%BD%D0%B0%D1%8F%20%D0%B4%D0%B5%D1%8F%D1%82%D0%B5%D0%BB%D1%8C%D0%BD%D0%BE%D1%81%D1%82%D1%8C%20%D0%B2%201%20%D0%BA%D0%BB%D0%B0%D1%81%D1%81%D0%B5&amp;p=176&amp;img_url=volkovosn.ucoz.ru/kartinki/school2-22.jpg&amp;rpt=simage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hyperlink" Target="http://images.yandex.ru/yandsearch?lr=213&amp;noreask=1&amp;ed=1&amp;text=%D0%BF%D1%80%D0%BE%D0%B5%D0%BA%D1%82%D0%BD%D0%B0%D1%8F%20%D0%B4%D0%B5%D1%8F%D1%82%D0%B5%D0%BB%D1%8C%D0%BD%D0%BE%D1%81%D1%82%D1%8C%20%D0%B2%201%20%D0%BA%D0%BB%D0%B0%D1%81%D1%81%D0%B5&amp;p=224&amp;img_url=www.dou1468.ru/pic/shcool.png&amp;rpt=simage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lr=213&amp;noreask=1&amp;ed=1&amp;text=%D0%BF%D1%80%D0%BE%D0%B5%D0%BA%D1%82%D0%BD%D0%B0%D1%8F%20%D0%B4%D0%B5%D1%8F%D1%82%D0%B5%D0%BB%D1%8C%D0%BD%D0%BE%D1%81%D1%82%D1%8C%20%D0%B2%201%20%D0%BA%D0%BB%D0%B0%D1%81%D1%81%D0%B5&amp;p=68&amp;img_url=par-zvschool.edu.tomsk.ru/files/tvorchestvo.gif&amp;rpt=simag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lr=213&amp;noreask=1&amp;ed=1&amp;text=%D0%BF%D1%80%D0%BE%D0%B5%D0%BA%D1%82%D0%BD%D0%B0%D1%8F%20%D0%B4%D0%B5%D1%8F%D1%82%D0%B5%D0%BB%D1%8C%D0%BD%D0%BE%D1%81%D1%82%D1%8C%20%D0%B2%201%20%D0%BA%D0%BB%D0%B0%D1%81%D1%81%D0%B5&amp;p=176&amp;img_url=volkovosn.ucoz.ru/kartinki/school2-22.jpg&amp;rpt=simage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hyperlink" Target="http://images.yandex.ru/yandsearch?lr=213&amp;noreask=1&amp;ed=1&amp;text=%D0%BF%D1%80%D0%BE%D0%B5%D0%BA%D1%82%D0%BD%D0%B0%D1%8F%20%D0%B4%D0%B5%D1%8F%D1%82%D0%B5%D0%BB%D1%8C%D0%BD%D0%BE%D1%81%D1%82%D1%8C%20%D0%B2%201%20%D0%BA%D0%BB%D0%B0%D1%81%D1%81%D0%B5&amp;p=224&amp;img_url=www.dou1468.ru/pic/shcool.png&amp;rpt=simage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lr=213&amp;noreask=1&amp;ed=1&amp;text=%D0%BF%D1%80%D0%BE%D0%B5%D0%BA%D1%82%D0%BD%D0%B0%D1%8F%20%D0%B4%D0%B5%D1%8F%D1%82%D0%B5%D0%BB%D1%8C%D0%BD%D0%BE%D1%81%D1%82%D1%8C%20%D0%B2%201%20%D0%BA%D0%BB%D0%B0%D1%81%D1%81%D0%B5&amp;p=176&amp;img_url=volkovosn.ucoz.ru/kartinki/school2-22.jpg&amp;rpt=simage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hyperlink" Target="http://images.yandex.ru/yandsearch?lr=213&amp;noreask=1&amp;ed=1&amp;text=%D0%BF%D1%80%D0%BE%D0%B5%D0%BA%D1%82%D0%BD%D0%B0%D1%8F%20%D0%B4%D0%B5%D1%8F%D1%82%D0%B5%D0%BB%D1%8C%D0%BD%D0%BE%D1%81%D1%82%D1%8C%20%D0%B2%201%20%D0%BA%D0%BB%D0%B0%D1%81%D1%81%D0%B5&amp;p=224&amp;img_url=www.dou1468.ru/pic/shcool.png&amp;rpt=simage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Проектная деятельность учащихся начальных классов в рамках реализации новых образовательных стандартов общеобразовательной школы.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6-tub-ru.yandex.net/i?id=416755685-26-72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32656"/>
            <a:ext cx="11334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2771800" y="60594"/>
            <a:ext cx="608416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Второй шаг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- выработать правила работы в группах.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2339752" y="764704"/>
            <a:ext cx="626469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говорить всем сразу;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всем смотреть на говорящего (учителя или ученика);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перед работой нужно договориться, кто что будет делать;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спорить зря, а доказывать, объяснять;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стараться понять друг друга;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возражая или соглашаясь с другим, обращаться к говорящему лично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179512" y="3663697"/>
            <a:ext cx="770485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Требования к организации работы в парах постоянного и сменного состава</a:t>
            </a:r>
            <a:r>
              <a:rPr kumimoji="0" lang="ru-RU" sz="1400" b="0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1403648" y="4437112"/>
            <a:ext cx="579613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09575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чёткий инструктаж учителя;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09575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начало и конец работы по определенному сигналу;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09575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подведение итога самостоятельной работы;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9575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учить разговаривать (общаться) вполголоса.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2123728" y="183704"/>
            <a:ext cx="65882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Третий шаг -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решение проектных задач.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71800" y="764704"/>
            <a:ext cx="57606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 Это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</a:rPr>
              <a:t>первая  ступень работы над проектами, которые  являются неотъемлемой частью учебного процесса в основной школе. </a:t>
            </a:r>
          </a:p>
        </p:txBody>
      </p:sp>
      <p:pic>
        <p:nvPicPr>
          <p:cNvPr id="4" name="Рисунок 3" descr="http://im7-tub-ru.yandex.net/i?id=325199146-49-72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908720"/>
            <a:ext cx="2442567" cy="1613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1259632" y="2420888"/>
            <a:ext cx="6732240" cy="5232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Типология проектов: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899592" y="2812867"/>
            <a:ext cx="7020272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  <a:tab pos="569913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      исследовательские,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  <a:tab pos="569913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      творческие,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  <a:tab pos="569913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      ролевые, игровые,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  <a:tab pos="569913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      ознакомительно-ориентировочные (информационные),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  <a:tab pos="569913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5.      практико-ориентировочные (прикладные),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  <a:tab pos="569913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6.     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монопроекты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(литературно-творческие,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естественно-научные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экологические, языковые,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культуроведческие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спортивные, географические, исторические, музыкальные),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  <a:tab pos="569913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7.     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межпредметные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  <a:tab pos="569913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8.      по характеру контактов (внутренние или региональные),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  <a:tab pos="569913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9.      по количеству участников (личностные, парные, групповые),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  <a:tab pos="569913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10.  	по продолжительности выполнения (краткосрочные, средней продолжительности, долгосрочные).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395536" y="0"/>
            <a:ext cx="842493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Г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руппа  умений, на которые проектная деятельность оказывает наибольшее влияние: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251520" y="610136"/>
            <a:ext cx="8712968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а) исследовательские (разрабатывать идеи, выбирать лучшее решение);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б) социального взаимодействия (сотрудничать в процессе учебной деятельности, оказывать помощь товарищам и принимать их помощь, следить за ходом совместной работы и направлять её в нужное русло);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в) оценочные (оценивать ход, результат своей деятельности и деятельности других);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г) информационные (самостоятельно осуществлять поиск нужной информации; выявлять, какой информации или каких умений недостаёт);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) презентационные (выступать перед аудиторией, отвечать на незапланированные вопросы, использовать различные средства наглядности, демонстрировать артистические возможности);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е) рефлексивные (отвечать на вопросы: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чему я научился?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Чему мне необходимо научиться?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; адекватно выбирать свою роль в коллективном деле);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ж) менеджерские (проектировать процесс; планировать деятельность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 время, ресурсы; принимать решение; распределять обязанности при выполнении коллективного дела).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2771800" y="332656"/>
            <a:ext cx="518443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Правила выбора темы проекта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http://im5-tub-ru.yandex.net/i?id=254204375-20-72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88640"/>
            <a:ext cx="14287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im5-tub-ru.yandex.net/i?id=254204375-20-72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5445224"/>
            <a:ext cx="14287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619672" y="764704"/>
            <a:ext cx="72362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b="1" i="1" u="sng" dirty="0" smtClean="0">
                <a:solidFill>
                  <a:schemeClr val="accent3">
                    <a:lumMod val="50000"/>
                  </a:schemeClr>
                </a:solidFill>
              </a:rPr>
              <a:t>Правило 1.</a:t>
            </a: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 Тема должна быть интересна ребенку</a:t>
            </a:r>
            <a:endParaRPr lang="ru-RU" sz="24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1340768"/>
            <a:ext cx="7200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>
                <a:solidFill>
                  <a:schemeClr val="accent3">
                    <a:lumMod val="50000"/>
                  </a:schemeClr>
                </a:solidFill>
              </a:rPr>
              <a:t>Правило 2.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</a:rPr>
              <a:t> Тема должна быть </a:t>
            </a: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выполнима.</a:t>
            </a:r>
            <a:endParaRPr lang="ru-RU" sz="24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916832"/>
            <a:ext cx="887781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u="sng" dirty="0">
                <a:solidFill>
                  <a:schemeClr val="accent3">
                    <a:lumMod val="50000"/>
                  </a:schemeClr>
                </a:solidFill>
              </a:rPr>
              <a:t>Правило 3.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</a:rPr>
              <a:t> Увлечь другого может лишь тот, кто увлечен сам.</a:t>
            </a: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2564904"/>
            <a:ext cx="64807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>
                <a:solidFill>
                  <a:schemeClr val="accent3">
                    <a:lumMod val="50000"/>
                  </a:schemeClr>
                </a:solidFill>
              </a:rPr>
              <a:t>Правило 4.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</a:rPr>
              <a:t> Тема должна быть оригинальной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55576" y="3068960"/>
            <a:ext cx="79208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u="sng" dirty="0">
                <a:solidFill>
                  <a:schemeClr val="accent3">
                    <a:lumMod val="50000"/>
                  </a:schemeClr>
                </a:solidFill>
              </a:rPr>
              <a:t>Правило 5.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</a:rPr>
              <a:t> Тема должна быть такой, чтобы работа могла быть выполнена относительно быстро.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4005064"/>
            <a:ext cx="66967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>
                <a:solidFill>
                  <a:schemeClr val="accent3">
                    <a:lumMod val="50000"/>
                  </a:schemeClr>
                </a:solidFill>
              </a:rPr>
              <a:t>Правило 6.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</a:rPr>
              <a:t> Тема должна быть доступной.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11560" y="4653136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>
                <a:solidFill>
                  <a:schemeClr val="accent3">
                    <a:lumMod val="50000"/>
                  </a:schemeClr>
                </a:solidFill>
              </a:rPr>
              <a:t>Правило 7.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</a:rPr>
              <a:t> Сочетание желаний и возможностей.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79512" y="5373216"/>
            <a:ext cx="7344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>
                <a:solidFill>
                  <a:schemeClr val="accent3">
                    <a:lumMod val="50000"/>
                  </a:schemeClr>
                </a:solidFill>
              </a:rPr>
              <a:t>Правило 8.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</a:rPr>
              <a:t> С выбором темы не стоит затягивать.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548680"/>
            <a:ext cx="3456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Структура проекта. </a:t>
            </a:r>
          </a:p>
        </p:txBody>
      </p:sp>
      <p:pic>
        <p:nvPicPr>
          <p:cNvPr id="3" name="Рисунок 2" descr="http://im0-tub-ru.yandex.net/i?id=177567473-55-72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332656"/>
            <a:ext cx="2514575" cy="240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395536" y="982470"/>
            <a:ext cx="547260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Выбор темы.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Постановка цели и задач.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Гипотеза исследования.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Организация исследования.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Подготовка к защите и защита работы.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Рефлексия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3717032"/>
            <a:ext cx="43924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Стадии работы над проектом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—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это «пять П»: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4581128"/>
            <a:ext cx="25922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</a:rPr>
              <a:t>Проблема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Проектирование 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</a:rPr>
              <a:t>(планирование)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Поиск 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</a:rPr>
              <a:t>информации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</a:rPr>
              <a:t>Продукт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</a:rPr>
              <a:t>Презентация.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23928" y="4797152"/>
            <a:ext cx="49675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Шестое «П» проекта —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</a:rPr>
              <a:t>Портфолио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700808"/>
            <a:ext cx="74888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“Проектное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обучение не должно вытеснять классно-урочную систему и становиться некоторой панацеей, его следует использовать как дополнение к другим “видам прямого или косвенного обучения”. </a:t>
            </a:r>
          </a:p>
        </p:txBody>
      </p:sp>
      <p:pic>
        <p:nvPicPr>
          <p:cNvPr id="3" name="Рисунок 2" descr="http://im0-tub-ru.yandex.net/i?id=471504341-24-72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404664"/>
            <a:ext cx="142875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im4-tub-ru.yandex.net/i?id=398305358-61-72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4221088"/>
            <a:ext cx="2436862" cy="2076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im6-tub-ru.yandex.net/i?id=83415995-30-72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8"/>
            <a:ext cx="2529433" cy="2370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059832" y="404665"/>
            <a:ext cx="60841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-Метод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проектов был разработан в начале XX века американским философом и педагогом Дж. </a:t>
            </a:r>
            <a:r>
              <a:rPr lang="ru-RU" sz="2400" b="1" dirty="0" err="1">
                <a:solidFill>
                  <a:schemeClr val="accent3">
                    <a:lumMod val="50000"/>
                  </a:schemeClr>
                </a:solidFill>
              </a:rPr>
              <a:t>Дьюи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, а также его учеником </a:t>
            </a:r>
            <a:r>
              <a:rPr lang="ru-RU" sz="2400" b="1" dirty="0" err="1">
                <a:solidFill>
                  <a:schemeClr val="accent3">
                    <a:lumMod val="50000"/>
                  </a:schemeClr>
                </a:solidFill>
              </a:rPr>
              <a:t>В.Х.Килпатриком</a:t>
            </a:r>
            <a:r>
              <a:rPr lang="ru-RU" sz="2400" b="1" dirty="0"/>
              <a:t>.</a:t>
            </a:r>
            <a:endParaRPr lang="ru-RU" sz="2400" dirty="0"/>
          </a:p>
          <a:p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" name="Рисунок 5" descr="http://im4-tub-ru.yandex.net/i?id=218310856-14-72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4221088"/>
            <a:ext cx="1919089" cy="2364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987824" y="2276873"/>
            <a:ext cx="61561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-В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1905 году русский педагог </a:t>
            </a:r>
            <a:r>
              <a:rPr lang="ru-RU" sz="2400" b="1" dirty="0" err="1">
                <a:solidFill>
                  <a:schemeClr val="accent3">
                    <a:lumMod val="50000"/>
                  </a:schemeClr>
                </a:solidFill>
              </a:rPr>
              <a:t>С.Т.Шацкий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 пытался использовать проектный метод в преподавании. 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3861048"/>
            <a:ext cx="66064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-Основной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тезис современного понимания метода проектов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,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 заключается в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осознании учащимися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, для чего им нужны получаемые знания, где и как они будут использовать их в своей жизни. 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3529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Проект- это комплекс взаимосвязанных действий, предпринимаемых для достижения определённой цели в течение заданного периода в рамках имеющихся возможностей. </a:t>
            </a:r>
          </a:p>
        </p:txBody>
      </p:sp>
      <p:pic>
        <p:nvPicPr>
          <p:cNvPr id="3" name="i-main-pic" descr="Картинка 13 из 44505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852936"/>
            <a:ext cx="2353047" cy="3003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3131840" y="1901671"/>
            <a:ext cx="554461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 проектной деятельностью понимаются разные виды деятельности, имеющие ряд общих признаков: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3131840" y="3647645"/>
            <a:ext cx="576064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  Направлены на достижение конкретных целей;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2. 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ключают в себя координированное выполнение взаимосвязанных действий;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меют ограниченную протяженность во времени, с определенным началом и концом;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4. 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определенной степени неповторимы и уникальны.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tandart.edu.ru/attachment.aspx?id=40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19050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483768" y="189918"/>
            <a:ext cx="633670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ФГОСы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направлены на формирование компетентности.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2411760" y="1263648"/>
            <a:ext cx="64087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Компетентность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есть готовность и способность человека действовать в какой-либо области.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59832" y="2348880"/>
            <a:ext cx="49053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>
                <a:solidFill>
                  <a:schemeClr val="accent3">
                    <a:lumMod val="50000"/>
                  </a:schemeClr>
                </a:solidFill>
              </a:rPr>
              <a:t>Компетентностный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 подход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11760" y="3429000"/>
            <a:ext cx="295232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</a:rPr>
              <a:t>умение решать проблемы</a:t>
            </a:r>
            <a:endParaRPr lang="ru-RU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64088" y="3429000"/>
            <a:ext cx="35283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</a:rPr>
              <a:t>овладение способами деятельности</a:t>
            </a:r>
            <a:endParaRPr lang="ru-RU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1" y="4721662"/>
            <a:ext cx="302433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самостоятельная постановка проблемы</a:t>
            </a:r>
            <a:endParaRPr lang="ru-RU" sz="20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987825" y="4725144"/>
            <a:ext cx="32403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поиск </a:t>
            </a: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</a:rPr>
              <a:t>необходимых для решения знаний</a:t>
            </a:r>
          </a:p>
        </p:txBody>
      </p:sp>
      <p:cxnSp>
        <p:nvCxnSpPr>
          <p:cNvPr id="15" name="Прямая со стрелкой 14"/>
          <p:cNvCxnSpPr/>
          <p:nvPr/>
        </p:nvCxnSpPr>
        <p:spPr>
          <a:xfrm flipH="1">
            <a:off x="3563888" y="2924944"/>
            <a:ext cx="1008112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5796136" y="2924944"/>
            <a:ext cx="1008112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483768" y="4221088"/>
            <a:ext cx="56166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6228184" y="4869160"/>
            <a:ext cx="26642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</a:rPr>
              <a:t>исследования</a:t>
            </a:r>
          </a:p>
        </p:txBody>
      </p:sp>
      <p:cxnSp>
        <p:nvCxnSpPr>
          <p:cNvPr id="22" name="Прямая со стрелкой 21"/>
          <p:cNvCxnSpPr/>
          <p:nvPr/>
        </p:nvCxnSpPr>
        <p:spPr>
          <a:xfrm flipH="1">
            <a:off x="1403648" y="4221088"/>
            <a:ext cx="2448272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4644008" y="4221088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5796136" y="4221088"/>
            <a:ext cx="1872208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467544" y="245303"/>
            <a:ext cx="835292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Этапы проектной деятельности в начальной школе: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http://im2-tub-ru.yandex.net/i?id=355081192-16-72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124744"/>
            <a:ext cx="14287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im6-tub-ru.yandex.net/i?id=75021475-59-72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5013176"/>
            <a:ext cx="2148830" cy="1505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267744" y="1556792"/>
            <a:ext cx="28834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u="sng" dirty="0">
                <a:solidFill>
                  <a:schemeClr val="accent3">
                    <a:lumMod val="50000"/>
                  </a:schemeClr>
                </a:solidFill>
              </a:rPr>
              <a:t>Первый </a:t>
            </a:r>
            <a:r>
              <a:rPr lang="ru-RU" sz="2000" b="1" i="1" u="sng" dirty="0" smtClean="0">
                <a:solidFill>
                  <a:schemeClr val="accent3">
                    <a:lumMod val="50000"/>
                  </a:schemeClr>
                </a:solidFill>
              </a:rPr>
              <a:t>этап ( 1 класс )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07704" y="2132856"/>
            <a:ext cx="62464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·  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поддержание исследовательской активности школьников на основе имеющихся представлений;</a:t>
            </a: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539552" y="3140968"/>
            <a:ext cx="792088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· развитие умений ставить вопросы, высказывать предположения, наблюдать, составлять предметные модели;</a:t>
            </a: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395536" y="4355232"/>
            <a:ext cx="619268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Symbol" pitchFamily="18" charset="2"/>
              </a:rPr>
              <a:t>·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ea typeface="Symbol" pitchFamily="18" charset="2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формирование первоначальных представлений о деятельности исследователя.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611560" y="9492"/>
            <a:ext cx="684076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Ф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ормы и способы деятельности: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124744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коллективный учебный диалог, рассматривание предметов, 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              создание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проблемных ситуаций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,         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чтение-рассматривание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,             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коллективное моделирование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067944" y="344168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игры-занятия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,                                    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совместное с ребенком определение его собственных интересов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,                  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индивидуальное составление схем, выполнение моделей из различных материалов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,                                          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экскурсии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,                                               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выставки детских работ.</a:t>
            </a:r>
          </a:p>
        </p:txBody>
      </p:sp>
      <p:pic>
        <p:nvPicPr>
          <p:cNvPr id="5" name="Рисунок 4" descr="http://im2-tub-ru.yandex.net/i?id=196236557-50-72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1268760"/>
            <a:ext cx="142875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2-tub-ru.yandex.net/i?id=196236557-50-72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4365104"/>
            <a:ext cx="142875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0" y="332656"/>
            <a:ext cx="37062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u="sng" dirty="0">
                <a:solidFill>
                  <a:schemeClr val="accent3">
                    <a:lumMod val="50000"/>
                  </a:schemeClr>
                </a:solidFill>
              </a:rPr>
              <a:t>Второй </a:t>
            </a:r>
            <a:r>
              <a:rPr lang="ru-RU" sz="2800" b="1" u="sng" dirty="0" smtClean="0">
                <a:solidFill>
                  <a:schemeClr val="accent3">
                    <a:lumMod val="50000"/>
                  </a:schemeClr>
                </a:solidFill>
              </a:rPr>
              <a:t>этап ( 2 класс )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" name="Рисунок 2" descr="http://im2-tub-ru.yandex.net/i?id=355081192-16-72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60648"/>
            <a:ext cx="1716782" cy="1583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im6-tub-ru.yandex.net/i?id=75021475-59-72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4797152"/>
            <a:ext cx="2082527" cy="1652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339752" y="1052736"/>
            <a:ext cx="648072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3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Symbol" pitchFamily="18" charset="2"/>
              </a:rPr>
              <a:t>·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Times New Roman" pitchFamily="18" charset="0"/>
              </a:rPr>
              <a:t> 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развитие умений определять тему исследования,                            анализировать,                              сравнивать,                                                                                                            формулировать выводы,                                                                                                   оформлять результаты исследования;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395536" y="2544579"/>
            <a:ext cx="612068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3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Symbol" pitchFamily="18" charset="2"/>
              </a:rPr>
              <a:t>·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Times New Roman" pitchFamily="18" charset="0"/>
              </a:rPr>
              <a:t>    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поддержание инициативы, активности и самостоятельности школьников. 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3356992"/>
            <a:ext cx="46668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Формы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и способы деятельности: </a:t>
            </a: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395536" y="3421573"/>
            <a:ext cx="5616624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учебная дискуссия;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наблюдения по плану;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рассказы детей и учителя;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упражнения на развитие способов мыслительной деятельности;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мини-исследования;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индивидуальное составление моделей и схем;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мини-доклады;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ролевые игры;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эксперименты.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43926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u="sng" dirty="0">
                <a:solidFill>
                  <a:schemeClr val="accent3">
                    <a:lumMod val="50000"/>
                  </a:schemeClr>
                </a:solidFill>
              </a:rPr>
              <a:t>Третий этап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( 3 – 4 класс )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" name="Рисунок 2" descr="http://im2-tub-ru.yandex.net/i?id=355081192-16-72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797152"/>
            <a:ext cx="2160240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im6-tub-ru.yandex.net/i?id=75021475-59-72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404664"/>
            <a:ext cx="2226543" cy="1580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179512" y="692696"/>
            <a:ext cx="594015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30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Symbol" pitchFamily="18" charset="2"/>
              </a:rPr>
              <a:t>·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Times New Roman" pitchFamily="18" charset="0"/>
              </a:rPr>
              <a:t>       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дальнейшее накопление представлений о проектной деятельности, ее средствах и способах, осознание логики исследования и развитие исследовательских умений.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2771800" y="2636912"/>
            <a:ext cx="583264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ормы и способы деятельности школьников: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2771800" y="3651701"/>
            <a:ext cx="6084168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3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Symbol" pitchFamily="18" charset="2"/>
              </a:rPr>
              <a:t>·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Times New Roman" pitchFamily="18" charset="0"/>
              </a:rPr>
              <a:t>       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мини-исследования;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3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Symbol" pitchFamily="18" charset="2"/>
              </a:rPr>
              <a:t>·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Times New Roman" pitchFamily="18" charset="0"/>
              </a:rPr>
              <a:t>       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групповая работа;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3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Symbol" pitchFamily="18" charset="2"/>
              </a:rPr>
              <a:t>·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Times New Roman" pitchFamily="18" charset="0"/>
              </a:rPr>
              <a:t>       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ролевые игры;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3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Symbol" pitchFamily="18" charset="2"/>
              </a:rPr>
              <a:t>·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Times New Roman" pitchFamily="18" charset="0"/>
              </a:rPr>
              <a:t>       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самостоятельная работа;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3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Symbol" pitchFamily="18" charset="2"/>
              </a:rPr>
              <a:t>·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Times New Roman" pitchFamily="18" charset="0"/>
              </a:rPr>
              <a:t>       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коллективное выполнение и защита исследовательских работ ;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3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Symbol" pitchFamily="18" charset="2"/>
              </a:rPr>
              <a:t>·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Times New Roman" pitchFamily="18" charset="0"/>
              </a:rPr>
              <a:t>       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составление энциклопедий;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3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Symbol" pitchFamily="18" charset="2"/>
              </a:rPr>
              <a:t>·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Times New Roman" pitchFamily="18" charset="0"/>
              </a:rPr>
              <a:t>       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наблюдение;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3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Symbol" pitchFamily="18" charset="2"/>
              </a:rPr>
              <a:t>·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Times New Roman" pitchFamily="18" charset="0"/>
              </a:rPr>
              <a:t>       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анкетирование;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3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Symbol" pitchFamily="18" charset="2"/>
              </a:rPr>
              <a:t>·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Times New Roman" pitchFamily="18" charset="0"/>
              </a:rPr>
              <a:t>       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эксперимент и другие.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1920" y="332656"/>
            <a:ext cx="51125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То, что дети могут сделать вместе сегодня, завтра каждый из них сможет сделать самостоятельно. (   Л. </a:t>
            </a:r>
            <a:r>
              <a:rPr lang="ru-RU" sz="2000" b="1" dirty="0" err="1">
                <a:solidFill>
                  <a:schemeClr val="accent3">
                    <a:lumMod val="50000"/>
                  </a:schemeClr>
                </a:solidFill>
              </a:rPr>
              <a:t>Выготский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  ) </a:t>
            </a:r>
          </a:p>
        </p:txBody>
      </p:sp>
      <p:pic>
        <p:nvPicPr>
          <p:cNvPr id="38914" name="Picture 2" descr="http://im0-tub-ru.yandex.net/i?id=30694420-26-72&amp;n=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1748780" cy="242886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051720" y="1628800"/>
            <a:ext cx="69127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 Использование проектных задач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в образовательном процессе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2636912"/>
            <a:ext cx="7632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>
                <a:solidFill>
                  <a:schemeClr val="accent2">
                    <a:lumMod val="50000"/>
                  </a:schemeClr>
                </a:solidFill>
              </a:rPr>
              <a:t>Первый </a:t>
            </a:r>
            <a:r>
              <a:rPr lang="ru-RU" sz="2400" b="1" i="1" u="sng" dirty="0" smtClean="0">
                <a:solidFill>
                  <a:schemeClr val="accent2">
                    <a:lumMod val="50000"/>
                  </a:schemeClr>
                </a:solidFill>
              </a:rPr>
              <a:t>шаг -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это создание   учебного сообщества</a:t>
            </a: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899592" y="3284984"/>
            <a:ext cx="66247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Групповая работа позволяет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детям и учителю: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251520" y="3789040"/>
            <a:ext cx="849694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организовать эффективно учебный процесс;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приобрести опыт выполнения   важнейших функций, составляющих основу умения учиться (контроль и оценка,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целеполагание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планирование);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использовать дополнительные  средства вовлечения детей в содержание обучения;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органически сочетать на уроке «обучение» и «воспитание»,  одновременно строить личностно-эмоциональные и деловые отношения детей, и как следствие формирование личностных, регулятивных, коммуникативных, познавательных  универсальных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304</TotalTime>
  <Words>814</Words>
  <Application>Microsoft Office PowerPoint</Application>
  <PresentationFormat>Экран (4:3)</PresentationFormat>
  <Paragraphs>114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Обычная</vt:lpstr>
      <vt:lpstr>Проектная деятельность учащихся начальных классов в рамках реализации новых образовательных стандартов общеобразовательной школы.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деятельность учащихся начальных классов в рамках реализации новых образовательных стандартов общеобразовательной школы.</dc:title>
  <dc:creator>Админ</dc:creator>
  <cp:lastModifiedBy>галя</cp:lastModifiedBy>
  <cp:revision>27</cp:revision>
  <dcterms:created xsi:type="dcterms:W3CDTF">2011-12-10T14:47:06Z</dcterms:created>
  <dcterms:modified xsi:type="dcterms:W3CDTF">2012-12-11T19:38:58Z</dcterms:modified>
</cp:coreProperties>
</file>