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7" r:id="rId7"/>
    <p:sldId id="268" r:id="rId8"/>
    <p:sldId id="262" r:id="rId9"/>
    <p:sldId id="263" r:id="rId10"/>
    <p:sldId id="264" r:id="rId11"/>
    <p:sldId id="265" r:id="rId12"/>
    <p:sldId id="266" r:id="rId13"/>
    <p:sldId id="26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Пользователь" initials="П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 snapToGrid="0"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png"/><Relationship Id="rId3" Type="http://schemas.openxmlformats.org/officeDocument/2006/relationships/image" Target="../media/image31.png"/><Relationship Id="rId7" Type="http://schemas.openxmlformats.org/officeDocument/2006/relationships/image" Target="../media/image35.pn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3.png"/><Relationship Id="rId3" Type="http://schemas.openxmlformats.org/officeDocument/2006/relationships/image" Target="../media/image38.png"/><Relationship Id="rId7" Type="http://schemas.openxmlformats.org/officeDocument/2006/relationships/image" Target="../media/image42.png"/><Relationship Id="rId12" Type="http://schemas.openxmlformats.org/officeDocument/2006/relationships/image" Target="../media/image47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1.png"/><Relationship Id="rId11" Type="http://schemas.openxmlformats.org/officeDocument/2006/relationships/image" Target="../media/image46.png"/><Relationship Id="rId5" Type="http://schemas.openxmlformats.org/officeDocument/2006/relationships/image" Target="../media/image40.png"/><Relationship Id="rId10" Type="http://schemas.openxmlformats.org/officeDocument/2006/relationships/image" Target="../media/image45.png"/><Relationship Id="rId4" Type="http://schemas.openxmlformats.org/officeDocument/2006/relationships/image" Target="../media/image39.png"/><Relationship Id="rId9" Type="http://schemas.openxmlformats.org/officeDocument/2006/relationships/image" Target="../media/image4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png"/><Relationship Id="rId3" Type="http://schemas.openxmlformats.org/officeDocument/2006/relationships/image" Target="../media/image49.png"/><Relationship Id="rId7" Type="http://schemas.openxmlformats.org/officeDocument/2006/relationships/image" Target="../media/image53.pn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2.png"/><Relationship Id="rId5" Type="http://schemas.openxmlformats.org/officeDocument/2006/relationships/image" Target="../media/image51.png"/><Relationship Id="rId4" Type="http://schemas.openxmlformats.org/officeDocument/2006/relationships/image" Target="../media/image50.png"/><Relationship Id="rId9" Type="http://schemas.openxmlformats.org/officeDocument/2006/relationships/image" Target="../media/image55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jpeg"/><Relationship Id="rId7" Type="http://schemas.openxmlformats.org/officeDocument/2006/relationships/image" Target="../media/image18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5000">
              <a:schemeClr val="accent1">
                <a:lumMod val="60000"/>
                <a:lumOff val="40000"/>
              </a:schemeClr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189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23455"/>
            <a:ext cx="7772400" cy="2978727"/>
          </a:xfrm>
        </p:spPr>
        <p:txBody>
          <a:bodyPr>
            <a:noAutofit/>
          </a:bodyPr>
          <a:lstStyle/>
          <a:p>
            <a:r>
              <a:rPr lang="ru-RU" sz="6600" dirty="0" smtClean="0">
                <a:solidFill>
                  <a:schemeClr val="tx2">
                    <a:lumMod val="50000"/>
                  </a:schemeClr>
                </a:solidFill>
                <a:latin typeface="Monotype Corsiva" pitchFamily="66" charset="0"/>
              </a:rPr>
              <a:t>Решение неравенств с одной переменной.</a:t>
            </a:r>
            <a:endParaRPr lang="ru-RU" sz="6600" dirty="0">
              <a:solidFill>
                <a:schemeClr val="tx2">
                  <a:lumMod val="50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dirty="0" err="1" smtClean="0">
                <a:solidFill>
                  <a:schemeClr val="bg2">
                    <a:lumMod val="25000"/>
                  </a:schemeClr>
                </a:solidFill>
              </a:rPr>
              <a:t>Скикевич</a:t>
            </a: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 Игорь.</a:t>
            </a:r>
          </a:p>
          <a:p>
            <a:pPr algn="r"/>
            <a:r>
              <a:rPr lang="ru-RU" sz="3000" dirty="0" smtClean="0">
                <a:solidFill>
                  <a:schemeClr val="bg2">
                    <a:lumMod val="25000"/>
                  </a:schemeClr>
                </a:solidFill>
              </a:rPr>
              <a:t>10 класс, МБОУ «Лицей №1 г.Инты».</a:t>
            </a:r>
          </a:p>
          <a:p>
            <a:r>
              <a:rPr lang="ru-RU" sz="2000" dirty="0" smtClean="0">
                <a:solidFill>
                  <a:schemeClr val="bg2">
                    <a:lumMod val="25000"/>
                  </a:schemeClr>
                </a:solidFill>
              </a:rPr>
              <a:t>2013г.</a:t>
            </a:r>
            <a:endParaRPr lang="ru-RU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4148" y="5715000"/>
            <a:ext cx="7690514" cy="1143000"/>
          </a:xfrm>
        </p:spPr>
        <p:txBody>
          <a:bodyPr/>
          <a:lstStyle/>
          <a:p>
            <a:r>
              <a:rPr lang="ru-RU" dirty="0" smtClean="0"/>
              <a:t>Ответ: </a:t>
            </a:r>
            <a:r>
              <a:rPr lang="en-US" dirty="0" err="1" smtClean="0"/>
              <a:t>x</a:t>
            </a:r>
            <a:r>
              <a:rPr lang="en-US" dirty="0" err="1" smtClean="0">
                <a:sym typeface="Symbol"/>
              </a:rPr>
              <a:t>R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2988860" y="344606"/>
            <a:ext cx="3111689" cy="3026391"/>
          </a:xfrm>
        </p:spPr>
        <p:txBody>
          <a:bodyPr/>
          <a:lstStyle/>
          <a:p>
            <a:pPr marL="514350" indent="-514350">
              <a:buNone/>
            </a:pP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y=</a:t>
            </a:r>
            <a:r>
              <a:rPr lang="ru-RU" dirty="0" smtClean="0"/>
              <a:t>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D(y)=R</a:t>
            </a:r>
          </a:p>
          <a:p>
            <a:pPr marL="514350" indent="-514350"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 marL="514350" indent="-514350">
              <a:buNone/>
            </a:pPr>
            <a:r>
              <a:rPr lang="en-US" dirty="0" smtClean="0"/>
              <a:t>D=4-4*3*1&lt;0</a:t>
            </a:r>
            <a:endParaRPr lang="ru-RU" dirty="0"/>
          </a:p>
        </p:txBody>
      </p:sp>
      <p:pic>
        <p:nvPicPr>
          <p:cNvPr id="3074" name="Picture 2" descr="D:\Downloads\Решение неравенств\11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46997" y="3261814"/>
            <a:ext cx="5219144" cy="2777319"/>
          </a:xfrm>
          <a:prstGeom prst="rect">
            <a:avLst/>
          </a:prstGeom>
          <a:noFill/>
        </p:spPr>
      </p:pic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1285" y="391886"/>
            <a:ext cx="2166775" cy="413657"/>
          </a:xfrm>
          <a:prstGeom prst="rect">
            <a:avLst/>
          </a:prstGeom>
          <a:noFill/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11420" y="1045029"/>
            <a:ext cx="1593979" cy="408214"/>
          </a:xfrm>
          <a:prstGeom prst="rect">
            <a:avLst/>
          </a:prstGeom>
          <a:noFill/>
        </p:spPr>
      </p:pic>
      <p:sp>
        <p:nvSpPr>
          <p:cNvPr id="4103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38151" y="2165367"/>
            <a:ext cx="2089022" cy="398813"/>
          </a:xfrm>
          <a:prstGeom prst="rect">
            <a:avLst/>
          </a:prstGeom>
          <a:noFill/>
        </p:spPr>
      </p:pic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 uiExpand="1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614148" y="5715000"/>
            <a:ext cx="7690514" cy="1143000"/>
          </a:xfrm>
        </p:spPr>
        <p:txBody>
          <a:bodyPr/>
          <a:lstStyle/>
          <a:p>
            <a:r>
              <a:rPr lang="ru-RU" dirty="0" smtClean="0"/>
              <a:t>Ответ: </a:t>
            </a:r>
            <a:r>
              <a:rPr lang="en-US" dirty="0" smtClean="0"/>
              <a:t>x</a:t>
            </a:r>
            <a:r>
              <a:rPr lang="en-US" dirty="0" smtClean="0">
                <a:sym typeface="Symbol"/>
              </a:rPr>
              <a:t></a:t>
            </a:r>
            <a:r>
              <a:rPr lang="en-US" dirty="0" smtClean="0">
                <a:latin typeface="Adobe Caslon Pro Bold"/>
                <a:sym typeface="Symbol"/>
              </a:rPr>
              <a:t>(</a:t>
            </a:r>
            <a:r>
              <a:rPr lang="ru-RU" dirty="0" smtClean="0">
                <a:sym typeface="Symbol"/>
              </a:rPr>
              <a:t>-4</a:t>
            </a:r>
            <a:r>
              <a:rPr lang="en-US" dirty="0" smtClean="0">
                <a:sym typeface="Symbol"/>
              </a:rPr>
              <a:t>;</a:t>
            </a:r>
            <a:r>
              <a:rPr lang="en-US" dirty="0" smtClean="0">
                <a:latin typeface="Adobe Caslon Pro Bold"/>
                <a:sym typeface="Symbol"/>
              </a:rPr>
              <a:t>∞)</a:t>
            </a:r>
            <a:endParaRPr lang="ru-RU" dirty="0"/>
          </a:p>
        </p:txBody>
      </p:sp>
      <p:sp>
        <p:nvSpPr>
          <p:cNvPr id="16" name="Содержимое 15"/>
          <p:cNvSpPr>
            <a:spLocks noGrp="1"/>
          </p:cNvSpPr>
          <p:nvPr>
            <p:ph idx="1"/>
          </p:nvPr>
        </p:nvSpPr>
        <p:spPr>
          <a:xfrm>
            <a:off x="764275" y="344606"/>
            <a:ext cx="7902053" cy="3517710"/>
          </a:xfrm>
        </p:spPr>
        <p:txBody>
          <a:bodyPr>
            <a:normAutofit fontScale="92500" lnSpcReduction="20000"/>
          </a:bodyPr>
          <a:lstStyle/>
          <a:p>
            <a:pPr marL="571500" indent="-571500">
              <a:buFont typeface="+mj-lt"/>
              <a:buAutoNum type="alphaLcParenR"/>
            </a:pP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f(x</a:t>
            </a:r>
            <a:r>
              <a:rPr lang="en-US" dirty="0" smtClean="0"/>
              <a:t>)=</a:t>
            </a: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D(f)=</a:t>
            </a:r>
            <a:r>
              <a:rPr lang="en-US" dirty="0" smtClean="0"/>
              <a:t>R</a:t>
            </a:r>
            <a:endParaRPr lang="ru-RU" dirty="0" smtClean="0"/>
          </a:p>
          <a:p>
            <a:pPr marL="571500" indent="-571500">
              <a:buNone/>
            </a:pPr>
            <a:endParaRPr lang="en-US" dirty="0" smtClean="0"/>
          </a:p>
          <a:p>
            <a:pPr marL="571500" indent="-571500">
              <a:buNone/>
            </a:pPr>
            <a:r>
              <a:rPr lang="en-US" dirty="0" smtClean="0"/>
              <a:t> </a:t>
            </a:r>
            <a:r>
              <a:rPr lang="en-US" dirty="0" smtClean="0"/>
              <a:t>		</a:t>
            </a:r>
            <a:r>
              <a:rPr lang="ru-RU" dirty="0" smtClean="0"/>
              <a:t>                      или </a:t>
            </a:r>
            <a:r>
              <a:rPr lang="ru-RU" dirty="0" smtClean="0"/>
              <a:t>		</a:t>
            </a:r>
            <a:endParaRPr lang="en-US" dirty="0" smtClean="0"/>
          </a:p>
          <a:p>
            <a:pPr marL="571500" indent="-571500">
              <a:buNone/>
            </a:pPr>
            <a:r>
              <a:rPr lang="ru-RU" dirty="0" smtClean="0"/>
              <a:t>			</a:t>
            </a:r>
            <a:r>
              <a:rPr lang="ru-RU" dirty="0" smtClean="0"/>
              <a:t>                      </a:t>
            </a:r>
            <a:r>
              <a:rPr lang="ru-RU" dirty="0" smtClean="0"/>
              <a:t>	</a:t>
            </a:r>
            <a:r>
              <a:rPr lang="en-US" dirty="0" smtClean="0"/>
              <a:t>x+4=0</a:t>
            </a:r>
          </a:p>
          <a:p>
            <a:pPr marL="571500" indent="-571500">
              <a:buNone/>
            </a:pPr>
            <a:r>
              <a:rPr lang="ru-RU" dirty="0" smtClean="0"/>
              <a:t>нет решений.			</a:t>
            </a:r>
            <a:r>
              <a:rPr lang="en-US" dirty="0" smtClean="0"/>
              <a:t>X=-4</a:t>
            </a:r>
            <a:endParaRPr lang="ru-RU" dirty="0"/>
          </a:p>
        </p:txBody>
      </p:sp>
      <p:pic>
        <p:nvPicPr>
          <p:cNvPr id="4098" name="Picture 2" descr="D:\Downloads\Решение неравенств\12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99930" y="4240068"/>
            <a:ext cx="4469360" cy="15962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3821" y="272143"/>
            <a:ext cx="3026225" cy="43542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67543" y="838200"/>
            <a:ext cx="2114550" cy="381000"/>
          </a:xfrm>
          <a:prstGeom prst="rect">
            <a:avLst/>
          </a:prstGeom>
          <a:noFill/>
        </p:spPr>
      </p:pic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9085" y="1652327"/>
            <a:ext cx="2845249" cy="43773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2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5285" y="2188029"/>
            <a:ext cx="1825826" cy="446313"/>
          </a:xfrm>
          <a:prstGeom prst="rect">
            <a:avLst/>
          </a:prstGeom>
          <a:noFill/>
        </p:spPr>
      </p:pic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6667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5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4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68685" y="2209800"/>
            <a:ext cx="1679512" cy="435429"/>
          </a:xfrm>
          <a:prstGeom prst="rect">
            <a:avLst/>
          </a:prstGeom>
          <a:noFill/>
        </p:spPr>
      </p:pic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088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7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79714" y="2612572"/>
            <a:ext cx="1001486" cy="655518"/>
          </a:xfrm>
          <a:prstGeom prst="rect">
            <a:avLst/>
          </a:prstGeom>
          <a:noFill/>
        </p:spPr>
      </p:pic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8001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0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0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6" grpId="0" uiExpand="1" build="allAtOnce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Downloads\Решение неравенств\13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695" y="3507475"/>
            <a:ext cx="6563720" cy="1944806"/>
          </a:xfrm>
          <a:prstGeom prst="rect">
            <a:avLst/>
          </a:prstGeom>
          <a:noFill/>
        </p:spPr>
      </p:pic>
      <p:sp>
        <p:nvSpPr>
          <p:cNvPr id="512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19117" y="0"/>
            <a:ext cx="2650676" cy="946670"/>
          </a:xfrm>
          <a:prstGeom prst="rect">
            <a:avLst/>
          </a:prstGeom>
          <a:noFill/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2248" y="68240"/>
            <a:ext cx="1596790" cy="907268"/>
          </a:xfrm>
          <a:prstGeom prst="rect">
            <a:avLst/>
          </a:prstGeom>
          <a:noFill/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1552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3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73708" y="996286"/>
            <a:ext cx="5244365" cy="523023"/>
          </a:xfrm>
          <a:prstGeom prst="rect">
            <a:avLst/>
          </a:prstGeom>
          <a:noFill/>
        </p:spPr>
      </p:pic>
      <p:sp>
        <p:nvSpPr>
          <p:cNvPr id="5136" name="Rectangle 16"/>
          <p:cNvSpPr>
            <a:spLocks noChangeArrowheads="1"/>
          </p:cNvSpPr>
          <p:nvPr/>
        </p:nvSpPr>
        <p:spPr bwMode="auto">
          <a:xfrm>
            <a:off x="0" y="809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Содержимое 22"/>
          <p:cNvSpPr>
            <a:spLocks noGrp="1"/>
          </p:cNvSpPr>
          <p:nvPr>
            <p:ph idx="1"/>
          </p:nvPr>
        </p:nvSpPr>
        <p:spPr>
          <a:xfrm>
            <a:off x="225187" y="0"/>
            <a:ext cx="1467135" cy="736979"/>
          </a:xfrm>
        </p:spPr>
        <p:txBody>
          <a:bodyPr/>
          <a:lstStyle/>
          <a:p>
            <a:pPr marL="514350" indent="-514350">
              <a:buNone/>
            </a:pPr>
            <a:r>
              <a:rPr lang="ru-RU" dirty="0" smtClean="0">
                <a:sym typeface="Symbol"/>
              </a:rPr>
              <a:t></a:t>
            </a:r>
            <a:endParaRPr lang="ru-RU" dirty="0"/>
          </a:p>
        </p:txBody>
      </p:sp>
      <p:sp>
        <p:nvSpPr>
          <p:cNvPr id="5138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48670" y="1478590"/>
            <a:ext cx="2374709" cy="508866"/>
          </a:xfrm>
          <a:prstGeom prst="rect">
            <a:avLst/>
          </a:prstGeom>
          <a:noFill/>
        </p:spPr>
      </p:pic>
      <p:sp>
        <p:nvSpPr>
          <p:cNvPr id="5139" name="Rectangle 1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778262" y="132643"/>
            <a:ext cx="12618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; f(x)</a:t>
            </a:r>
            <a:r>
              <a:rPr lang="ru-RU" sz="3600" dirty="0" smtClean="0"/>
              <a:t>=</a:t>
            </a:r>
            <a:endParaRPr lang="ru-RU" sz="3600" dirty="0"/>
          </a:p>
        </p:txBody>
      </p:sp>
      <p:sp>
        <p:nvSpPr>
          <p:cNvPr id="5141" name="Rectangle 2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0" name="Picture 20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16907" y="2060812"/>
            <a:ext cx="3005587" cy="733567"/>
          </a:xfrm>
          <a:prstGeom prst="rect">
            <a:avLst/>
          </a:prstGeom>
          <a:noFill/>
        </p:spPr>
      </p:pic>
      <p:sp>
        <p:nvSpPr>
          <p:cNvPr id="5142" name="Rectangle 22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4" name="Rectangle 2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5145" name="Rectangle 25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47" name="Rectangle 2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16908" y="2702259"/>
            <a:ext cx="3173340" cy="774510"/>
          </a:xfrm>
          <a:prstGeom prst="rect">
            <a:avLst/>
          </a:prstGeom>
          <a:noFill/>
        </p:spPr>
      </p:pic>
      <p:sp>
        <p:nvSpPr>
          <p:cNvPr id="5148" name="Rectangle 28"/>
          <p:cNvSpPr>
            <a:spLocks noChangeArrowheads="1"/>
          </p:cNvSpPr>
          <p:nvPr/>
        </p:nvSpPr>
        <p:spPr bwMode="auto">
          <a:xfrm>
            <a:off x="0" y="1143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0" name="Rectangle 3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1820" y="1542198"/>
            <a:ext cx="1432303" cy="554440"/>
          </a:xfrm>
          <a:prstGeom prst="rect">
            <a:avLst/>
          </a:prstGeom>
          <a:noFill/>
        </p:spPr>
      </p:pic>
      <p:sp>
        <p:nvSpPr>
          <p:cNvPr id="5151" name="Rectangle 31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3" name="Rectangle 3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05469" y="2033516"/>
            <a:ext cx="1389468" cy="458907"/>
          </a:xfrm>
          <a:prstGeom prst="rect">
            <a:avLst/>
          </a:prstGeom>
          <a:noFill/>
        </p:spPr>
      </p:pic>
      <p:sp>
        <p:nvSpPr>
          <p:cNvPr id="5154" name="Rectangle 34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6" name="Rectangle 3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55" name="Picture 3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91820" y="2420657"/>
            <a:ext cx="805219" cy="467547"/>
          </a:xfrm>
          <a:prstGeom prst="rect">
            <a:avLst/>
          </a:prstGeom>
          <a:noFill/>
        </p:spPr>
      </p:pic>
      <p:sp>
        <p:nvSpPr>
          <p:cNvPr id="5157" name="Rectangle 37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59" name="Rectangle 3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58" name="Picture 38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8866" y="5527344"/>
            <a:ext cx="7051698" cy="662059"/>
          </a:xfrm>
          <a:prstGeom prst="rect">
            <a:avLst/>
          </a:prstGeom>
          <a:noFill/>
        </p:spPr>
      </p:pic>
      <p:sp>
        <p:nvSpPr>
          <p:cNvPr id="5160" name="Rectangle 40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5188" y="320463"/>
            <a:ext cx="1794681" cy="639762"/>
          </a:xfrm>
        </p:spPr>
        <p:txBody>
          <a:bodyPr>
            <a:normAutofit/>
          </a:bodyPr>
          <a:lstStyle/>
          <a:p>
            <a:pPr marL="457200" indent="-457200"/>
            <a:endParaRPr lang="ru-RU" sz="3200" b="0" dirty="0"/>
          </a:p>
        </p:txBody>
      </p:sp>
      <p:pic>
        <p:nvPicPr>
          <p:cNvPr id="6145" name="Picture 1" descr="D:\Downloads\Решение неравенств\14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7615" y="4763069"/>
            <a:ext cx="6237383" cy="1242017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02004" y="2227492"/>
            <a:ext cx="4831307" cy="424730"/>
          </a:xfrm>
          <a:prstGeom prst="rect">
            <a:avLst/>
          </a:prstGeom>
          <a:noFill/>
        </p:spPr>
      </p:pic>
      <p:sp>
        <p:nvSpPr>
          <p:cNvPr id="61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70495" y="2795161"/>
            <a:ext cx="3971499" cy="439797"/>
          </a:xfrm>
          <a:prstGeom prst="rect">
            <a:avLst/>
          </a:prstGeom>
          <a:noFill/>
        </p:spPr>
      </p:pic>
      <p:sp>
        <p:nvSpPr>
          <p:cNvPr id="61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4462" y="3432338"/>
            <a:ext cx="5418160" cy="434539"/>
          </a:xfrm>
          <a:prstGeom prst="rect">
            <a:avLst/>
          </a:prstGeom>
          <a:noFill/>
        </p:spPr>
      </p:pic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61816" y="3958023"/>
            <a:ext cx="2838734" cy="400174"/>
          </a:xfrm>
          <a:prstGeom prst="rect">
            <a:avLst/>
          </a:prstGeom>
          <a:noFill/>
        </p:spPr>
      </p:pic>
      <p:sp>
        <p:nvSpPr>
          <p:cNvPr id="6159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60562" y="6057715"/>
            <a:ext cx="5841241" cy="525055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5775" y="185057"/>
            <a:ext cx="3838939" cy="850792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7513" y="1164771"/>
            <a:ext cx="3737255" cy="75111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внимание.</a:t>
            </a:r>
            <a:endParaRPr lang="ru-RU" sz="6600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5602" name="Picture 2" descr="Неравенство - залог развития (2013) WEBRip &quot; Торрент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57061" y="2174647"/>
            <a:ext cx="6096000" cy="34290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6143668"/>
          </a:xfrm>
        </p:spPr>
        <p:txBody>
          <a:bodyPr/>
          <a:lstStyle/>
          <a:p>
            <a:r>
              <a:rPr lang="ru-RU" dirty="0" smtClean="0"/>
              <a:t>Решение линейных неравенств с одной переменной можно рассматривать как нахождение промежутков, в которых соответствующая функция принимает положительное или отрицательное значение.</a:t>
            </a:r>
          </a:p>
          <a:p>
            <a:r>
              <a:rPr lang="ru-RU" dirty="0" smtClean="0"/>
              <a:t>Чтобы решить линейное неравенство графическим способом нужно: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знать линейная функция возрастает или убывает</a:t>
            </a:r>
          </a:p>
          <a:p>
            <a:pPr marL="514350" indent="-514350">
              <a:buFont typeface="+mj-lt"/>
              <a:buAutoNum type="arabicParenR"/>
            </a:pPr>
            <a:r>
              <a:rPr lang="ru-RU" dirty="0" smtClean="0"/>
              <a:t>абсциссу точки пересечения с осью </a:t>
            </a:r>
            <a:r>
              <a:rPr lang="en-US" dirty="0" smtClean="0"/>
              <a:t>X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Например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857232"/>
            <a:ext cx="4040188" cy="639762"/>
          </a:xfrm>
        </p:spPr>
        <p:txBody>
          <a:bodyPr/>
          <a:lstStyle/>
          <a:p>
            <a:r>
              <a:rPr lang="ru-RU" dirty="0" smtClean="0"/>
              <a:t>Графический способ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571613"/>
            <a:ext cx="4040188" cy="2714644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ru-RU" dirty="0" smtClean="0"/>
              <a:t>4</a:t>
            </a:r>
            <a:r>
              <a:rPr lang="en-US" dirty="0" smtClean="0"/>
              <a:t>x+7&gt;0</a:t>
            </a:r>
          </a:p>
          <a:p>
            <a:pPr marL="457200" indent="-457200">
              <a:buNone/>
            </a:pPr>
            <a:r>
              <a:rPr lang="en-US" dirty="0" smtClean="0"/>
              <a:t>	y=4x+7 – </a:t>
            </a:r>
            <a:r>
              <a:rPr lang="ru-RU" dirty="0" smtClean="0"/>
              <a:t>линейная возрастающая функция</a:t>
            </a:r>
          </a:p>
          <a:p>
            <a:pPr marL="457200" indent="-457200">
              <a:buNone/>
            </a:pPr>
            <a:r>
              <a:rPr lang="en-US" dirty="0" smtClean="0"/>
              <a:t>	D(y)=R</a:t>
            </a:r>
          </a:p>
          <a:p>
            <a:pPr marL="457200" indent="-457200">
              <a:buNone/>
            </a:pPr>
            <a:r>
              <a:rPr lang="en-US" dirty="0" smtClean="0"/>
              <a:t>	4x+7=0</a:t>
            </a:r>
          </a:p>
          <a:p>
            <a:pPr marL="457200" indent="-457200">
              <a:buNone/>
            </a:pPr>
            <a:r>
              <a:rPr lang="en-US" dirty="0" smtClean="0"/>
              <a:t>	x=-7/4</a:t>
            </a:r>
          </a:p>
          <a:p>
            <a:pPr marL="457200" indent="-457200">
              <a:buNone/>
            </a:pPr>
            <a:endParaRPr lang="en-US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857232"/>
            <a:ext cx="4041775" cy="639762"/>
          </a:xfrm>
        </p:spPr>
        <p:txBody>
          <a:bodyPr/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571613"/>
            <a:ext cx="4041775" cy="2500330"/>
          </a:xfrm>
        </p:spPr>
        <p:txBody>
          <a:bodyPr/>
          <a:lstStyle/>
          <a:p>
            <a:pPr marL="457200" indent="-457200">
              <a:buFont typeface="+mj-lt"/>
              <a:buAutoNum type="alphaLcParenR"/>
            </a:pPr>
            <a:r>
              <a:rPr lang="en-US" dirty="0" smtClean="0"/>
              <a:t>4x+7&gt;0</a:t>
            </a:r>
          </a:p>
          <a:p>
            <a:pPr marL="457200" indent="-457200">
              <a:buNone/>
            </a:pPr>
            <a:r>
              <a:rPr lang="en-US" dirty="0" smtClean="0"/>
              <a:t>	f(x)=4x+7</a:t>
            </a:r>
          </a:p>
          <a:p>
            <a:pPr marL="457200" indent="-457200">
              <a:buNone/>
            </a:pPr>
            <a:r>
              <a:rPr lang="en-US" dirty="0" smtClean="0"/>
              <a:t>	D(f)=R</a:t>
            </a:r>
          </a:p>
          <a:p>
            <a:pPr marL="457200" indent="-457200">
              <a:buNone/>
            </a:pPr>
            <a:r>
              <a:rPr lang="en-US" dirty="0" smtClean="0"/>
              <a:t>	4x+7=0</a:t>
            </a:r>
          </a:p>
          <a:p>
            <a:pPr marL="457200" indent="-457200">
              <a:buNone/>
            </a:pPr>
            <a:r>
              <a:rPr lang="en-US" dirty="0" smtClean="0"/>
              <a:t>	x=-7/4</a:t>
            </a:r>
            <a:endParaRPr lang="ru-RU" dirty="0"/>
          </a:p>
        </p:txBody>
      </p:sp>
      <p:pic>
        <p:nvPicPr>
          <p:cNvPr id="1030" name="Picture 6" descr="D:\Downloads\Решение неравенств\1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4391042"/>
            <a:ext cx="3491224" cy="1609726"/>
          </a:xfrm>
          <a:prstGeom prst="rect">
            <a:avLst/>
          </a:prstGeom>
          <a:noFill/>
        </p:spPr>
      </p:pic>
      <p:pic>
        <p:nvPicPr>
          <p:cNvPr id="1031" name="Picture 7" descr="D:\Downloads\Решение неравенств\2 неравен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89" y="4429132"/>
            <a:ext cx="3370683" cy="1357322"/>
          </a:xfrm>
          <a:prstGeom prst="rect">
            <a:avLst/>
          </a:prstGeom>
          <a:noFill/>
        </p:spPr>
      </p:pic>
      <p:sp>
        <p:nvSpPr>
          <p:cNvPr id="9" name="Заголовок 3"/>
          <p:cNvSpPr txBox="1">
            <a:spLocks/>
          </p:cNvSpPr>
          <p:nvPr/>
        </p:nvSpPr>
        <p:spPr>
          <a:xfrm>
            <a:off x="418531" y="6008973"/>
            <a:ext cx="8229600" cy="5111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4400" dirty="0" smtClean="0">
                <a:latin typeface="+mj-lt"/>
                <a:ea typeface="+mj-ea"/>
                <a:cs typeface="Adobe Hebrew" pitchFamily="18" charset="-79"/>
              </a:rPr>
              <a:t>Ответ: </a:t>
            </a:r>
            <a:r>
              <a:rPr lang="en-US" sz="4400" dirty="0" smtClean="0">
                <a:latin typeface="+mj-lt"/>
                <a:ea typeface="+mj-ea"/>
                <a:cs typeface="Adobe Hebrew" pitchFamily="18" charset="-79"/>
              </a:rPr>
              <a:t>x </a:t>
            </a:r>
            <a:r>
              <a:rPr lang="en-US" sz="4400" dirty="0" smtClean="0">
                <a:latin typeface="+mj-lt"/>
                <a:ea typeface="+mj-ea"/>
                <a:cs typeface="Adobe Hebrew" pitchFamily="18" charset="-79"/>
                <a:sym typeface="Symbol"/>
              </a:rPr>
              <a:t></a:t>
            </a:r>
            <a:r>
              <a:rPr lang="en-US" sz="3600" b="1" dirty="0" smtClean="0">
                <a:latin typeface="+mj-lt"/>
                <a:cs typeface="Adobe Hebrew" pitchFamily="18" charset="-79"/>
              </a:rPr>
              <a:t> (-7/4; ∞)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Adobe Hebrew" pitchFamily="18" charset="-79"/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8" grpId="0" uiExpand="1" build="allAtOnce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393208"/>
            <a:ext cx="4040188" cy="639762"/>
          </a:xfrm>
        </p:spPr>
        <p:txBody>
          <a:bodyPr/>
          <a:lstStyle/>
          <a:p>
            <a:r>
              <a:rPr lang="ru-RU" dirty="0" smtClean="0"/>
              <a:t>Графический способ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080284"/>
            <a:ext cx="4040188" cy="3071833"/>
          </a:xfrm>
        </p:spPr>
        <p:txBody>
          <a:bodyPr/>
          <a:lstStyle/>
          <a:p>
            <a:pPr marL="457200" indent="-457200">
              <a:buFont typeface="+mj-lt"/>
              <a:buAutoNum type="alphaLcParenR" startAt="2"/>
            </a:pPr>
            <a:r>
              <a:rPr lang="en-US" dirty="0" smtClean="0"/>
              <a:t>5x+12&gt;6x-3</a:t>
            </a:r>
          </a:p>
          <a:p>
            <a:pPr marL="457200" indent="-457200">
              <a:buNone/>
            </a:pPr>
            <a:r>
              <a:rPr lang="en-US" dirty="0" smtClean="0"/>
              <a:t>	-x+15&gt;0</a:t>
            </a:r>
          </a:p>
          <a:p>
            <a:pPr marL="457200" indent="-457200">
              <a:buNone/>
            </a:pPr>
            <a:r>
              <a:rPr lang="en-US" dirty="0" smtClean="0"/>
              <a:t>	y=-x+15 –</a:t>
            </a:r>
            <a:r>
              <a:rPr lang="ru-RU" dirty="0" smtClean="0"/>
              <a:t> линейная убывающая функция</a:t>
            </a:r>
          </a:p>
          <a:p>
            <a:pPr marL="457200" indent="-457200">
              <a:buNone/>
            </a:pPr>
            <a:r>
              <a:rPr lang="en-US" dirty="0" smtClean="0"/>
              <a:t>	D(y)=R</a:t>
            </a:r>
          </a:p>
          <a:p>
            <a:pPr marL="457200" indent="-457200">
              <a:buNone/>
            </a:pPr>
            <a:r>
              <a:rPr lang="en-US" dirty="0" smtClean="0"/>
              <a:t>	-x+15=0</a:t>
            </a:r>
          </a:p>
          <a:p>
            <a:pPr marL="457200" indent="-457200">
              <a:buNone/>
            </a:pPr>
            <a:r>
              <a:rPr lang="en-US" dirty="0" smtClean="0"/>
              <a:t>	x=15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393200"/>
            <a:ext cx="4041775" cy="639762"/>
          </a:xfrm>
        </p:spPr>
        <p:txBody>
          <a:bodyPr/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107580"/>
            <a:ext cx="4041775" cy="302769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dirty="0" smtClean="0"/>
              <a:t> в) </a:t>
            </a:r>
            <a:r>
              <a:rPr lang="en-US" dirty="0" smtClean="0"/>
              <a:t>5x+15&gt;3(3x-1</a:t>
            </a:r>
            <a:r>
              <a:rPr lang="en-US" dirty="0" smtClean="0"/>
              <a:t>)</a:t>
            </a:r>
          </a:p>
          <a:p>
            <a:pPr marL="457200" indent="-457200">
              <a:buNone/>
            </a:pPr>
            <a:r>
              <a:rPr lang="en-US" dirty="0" smtClean="0"/>
              <a:t>	5x+15&gt;9x-3</a:t>
            </a:r>
          </a:p>
          <a:p>
            <a:pPr marL="457200" indent="-457200">
              <a:buNone/>
            </a:pPr>
            <a:r>
              <a:rPr lang="en-US" dirty="0" smtClean="0"/>
              <a:t>	-4x+18&gt;0</a:t>
            </a:r>
          </a:p>
          <a:p>
            <a:pPr marL="457200" indent="-457200">
              <a:buNone/>
            </a:pPr>
            <a:r>
              <a:rPr lang="en-US" dirty="0" smtClean="0"/>
              <a:t>	f(x)=-4x+18</a:t>
            </a:r>
          </a:p>
          <a:p>
            <a:pPr marL="457200" indent="-457200">
              <a:buNone/>
            </a:pPr>
            <a:r>
              <a:rPr lang="en-US" dirty="0" smtClean="0"/>
              <a:t>	D(f)=R</a:t>
            </a:r>
          </a:p>
          <a:p>
            <a:pPr marL="457200" indent="-457200">
              <a:buNone/>
            </a:pPr>
            <a:r>
              <a:rPr lang="en-US" dirty="0" smtClean="0"/>
              <a:t>	-4x+18=0</a:t>
            </a:r>
          </a:p>
          <a:p>
            <a:pPr marL="457200" indent="-457200">
              <a:buNone/>
            </a:pPr>
            <a:r>
              <a:rPr lang="en-US" dirty="0" smtClean="0"/>
              <a:t>	x=18/4=9/2</a:t>
            </a:r>
            <a:endParaRPr lang="ru-RU" dirty="0"/>
          </a:p>
        </p:txBody>
      </p:sp>
      <p:pic>
        <p:nvPicPr>
          <p:cNvPr id="1026" name="Picture 2" descr="D:\Downloads\Решение неравенств\3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948" y="4179416"/>
            <a:ext cx="3769253" cy="1839241"/>
          </a:xfrm>
          <a:prstGeom prst="rect">
            <a:avLst/>
          </a:prstGeom>
          <a:noFill/>
        </p:spPr>
      </p:pic>
      <p:sp>
        <p:nvSpPr>
          <p:cNvPr id="9" name="Текст 4"/>
          <p:cNvSpPr txBox="1">
            <a:spLocks/>
          </p:cNvSpPr>
          <p:nvPr/>
        </p:nvSpPr>
        <p:spPr>
          <a:xfrm>
            <a:off x="609600" y="5950216"/>
            <a:ext cx="394875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(-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Caslon Pro Bold"/>
                <a:sym typeface="Symbol"/>
              </a:rPr>
              <a:t>∞;15)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4678976" y="595248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(</a:t>
            </a: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9/2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;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Caslon Pro Bold"/>
                <a:sym typeface="Symbol"/>
              </a:rPr>
              <a:t>∞)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7" name="Picture 3" descr="D:\Downloads\Решение неравенств\4 неравен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946" y="4271749"/>
            <a:ext cx="3750528" cy="1652162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allAtOnce"/>
      <p:bldP spid="8" grpId="0" uiExpand="1" build="allAtOnce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393208"/>
            <a:ext cx="4040188" cy="639762"/>
          </a:xfrm>
        </p:spPr>
        <p:txBody>
          <a:bodyPr/>
          <a:lstStyle/>
          <a:p>
            <a:r>
              <a:rPr lang="ru-RU" dirty="0" smtClean="0"/>
              <a:t>Графический способ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080284"/>
            <a:ext cx="4040188" cy="3071833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        </a:t>
            </a:r>
          </a:p>
          <a:p>
            <a:pPr marL="457200" indent="-457200"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ru-RU" dirty="0" smtClean="0"/>
              <a:t> </a:t>
            </a:r>
            <a:r>
              <a:rPr lang="en-US" dirty="0" smtClean="0"/>
              <a:t>9x-22 </a:t>
            </a:r>
            <a:r>
              <a:rPr lang="en-US" dirty="0" smtClean="0"/>
              <a:t>≤0</a:t>
            </a:r>
          </a:p>
          <a:p>
            <a:pPr marL="457200" indent="-457200">
              <a:buNone/>
            </a:pPr>
            <a:r>
              <a:rPr lang="en-US" dirty="0" smtClean="0"/>
              <a:t>	y=9x-22 – </a:t>
            </a:r>
            <a:r>
              <a:rPr lang="ru-RU" dirty="0" smtClean="0"/>
              <a:t>возрастающая линейная функция</a:t>
            </a:r>
          </a:p>
          <a:p>
            <a:pPr marL="457200" indent="-457200">
              <a:buNone/>
            </a:pPr>
            <a:r>
              <a:rPr lang="ru-RU" dirty="0" smtClean="0"/>
              <a:t>	</a:t>
            </a:r>
            <a:r>
              <a:rPr lang="en-US" dirty="0" smtClean="0"/>
              <a:t>D(y)=R</a:t>
            </a:r>
          </a:p>
          <a:p>
            <a:pPr marL="457200" indent="-457200">
              <a:buNone/>
            </a:pPr>
            <a:r>
              <a:rPr lang="en-US" dirty="0" smtClean="0"/>
              <a:t>	9x-22=0</a:t>
            </a:r>
          </a:p>
          <a:p>
            <a:pPr marL="457200" indent="-457200">
              <a:buNone/>
            </a:pPr>
            <a:r>
              <a:rPr lang="en-US" dirty="0" smtClean="0"/>
              <a:t>	x=22/9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393200"/>
            <a:ext cx="4041775" cy="639762"/>
          </a:xfrm>
        </p:spPr>
        <p:txBody>
          <a:bodyPr/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107580"/>
            <a:ext cx="4041775" cy="3027692"/>
          </a:xfrm>
        </p:spPr>
        <p:txBody>
          <a:bodyPr>
            <a:normAutofit lnSpcReduction="10000"/>
          </a:bodyPr>
          <a:lstStyle/>
          <a:p>
            <a:pPr marL="457200" indent="-457200"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	</a:t>
            </a:r>
            <a:endParaRPr lang="ru-RU" dirty="0" smtClean="0"/>
          </a:p>
          <a:p>
            <a:pPr marL="457200" indent="-457200">
              <a:buNone/>
            </a:pPr>
            <a:r>
              <a:rPr lang="ru-RU" dirty="0" smtClean="0"/>
              <a:t> </a:t>
            </a:r>
            <a:r>
              <a:rPr lang="ru-RU" dirty="0" smtClean="0"/>
              <a:t>      </a:t>
            </a:r>
            <a:r>
              <a:rPr lang="en-US" dirty="0" smtClean="0"/>
              <a:t>-</a:t>
            </a:r>
            <a:r>
              <a:rPr lang="en-US" dirty="0" smtClean="0"/>
              <a:t>4x-12 ≥0</a:t>
            </a:r>
          </a:p>
          <a:p>
            <a:pPr marL="457200" indent="-457200">
              <a:buNone/>
            </a:pPr>
            <a:r>
              <a:rPr lang="en-US" dirty="0" smtClean="0"/>
              <a:t>	f(x)=-4x-12</a:t>
            </a:r>
          </a:p>
          <a:p>
            <a:pPr marL="457200" indent="-457200">
              <a:buNone/>
            </a:pPr>
            <a:r>
              <a:rPr lang="en-US" dirty="0" smtClean="0"/>
              <a:t>	D(f)=R</a:t>
            </a:r>
          </a:p>
          <a:p>
            <a:pPr marL="457200" indent="-457200">
              <a:buNone/>
            </a:pPr>
            <a:r>
              <a:rPr lang="en-US" dirty="0" smtClean="0"/>
              <a:t>	-4x-12 ≥0</a:t>
            </a:r>
          </a:p>
          <a:p>
            <a:pPr marL="457200" indent="-457200">
              <a:buNone/>
            </a:pPr>
            <a:r>
              <a:rPr lang="en-US" dirty="0" smtClean="0"/>
              <a:t>	x≤-3</a:t>
            </a:r>
            <a:endParaRPr lang="ru-RU" dirty="0"/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609600" y="5950216"/>
            <a:ext cx="394875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lvl="0">
              <a:spcBef>
                <a:spcPct val="20000"/>
              </a:spcBef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[22/9;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Caslon Pro Bold"/>
                <a:sym typeface="Symbol"/>
              </a:rPr>
              <a:t>∞</a:t>
            </a:r>
            <a:r>
              <a:rPr lang="ru-RU" sz="2400" b="1" dirty="0" smtClean="0">
                <a:sym typeface="Symbol"/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4678976" y="595248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</a:t>
            </a:r>
            <a:r>
              <a:rPr lang="ru-RU" sz="2400" b="1" dirty="0" smtClean="0">
                <a:sym typeface="Symbol"/>
              </a:rPr>
              <a:t>(-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dobe Caslon Pro Bold"/>
                <a:sym typeface="Symbol"/>
              </a:rPr>
              <a:t>∞;-3]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8434" name="Picture 2" descr="D:\Downloads\Решение неравенств\5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1442" y="4073048"/>
            <a:ext cx="3752068" cy="1655674"/>
          </a:xfrm>
          <a:prstGeom prst="rect">
            <a:avLst/>
          </a:prstGeom>
          <a:noFill/>
        </p:spPr>
      </p:pic>
      <p:pic>
        <p:nvPicPr>
          <p:cNvPr id="18436" name="Picture 4" descr="D:\Downloads\Решение неравенств\6 неравен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28000" y="4107976"/>
            <a:ext cx="3865373" cy="1442966"/>
          </a:xfrm>
          <a:prstGeom prst="rect">
            <a:avLst/>
          </a:prstGeom>
          <a:noFill/>
        </p:spPr>
      </p:pic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99" y="1161287"/>
            <a:ext cx="2414025" cy="292609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6151" y="1463039"/>
            <a:ext cx="2492667" cy="265177"/>
          </a:xfrm>
          <a:prstGeom prst="rect">
            <a:avLst/>
          </a:prstGeom>
          <a:noFill/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4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170714" y="1175657"/>
            <a:ext cx="2530925" cy="326571"/>
          </a:xfrm>
          <a:prstGeom prst="rect">
            <a:avLst/>
          </a:prstGeom>
          <a:noFill/>
        </p:spPr>
      </p:pic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7177" name="Picture 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90457" y="1567541"/>
            <a:ext cx="3108970" cy="304801"/>
          </a:xfrm>
          <a:prstGeom prst="rect">
            <a:avLst/>
          </a:prstGeom>
          <a:noFill/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6477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4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1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ppt4web.ru/images/1487/42853/640/img1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741" y="323056"/>
            <a:ext cx="8553602" cy="64152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22515"/>
            <a:ext cx="7772400" cy="979714"/>
          </a:xfrm>
        </p:spPr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C00000"/>
                </a:solidFill>
              </a:rPr>
              <a:t>Чтобы решить неравенство методом интервалов надо:</a:t>
            </a:r>
            <a:endParaRPr lang="ru-RU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599" y="1828800"/>
            <a:ext cx="7119257" cy="3810000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Ввести функцию;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Найти область определения функции;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Найти нули функции;</a:t>
            </a:r>
          </a:p>
          <a:p>
            <a:pPr marL="514350" indent="-514350" algn="l">
              <a:buFont typeface="+mj-lt"/>
              <a:buAutoNum type="arabicPeriod"/>
            </a:pPr>
            <a:r>
              <a:rPr lang="ru-RU" dirty="0" smtClean="0">
                <a:solidFill>
                  <a:schemeClr val="tx1"/>
                </a:solidFill>
              </a:rPr>
              <a:t>Поставить на оси Ох точки соответствующие нулям функции и точки не входящие в область определения. Определить знаки функции на каждом промежутке.</a:t>
            </a:r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57200" y="220046"/>
            <a:ext cx="8229600" cy="4896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Неравенства </a:t>
            </a:r>
            <a:r>
              <a:rPr lang="en-US" dirty="0" smtClean="0"/>
              <a:t>II</a:t>
            </a:r>
            <a:r>
              <a:rPr lang="ru-RU" dirty="0" smtClean="0"/>
              <a:t> степени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750621"/>
            <a:ext cx="4040188" cy="44159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Графический способ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151275"/>
            <a:ext cx="4040188" cy="3024939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spcBef>
                <a:spcPts val="0"/>
              </a:spcBef>
              <a:buNone/>
            </a:pPr>
            <a:endParaRPr lang="ru-RU" dirty="0" smtClean="0">
              <a:latin typeface="Arial Narrow" pitchFamily="34" charset="0"/>
            </a:endParaRPr>
          </a:p>
          <a:p>
            <a:pPr marL="457200" indent="-457200">
              <a:spcBef>
                <a:spcPts val="0"/>
              </a:spcBef>
              <a:buNone/>
            </a:pPr>
            <a:r>
              <a:rPr lang="en-US" dirty="0" smtClean="0">
                <a:latin typeface="Arial Narrow" pitchFamily="34" charset="0"/>
              </a:rPr>
              <a:t>y=</a:t>
            </a:r>
            <a:r>
              <a:rPr lang="ru-RU" dirty="0" smtClean="0">
                <a:latin typeface="Arial Narrow" pitchFamily="34" charset="0"/>
              </a:rPr>
              <a:t>                  </a:t>
            </a:r>
            <a:r>
              <a:rPr lang="en-US" dirty="0" smtClean="0">
                <a:latin typeface="Arial Narrow" pitchFamily="34" charset="0"/>
              </a:rPr>
              <a:t> </a:t>
            </a:r>
            <a:r>
              <a:rPr lang="ru-RU" dirty="0" smtClean="0">
                <a:latin typeface="Arial Narrow" pitchFamily="34" charset="0"/>
              </a:rPr>
              <a:t>       </a:t>
            </a:r>
            <a:r>
              <a:rPr lang="en-US" dirty="0" smtClean="0">
                <a:latin typeface="Arial Narrow" pitchFamily="34" charset="0"/>
              </a:rPr>
              <a:t>– </a:t>
            </a:r>
            <a:r>
              <a:rPr lang="ru-RU" dirty="0" smtClean="0">
                <a:latin typeface="Arial Narrow" pitchFamily="34" charset="0"/>
              </a:rPr>
              <a:t>квадратичная функция, график – парабола, ветви вверх.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dirty="0" smtClean="0">
                <a:latin typeface="Arial Narrow" pitchFamily="34" charset="0"/>
              </a:rPr>
              <a:t>D(y)=R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ru-RU" dirty="0" smtClean="0">
                <a:latin typeface="Arial Narrow" pitchFamily="34" charset="0"/>
              </a:rPr>
              <a:t>     </a:t>
            </a:r>
            <a:endParaRPr lang="en-US" dirty="0" smtClean="0">
              <a:latin typeface="Arial Narrow" pitchFamily="34" charset="0"/>
            </a:endParaRPr>
          </a:p>
          <a:p>
            <a:pPr marL="457200" indent="-457200">
              <a:spcBef>
                <a:spcPts val="0"/>
              </a:spcBef>
              <a:buNone/>
            </a:pPr>
            <a:r>
              <a:rPr lang="en-US" dirty="0" smtClean="0">
                <a:latin typeface="Arial Narrow" pitchFamily="34" charset="0"/>
              </a:rPr>
              <a:t>D=4+4*8=36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dirty="0" smtClean="0">
                <a:latin typeface="Arial Narrow" pitchFamily="34" charset="0"/>
              </a:rPr>
              <a:t>x1=(2-6)/16=-1/4</a:t>
            </a:r>
          </a:p>
          <a:p>
            <a:pPr marL="457200" indent="-457200">
              <a:spcBef>
                <a:spcPts val="0"/>
              </a:spcBef>
              <a:buNone/>
            </a:pPr>
            <a:r>
              <a:rPr lang="en-US" dirty="0" smtClean="0">
                <a:latin typeface="Arial Narrow" pitchFamily="34" charset="0"/>
              </a:rPr>
              <a:t>x2=1/2</a:t>
            </a:r>
          </a:p>
          <a:p>
            <a:pPr marL="457200" indent="-457200">
              <a:buNone/>
            </a:pPr>
            <a:endParaRPr lang="en-US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750621"/>
            <a:ext cx="4041775" cy="43673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151275"/>
            <a:ext cx="4041775" cy="2670098"/>
          </a:xfrm>
        </p:spPr>
        <p:txBody>
          <a:bodyPr>
            <a:normAutofit fontScale="92500" lnSpcReduction="10000"/>
          </a:bodyPr>
          <a:lstStyle/>
          <a:p>
            <a:pPr marL="457200" indent="-457200">
              <a:buFont typeface="+mj-lt"/>
              <a:buAutoNum type="alphaLcParenR"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f(x</a:t>
            </a:r>
            <a:r>
              <a:rPr lang="en-US" dirty="0" smtClean="0"/>
              <a:t>)=</a:t>
            </a: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D(f)=</a:t>
            </a:r>
            <a:r>
              <a:rPr lang="en-US" dirty="0" smtClean="0"/>
              <a:t>R</a:t>
            </a:r>
            <a:endParaRPr lang="ru-RU" dirty="0" smtClean="0"/>
          </a:p>
          <a:p>
            <a:pPr marL="457200" indent="-457200">
              <a:buNone/>
            </a:pP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D=4+4*8=36</a:t>
            </a: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x1=(2-6)/2=-2</a:t>
            </a:r>
          </a:p>
          <a:p>
            <a:pPr marL="457200" indent="-457200">
              <a:buNone/>
            </a:pPr>
            <a:r>
              <a:rPr lang="en-US" dirty="0" smtClean="0"/>
              <a:t>x2=(2+6)/2=4</a:t>
            </a:r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609600" y="6032310"/>
            <a:ext cx="3948752" cy="55766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(-1/4;1/2)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4678976" y="595248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(-2;4</a:t>
            </a:r>
            <a:r>
              <a:rPr lang="en-US" sz="2400" b="1" noProof="0" dirty="0" smtClean="0">
                <a:sym typeface="Symbol"/>
              </a:rPr>
              <a:t>)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D:\Downloads\Решение неравенств\7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770" y="4053386"/>
            <a:ext cx="4098815" cy="1935922"/>
          </a:xfrm>
          <a:prstGeom prst="rect">
            <a:avLst/>
          </a:prstGeom>
          <a:noFill/>
        </p:spPr>
      </p:pic>
      <p:pic>
        <p:nvPicPr>
          <p:cNvPr id="1027" name="Picture 3" descr="D:\Downloads\Решение неравенств\8 неравен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70612" y="4012441"/>
            <a:ext cx="4501188" cy="1569493"/>
          </a:xfrm>
          <a:prstGeom prst="rect">
            <a:avLst/>
          </a:prstGeom>
          <a:noFill/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98713" y="1208313"/>
            <a:ext cx="1883229" cy="356287"/>
          </a:xfrm>
          <a:prstGeom prst="rect">
            <a:avLst/>
          </a:prstGeom>
          <a:noFill/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6429" y="1480458"/>
            <a:ext cx="1462831" cy="370114"/>
          </a:xfrm>
          <a:prstGeom prst="rect">
            <a:avLst/>
          </a:prstGeom>
          <a:noFill/>
        </p:spPr>
      </p:pic>
      <p:sp>
        <p:nvSpPr>
          <p:cNvPr id="615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6942" y="2645230"/>
            <a:ext cx="1632662" cy="413656"/>
          </a:xfrm>
          <a:prstGeom prst="rect">
            <a:avLst/>
          </a:prstGeom>
          <a:noFill/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98570" y="1208314"/>
            <a:ext cx="1956321" cy="402772"/>
          </a:xfrm>
          <a:prstGeom prst="rect">
            <a:avLst/>
          </a:prstGeom>
          <a:noFill/>
        </p:spPr>
      </p:pic>
      <p:sp>
        <p:nvSpPr>
          <p:cNvPr id="6158" name="Rectangle 14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160" name="Rectangle 1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59" name="Picture 1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01342" y="1567542"/>
            <a:ext cx="1175657" cy="333632"/>
          </a:xfrm>
          <a:prstGeom prst="rect">
            <a:avLst/>
          </a:prstGeom>
          <a:noFill/>
        </p:spPr>
      </p:pic>
      <p:sp>
        <p:nvSpPr>
          <p:cNvPr id="6162" name="Rectangle 1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6161" name="Picture 17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78829" y="2307772"/>
            <a:ext cx="1567542" cy="322729"/>
          </a:xfrm>
          <a:prstGeom prst="rect">
            <a:avLst/>
          </a:prstGeom>
          <a:noFill/>
        </p:spPr>
      </p:pic>
      <p:sp>
        <p:nvSpPr>
          <p:cNvPr id="6163" name="Rectangle 19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6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1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6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245654"/>
            <a:ext cx="4040188" cy="473412"/>
          </a:xfrm>
        </p:spPr>
        <p:txBody>
          <a:bodyPr/>
          <a:lstStyle/>
          <a:p>
            <a:r>
              <a:rPr lang="ru-RU" dirty="0" smtClean="0"/>
              <a:t>Графический способ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57200" y="1080284"/>
            <a:ext cx="4040188" cy="3068635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None/>
            </a:pPr>
            <a:endParaRPr lang="ru-RU" dirty="0" smtClean="0"/>
          </a:p>
          <a:p>
            <a:pPr marL="457200" indent="-457200">
              <a:buNone/>
            </a:pPr>
            <a:r>
              <a:rPr lang="en-US" dirty="0" smtClean="0"/>
              <a:t>y=</a:t>
            </a:r>
            <a:r>
              <a:rPr lang="ru-RU" dirty="0" smtClean="0"/>
              <a:t>                </a:t>
            </a:r>
            <a:r>
              <a:rPr lang="en-US" dirty="0" smtClean="0"/>
              <a:t> </a:t>
            </a:r>
            <a:r>
              <a:rPr lang="en-US" dirty="0" smtClean="0"/>
              <a:t>– </a:t>
            </a:r>
            <a:r>
              <a:rPr lang="ru-RU" dirty="0" smtClean="0"/>
              <a:t>квадратичная функция, график – парабола, ветви вниз.</a:t>
            </a:r>
          </a:p>
          <a:p>
            <a:pPr marL="457200" indent="-457200">
              <a:buNone/>
            </a:pPr>
            <a:r>
              <a:rPr lang="en-US" dirty="0" smtClean="0"/>
              <a:t>D(y)=R</a:t>
            </a:r>
          </a:p>
          <a:p>
            <a:pPr marL="457200" indent="-457200">
              <a:buNone/>
            </a:pPr>
            <a:r>
              <a:rPr lang="ru-RU" dirty="0" smtClean="0"/>
              <a:t> </a:t>
            </a:r>
            <a:endParaRPr lang="en-US" dirty="0" smtClean="0"/>
          </a:p>
          <a:p>
            <a:pPr marL="457200" indent="-457200">
              <a:buNone/>
            </a:pPr>
            <a:r>
              <a:rPr lang="en-US" dirty="0" smtClean="0"/>
              <a:t>x(7-5x)=0</a:t>
            </a:r>
          </a:p>
          <a:p>
            <a:pPr marL="457200" indent="-457200">
              <a:buNone/>
            </a:pPr>
            <a:r>
              <a:rPr lang="en-US" dirty="0" smtClean="0"/>
              <a:t>x=0		</a:t>
            </a:r>
            <a:r>
              <a:rPr lang="ru-RU" dirty="0" smtClean="0"/>
              <a:t>или	7-5</a:t>
            </a:r>
            <a:r>
              <a:rPr lang="en-US" dirty="0" smtClean="0"/>
              <a:t>x=0</a:t>
            </a:r>
          </a:p>
          <a:p>
            <a:pPr marL="457200" indent="-457200">
              <a:buNone/>
            </a:pPr>
            <a:r>
              <a:rPr lang="en-US" dirty="0" smtClean="0"/>
              <a:t>			x=7/5</a:t>
            </a: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41514"/>
            <a:ext cx="4041775" cy="511629"/>
          </a:xfrm>
        </p:spPr>
        <p:txBody>
          <a:bodyPr>
            <a:normAutofit/>
          </a:bodyPr>
          <a:lstStyle/>
          <a:p>
            <a:r>
              <a:rPr lang="ru-RU" dirty="0" smtClean="0"/>
              <a:t>Метод интервалов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>
          <a:xfrm>
            <a:off x="4645025" y="1107580"/>
            <a:ext cx="4041775" cy="3027692"/>
          </a:xfrm>
        </p:spPr>
        <p:txBody>
          <a:bodyPr>
            <a:normAutofit/>
          </a:bodyPr>
          <a:lstStyle/>
          <a:p>
            <a:pPr marL="457200" indent="-457200">
              <a:buNone/>
            </a:pPr>
            <a:r>
              <a:rPr lang="en-US" dirty="0" smtClean="0"/>
              <a:t>(2x+3)(5-4x)≥0</a:t>
            </a:r>
          </a:p>
          <a:p>
            <a:pPr marL="457200" indent="-457200">
              <a:buNone/>
            </a:pPr>
            <a:r>
              <a:rPr lang="en-US" dirty="0" smtClean="0"/>
              <a:t>f(x)=(2x+3)(5-4x)</a:t>
            </a:r>
          </a:p>
          <a:p>
            <a:pPr marL="457200" indent="-457200">
              <a:buNone/>
            </a:pPr>
            <a:r>
              <a:rPr lang="en-US" dirty="0" smtClean="0"/>
              <a:t>D(f)=R</a:t>
            </a:r>
          </a:p>
          <a:p>
            <a:pPr marL="457200" indent="-457200">
              <a:buNone/>
            </a:pPr>
            <a:r>
              <a:rPr lang="en-US" dirty="0" smtClean="0"/>
              <a:t>(2x+3)(5-4x)=0</a:t>
            </a:r>
          </a:p>
          <a:p>
            <a:pPr marL="457200" indent="-457200">
              <a:buNone/>
            </a:pPr>
            <a:r>
              <a:rPr lang="en-US" dirty="0" smtClean="0"/>
              <a:t>2x+3=0	   </a:t>
            </a:r>
            <a:r>
              <a:rPr lang="ru-RU" dirty="0" smtClean="0"/>
              <a:t>или</a:t>
            </a:r>
            <a:r>
              <a:rPr lang="en-US" dirty="0" smtClean="0"/>
              <a:t>   5-4x=0</a:t>
            </a:r>
          </a:p>
          <a:p>
            <a:pPr marL="457200" indent="-457200">
              <a:buNone/>
            </a:pPr>
            <a:r>
              <a:rPr lang="en-US" dirty="0" smtClean="0"/>
              <a:t>x=-3/2 		x=5/4</a:t>
            </a:r>
            <a:endParaRPr lang="ru-RU" dirty="0"/>
          </a:p>
        </p:txBody>
      </p:sp>
      <p:sp>
        <p:nvSpPr>
          <p:cNvPr id="9" name="Текст 4"/>
          <p:cNvSpPr txBox="1">
            <a:spLocks/>
          </p:cNvSpPr>
          <p:nvPr/>
        </p:nvSpPr>
        <p:spPr>
          <a:xfrm>
            <a:off x="609600" y="5950216"/>
            <a:ext cx="3948752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[0;7/5]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0" name="Текст 4"/>
          <p:cNvSpPr txBox="1">
            <a:spLocks/>
          </p:cNvSpPr>
          <p:nvPr/>
        </p:nvSpPr>
        <p:spPr>
          <a:xfrm>
            <a:off x="4678976" y="5952488"/>
            <a:ext cx="4040188" cy="639762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Ответ: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/>
              </a:rPr>
              <a:t>[-3/2;5/4]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D:\Downloads\Решение неравенств\9 неравенств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3269" y="3998794"/>
            <a:ext cx="3990645" cy="1907985"/>
          </a:xfrm>
          <a:prstGeom prst="rect">
            <a:avLst/>
          </a:prstGeom>
          <a:noFill/>
        </p:spPr>
      </p:pic>
      <p:pic>
        <p:nvPicPr>
          <p:cNvPr id="2051" name="Picture 3" descr="D:\Downloads\Решение неравенств\10 неравенство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82350" y="4077830"/>
            <a:ext cx="4243035" cy="1714651"/>
          </a:xfrm>
          <a:prstGeom prst="rect">
            <a:avLst/>
          </a:prstGeom>
          <a:noFill/>
        </p:spPr>
      </p:pic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68829" y="892629"/>
            <a:ext cx="1513114" cy="378279"/>
          </a:xfrm>
          <a:prstGeom prst="rect">
            <a:avLst/>
          </a:prstGeom>
          <a:noFill/>
        </p:spPr>
      </p:pic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49084" y="1404257"/>
            <a:ext cx="979715" cy="367393"/>
          </a:xfrm>
          <a:prstGeom prst="rect">
            <a:avLst/>
          </a:prstGeom>
          <a:noFill/>
        </p:spPr>
      </p:pic>
      <p:sp>
        <p:nvSpPr>
          <p:cNvPr id="5127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257" y="2645228"/>
            <a:ext cx="1469572" cy="367393"/>
          </a:xfrm>
          <a:prstGeom prst="rect">
            <a:avLst/>
          </a:prstGeom>
          <a:noFill/>
        </p:spPr>
      </p:pic>
      <p:sp>
        <p:nvSpPr>
          <p:cNvPr id="5128" name="Rectangle 8"/>
          <p:cNvSpPr>
            <a:spLocks noChangeArrowheads="1"/>
          </p:cNvSpPr>
          <p:nvPr/>
        </p:nvSpPr>
        <p:spPr bwMode="auto">
          <a:xfrm>
            <a:off x="0" y="6572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593</TotalTime>
  <Words>337</Words>
  <Application>Microsoft Office PowerPoint</Application>
  <PresentationFormat>Экран (4:3)</PresentationFormat>
  <Paragraphs>115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Решение неравенств с одной переменной.</vt:lpstr>
      <vt:lpstr>Слайд 2</vt:lpstr>
      <vt:lpstr>Например</vt:lpstr>
      <vt:lpstr>Слайд 4</vt:lpstr>
      <vt:lpstr>Слайд 5</vt:lpstr>
      <vt:lpstr>Слайд 6</vt:lpstr>
      <vt:lpstr>Чтобы решить неравенство методом интервалов надо:</vt:lpstr>
      <vt:lpstr>Неравенства II степени</vt:lpstr>
      <vt:lpstr>Слайд 9</vt:lpstr>
      <vt:lpstr>Ответ: xR</vt:lpstr>
      <vt:lpstr>Ответ: x(-4;∞)</vt:lpstr>
      <vt:lpstr>Слайд 12</vt:lpstr>
      <vt:lpstr>Слайд 13</vt:lpstr>
      <vt:lpstr>Спасибо за внимание.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неравенств методом интервалов.</dc:title>
  <dc:creator>Пользователь</dc:creator>
  <cp:lastModifiedBy>Артеева Е. С.</cp:lastModifiedBy>
  <cp:revision>69</cp:revision>
  <dcterms:created xsi:type="dcterms:W3CDTF">2015-01-23T17:27:52Z</dcterms:created>
  <dcterms:modified xsi:type="dcterms:W3CDTF">2015-02-01T18:42:12Z</dcterms:modified>
</cp:coreProperties>
</file>