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6"/>
  </p:notesMasterIdLst>
  <p:handoutMasterIdLst>
    <p:handoutMasterId r:id="rId17"/>
  </p:handoutMasterIdLst>
  <p:sldIdLst>
    <p:sldId id="277" r:id="rId2"/>
    <p:sldId id="256" r:id="rId3"/>
    <p:sldId id="276" r:id="rId4"/>
    <p:sldId id="279" r:id="rId5"/>
    <p:sldId id="278" r:id="rId6"/>
    <p:sldId id="259" r:id="rId7"/>
    <p:sldId id="265" r:id="rId8"/>
    <p:sldId id="269" r:id="rId9"/>
    <p:sldId id="266" r:id="rId10"/>
    <p:sldId id="267" r:id="rId11"/>
    <p:sldId id="270" r:id="rId12"/>
    <p:sldId id="271" r:id="rId13"/>
    <p:sldId id="274" r:id="rId14"/>
    <p:sldId id="281" r:id="rId1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9900"/>
    <a:srgbClr val="00FFFF"/>
    <a:srgbClr val="00CCFF"/>
    <a:srgbClr val="FF9900"/>
    <a:srgbClr val="66FF33"/>
    <a:srgbClr val="CCFFFF"/>
    <a:srgbClr val="FFFF66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090" autoAdjust="0"/>
    <p:restoredTop sz="90929"/>
  </p:normalViewPr>
  <p:slideViewPr>
    <p:cSldViewPr snapToObjects="1">
      <p:cViewPr varScale="1">
        <p:scale>
          <a:sx n="65" d="100"/>
          <a:sy n="65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smtClean="0"/>
            </a:lvl1pPr>
          </a:lstStyle>
          <a:p>
            <a:pPr>
              <a:defRPr/>
            </a:pPr>
            <a:fld id="{38782A72-61F0-456C-A2EA-BCDB3403A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smtClean="0"/>
            </a:lvl1pPr>
          </a:lstStyle>
          <a:p>
            <a:pPr>
              <a:defRPr/>
            </a:pPr>
            <a:fld id="{59039C91-AE0F-4AF7-A46A-F11CD1571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9BA46E-73AF-46E8-9A62-6EA9E90E0760}" type="slidenum">
              <a:rPr lang="ru-RU"/>
              <a:pPr/>
              <a:t>2</a:t>
            </a:fld>
            <a:endParaRPr lang="ru-RU"/>
          </a:p>
        </p:txBody>
      </p:sp>
      <p:sp>
        <p:nvSpPr>
          <p:cNvPr id="1843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258B2-1A50-4A8F-894F-801E9D77F8E9}" type="slidenum">
              <a:rPr lang="ru-RU"/>
              <a:pPr/>
              <a:t>13</a:t>
            </a:fld>
            <a:endParaRPr lang="ru-RU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D66E9-05A2-41C2-B71C-70780BA95170}" type="slidenum">
              <a:rPr lang="ru-RU"/>
              <a:pPr/>
              <a:t>14</a:t>
            </a:fld>
            <a:endParaRPr lang="ru-RU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CC723C-6F7B-4CE1-8E72-E887D69CC17A}" type="slidenum">
              <a:rPr lang="ru-RU"/>
              <a:pPr/>
              <a:t>3</a:t>
            </a:fld>
            <a:endParaRPr lang="ru-RU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CC723C-6F7B-4CE1-8E72-E887D69CC17A}" type="slidenum">
              <a:rPr lang="ru-RU"/>
              <a:pPr/>
              <a:t>6</a:t>
            </a:fld>
            <a:endParaRPr lang="ru-RU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45413-DED8-4E37-A8FC-12708057C79E}" type="slidenum">
              <a:rPr lang="ru-RU"/>
              <a:pPr/>
              <a:t>7</a:t>
            </a:fld>
            <a:endParaRPr lang="ru-RU"/>
          </a:p>
        </p:txBody>
      </p:sp>
      <p:sp>
        <p:nvSpPr>
          <p:cNvPr id="2048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85740A-9663-47CF-BDDE-817D30EDCD46}" type="slidenum">
              <a:rPr lang="ru-RU"/>
              <a:pPr/>
              <a:t>8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88DA40-A440-4AB8-B4C3-6BEDCFD68AE1}" type="slidenum">
              <a:rPr lang="ru-RU"/>
              <a:pPr/>
              <a:t>9</a:t>
            </a:fld>
            <a:endParaRPr 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5FE6F4-B156-4890-A4E7-38776E9560F2}" type="slidenum">
              <a:rPr lang="ru-RU"/>
              <a:pPr/>
              <a:t>10</a:t>
            </a:fld>
            <a:endParaRPr 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00AB55-6D6F-49B8-8141-4E53A57895BF}" type="slidenum">
              <a:rPr lang="ru-RU"/>
              <a:pPr/>
              <a:t>11</a:t>
            </a:fld>
            <a:endParaRPr lang="ru-RU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258B2-1A50-4A8F-894F-801E9D77F8E9}" type="slidenum">
              <a:rPr lang="ru-RU"/>
              <a:pPr/>
              <a:t>12</a:t>
            </a:fld>
            <a:endParaRPr lang="ru-RU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52099117-BB83-4F32-9CFD-344116D46238}" type="slidenum">
              <a:rPr lang="ru-RU" smtClean="0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3AE826A6-3ECA-4C5B-A34F-DBF7E8E27B4C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F541E34E-C5DF-4272-8F3F-84603C15BD4A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9FB3CA28-64C1-479E-9816-7FB0F39944E8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803C176-D625-4A48-9A00-281705B0DC59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E116A4A8-962A-4CA6-9284-11788E5E13F6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33FDAA4-A2A4-435D-ABA6-D3AAC8AC0168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1">
              <a:defRPr/>
            </a:pPr>
            <a:fld id="{61E5C458-0C64-47E9-AC26-1F3FA169654E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57D16DA1-BE05-446E-BCAB-EB3965CCCC41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 lvl="1">
              <a:defRPr/>
            </a:pPr>
            <a:fld id="{163D924D-2813-45BA-A852-689F06FDDDD9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DB639355-2AB8-4076-B2A5-EEC0E7B53461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lvl="1">
              <a:defRPr/>
            </a:pPr>
            <a:fld id="{360B835D-FC52-4DD9-A8A0-03D79CE1A40E}" type="slidenum">
              <a:rPr lang="ru-RU" smtClean="0"/>
              <a:pPr lvl="1"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30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Рисунок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997200"/>
            <a:ext cx="16192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WordArt 6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8001000" cy="594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54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28600"/>
            <a:ext cx="84963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/>
              <a:t>Частные случаи уравнения  </a:t>
            </a:r>
            <a:r>
              <a:rPr lang="en-US" sz="3200" i="1"/>
              <a:t>sint = a</a:t>
            </a:r>
            <a:endParaRPr lang="ru-RU" sz="3200" i="1"/>
          </a:p>
        </p:txBody>
      </p:sp>
      <p:sp>
        <p:nvSpPr>
          <p:cNvPr id="4102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104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105" name="Text Box 6"/>
          <p:cNvSpPr txBox="1">
            <a:spLocks noChangeArrowheads="1"/>
          </p:cNvSpPr>
          <p:nvPr/>
        </p:nvSpPr>
        <p:spPr bwMode="auto">
          <a:xfrm>
            <a:off x="4552950" y="3944938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4106" name="Text Box 7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7554913" y="2879725"/>
            <a:ext cx="11271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cs typeface="Times New Roman" pitchFamily="18" charset="0"/>
              </a:rPr>
              <a:t>sint = 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0</a:t>
            </a:r>
            <a:endParaRPr lang="ru-RU" sz="2000"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7620000" y="4772025"/>
            <a:ext cx="1200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cs typeface="Times New Roman" pitchFamily="18" charset="0"/>
              </a:rPr>
              <a:t>sint = -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1</a:t>
            </a:r>
            <a:endParaRPr lang="ru-RU" sz="2000"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7554913" y="1173163"/>
            <a:ext cx="12652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cs typeface="Times New Roman" pitchFamily="18" charset="0"/>
              </a:rPr>
              <a:t>sint = 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1</a:t>
            </a:r>
            <a:endParaRPr lang="ru-RU" sz="2000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133600" y="3886200"/>
            <a:ext cx="381000" cy="319088"/>
            <a:chOff x="1344" y="2448"/>
            <a:chExt cx="240" cy="201"/>
          </a:xfrm>
        </p:grpSpPr>
        <p:sp>
          <p:nvSpPr>
            <p:cNvPr id="4131" name="Text Box 12"/>
            <p:cNvSpPr txBox="1">
              <a:spLocks noChangeArrowheads="1"/>
            </p:cNvSpPr>
            <p:nvPr/>
          </p:nvSpPr>
          <p:spPr bwMode="auto">
            <a:xfrm>
              <a:off x="1344" y="2495"/>
              <a:ext cx="240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1600"/>
                <a:t>0</a:t>
              </a:r>
            </a:p>
          </p:txBody>
        </p:sp>
        <p:sp>
          <p:nvSpPr>
            <p:cNvPr id="4132" name="AutoShape 13"/>
            <p:cNvSpPr>
              <a:spLocks noChangeArrowheads="1"/>
            </p:cNvSpPr>
            <p:nvPr/>
          </p:nvSpPr>
          <p:spPr bwMode="auto">
            <a:xfrm>
              <a:off x="1424" y="2448"/>
              <a:ext cx="48" cy="48"/>
            </a:xfrm>
            <a:prstGeom prst="flowChartConnector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38926" name="Object 14"/>
          <p:cNvGraphicFramePr>
            <a:graphicFrameLocks noChangeAspect="1"/>
          </p:cNvGraphicFramePr>
          <p:nvPr/>
        </p:nvGraphicFramePr>
        <p:xfrm>
          <a:off x="4335463" y="1350963"/>
          <a:ext cx="4484687" cy="1268412"/>
        </p:xfrm>
        <a:graphic>
          <a:graphicData uri="http://schemas.openxmlformats.org/presentationml/2006/ole">
            <p:oleObj spid="_x0000_s4098" name="Equation" r:id="rId4" imgW="1434960" imgH="444240" progId="">
              <p:embed/>
            </p:oleObj>
          </a:graphicData>
        </a:graphic>
      </p:graphicFrame>
      <p:graphicFrame>
        <p:nvGraphicFramePr>
          <p:cNvPr id="38927" name="Object 15"/>
          <p:cNvGraphicFramePr>
            <a:graphicFrameLocks noChangeAspect="1"/>
          </p:cNvGraphicFramePr>
          <p:nvPr/>
        </p:nvGraphicFramePr>
        <p:xfrm>
          <a:off x="5226050" y="3381375"/>
          <a:ext cx="3295650" cy="652463"/>
        </p:xfrm>
        <a:graphic>
          <a:graphicData uri="http://schemas.openxmlformats.org/presentationml/2006/ole">
            <p:oleObj spid="_x0000_s4099" name="Equation" r:id="rId5" imgW="1054080" imgH="228600" progId="">
              <p:embed/>
            </p:oleObj>
          </a:graphicData>
        </a:graphic>
      </p:graphicFrame>
      <p:graphicFrame>
        <p:nvGraphicFramePr>
          <p:cNvPr id="38928" name="Object 16"/>
          <p:cNvGraphicFramePr>
            <a:graphicFrameLocks noChangeAspect="1"/>
          </p:cNvGraphicFramePr>
          <p:nvPr/>
        </p:nvGraphicFramePr>
        <p:xfrm>
          <a:off x="4038600" y="5102225"/>
          <a:ext cx="4845050" cy="1268413"/>
        </p:xfrm>
        <a:graphic>
          <a:graphicData uri="http://schemas.openxmlformats.org/presentationml/2006/ole">
            <p:oleObj spid="_x0000_s4100" name="Equation" r:id="rId6" imgW="1549080" imgH="444240" progId="">
              <p:embed/>
            </p:oleObj>
          </a:graphicData>
        </a:graphic>
      </p:graphicFrame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260600" y="2070100"/>
            <a:ext cx="508000" cy="320675"/>
            <a:chOff x="2560" y="2448"/>
            <a:chExt cx="320" cy="202"/>
          </a:xfrm>
        </p:grpSpPr>
        <p:sp>
          <p:nvSpPr>
            <p:cNvPr id="4129" name="Text Box 18"/>
            <p:cNvSpPr txBox="1">
              <a:spLocks noChangeArrowheads="1"/>
            </p:cNvSpPr>
            <p:nvPr/>
          </p:nvSpPr>
          <p:spPr bwMode="auto">
            <a:xfrm>
              <a:off x="2640" y="2496"/>
              <a:ext cx="240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1</a:t>
              </a:r>
              <a:endParaRPr lang="ru-RU" sz="1600"/>
            </a:p>
          </p:txBody>
        </p:sp>
        <p:sp>
          <p:nvSpPr>
            <p:cNvPr id="4130" name="AutoShape 19"/>
            <p:cNvSpPr>
              <a:spLocks noChangeArrowheads="1"/>
            </p:cNvSpPr>
            <p:nvPr/>
          </p:nvSpPr>
          <p:spPr bwMode="auto">
            <a:xfrm>
              <a:off x="2560" y="2448"/>
              <a:ext cx="48" cy="48"/>
            </a:xfrm>
            <a:prstGeom prst="flowChartConnector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006600" y="5686425"/>
            <a:ext cx="381000" cy="320675"/>
            <a:chOff x="144" y="2448"/>
            <a:chExt cx="240" cy="202"/>
          </a:xfrm>
        </p:grpSpPr>
        <p:sp>
          <p:nvSpPr>
            <p:cNvPr id="4127" name="Text Box 21"/>
            <p:cNvSpPr txBox="1">
              <a:spLocks noChangeArrowheads="1"/>
            </p:cNvSpPr>
            <p:nvPr/>
          </p:nvSpPr>
          <p:spPr bwMode="auto">
            <a:xfrm>
              <a:off x="144" y="2496"/>
              <a:ext cx="240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-1</a:t>
              </a:r>
              <a:endParaRPr lang="ru-RU" sz="1600"/>
            </a:p>
          </p:txBody>
        </p:sp>
        <p:sp>
          <p:nvSpPr>
            <p:cNvPr id="4128" name="AutoShape 22"/>
            <p:cNvSpPr>
              <a:spLocks noChangeArrowheads="1"/>
            </p:cNvSpPr>
            <p:nvPr/>
          </p:nvSpPr>
          <p:spPr bwMode="auto">
            <a:xfrm>
              <a:off x="304" y="2448"/>
              <a:ext cx="48" cy="48"/>
            </a:xfrm>
            <a:prstGeom prst="flowChartConnector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2251075" y="1371601"/>
            <a:ext cx="568325" cy="811213"/>
            <a:chOff x="1418" y="864"/>
            <a:chExt cx="358" cy="511"/>
          </a:xfrm>
        </p:grpSpPr>
        <p:sp>
          <p:nvSpPr>
            <p:cNvPr id="4125" name="AutoShape 24"/>
            <p:cNvSpPr>
              <a:spLocks noChangeArrowheads="1"/>
            </p:cNvSpPr>
            <p:nvPr/>
          </p:nvSpPr>
          <p:spPr bwMode="auto">
            <a:xfrm>
              <a:off x="1418" y="1296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6" name="Text Box 26"/>
            <p:cNvSpPr txBox="1">
              <a:spLocks noChangeArrowheads="1"/>
            </p:cNvSpPr>
            <p:nvPr/>
          </p:nvSpPr>
          <p:spPr bwMode="auto">
            <a:xfrm>
              <a:off x="1536" y="864"/>
              <a:ext cx="240" cy="51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u="sng" dirty="0" err="1" smtClean="0">
                  <a:solidFill>
                    <a:srgbClr val="669900"/>
                  </a:solidFill>
                  <a:sym typeface="Math1" pitchFamily="2" charset="2"/>
                </a:rPr>
                <a:t>π</a:t>
              </a:r>
              <a:r>
                <a:rPr lang="en-US" dirty="0" smtClean="0">
                  <a:solidFill>
                    <a:srgbClr val="669900"/>
                  </a:solidFill>
                  <a:sym typeface="Math1" pitchFamily="2" charset="2"/>
                </a:rPr>
                <a:t>2</a:t>
              </a:r>
              <a:endParaRPr lang="ru-RU" dirty="0">
                <a:solidFill>
                  <a:srgbClr val="669900"/>
                </a:solidFill>
              </a:endParaRPr>
            </a:p>
          </p:txBody>
        </p:sp>
      </p:grp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228600" y="3505200"/>
            <a:ext cx="4267200" cy="492125"/>
            <a:chOff x="144" y="2208"/>
            <a:chExt cx="2688" cy="310"/>
          </a:xfrm>
        </p:grpSpPr>
        <p:sp>
          <p:nvSpPr>
            <p:cNvPr id="4121" name="AutoShape 25"/>
            <p:cNvSpPr>
              <a:spLocks noChangeArrowheads="1"/>
            </p:cNvSpPr>
            <p:nvPr/>
          </p:nvSpPr>
          <p:spPr bwMode="auto">
            <a:xfrm>
              <a:off x="289" y="2448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2" name="Text Box 29"/>
            <p:cNvSpPr txBox="1">
              <a:spLocks noChangeArrowheads="1"/>
            </p:cNvSpPr>
            <p:nvPr/>
          </p:nvSpPr>
          <p:spPr bwMode="auto">
            <a:xfrm>
              <a:off x="2592" y="2258"/>
              <a:ext cx="240" cy="2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>
                  <a:solidFill>
                    <a:srgbClr val="669900"/>
                  </a:solidFill>
                  <a:sym typeface="Math1" pitchFamily="2" charset="2"/>
                </a:rPr>
                <a:t>0</a:t>
              </a:r>
              <a:endParaRPr lang="ru-RU" sz="2000">
                <a:solidFill>
                  <a:srgbClr val="669900"/>
                </a:solidFill>
              </a:endParaRPr>
            </a:p>
          </p:txBody>
        </p:sp>
        <p:sp>
          <p:nvSpPr>
            <p:cNvPr id="4123" name="AutoShape 30"/>
            <p:cNvSpPr>
              <a:spLocks noChangeArrowheads="1"/>
            </p:cNvSpPr>
            <p:nvPr/>
          </p:nvSpPr>
          <p:spPr bwMode="auto">
            <a:xfrm>
              <a:off x="2554" y="2441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4" name="Text Box 32"/>
            <p:cNvSpPr txBox="1">
              <a:spLocks noChangeArrowheads="1"/>
            </p:cNvSpPr>
            <p:nvPr/>
          </p:nvSpPr>
          <p:spPr bwMode="auto">
            <a:xfrm>
              <a:off x="144" y="2208"/>
              <a:ext cx="240" cy="27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dirty="0" err="1" smtClean="0">
                  <a:solidFill>
                    <a:srgbClr val="669900"/>
                  </a:solidFill>
                  <a:sym typeface="Math1" pitchFamily="2" charset="2"/>
                </a:rPr>
                <a:t>π</a:t>
              </a:r>
              <a:endParaRPr lang="ru-RU" dirty="0">
                <a:solidFill>
                  <a:srgbClr val="669900"/>
                </a:solidFill>
              </a:endParaRPr>
            </a:p>
          </p:txBody>
        </p:sp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2251075" y="5605466"/>
            <a:ext cx="542925" cy="811213"/>
            <a:chOff x="1418" y="3531"/>
            <a:chExt cx="342" cy="511"/>
          </a:xfrm>
        </p:grpSpPr>
        <p:sp>
          <p:nvSpPr>
            <p:cNvPr id="4119" name="Text Box 27"/>
            <p:cNvSpPr txBox="1">
              <a:spLocks noChangeArrowheads="1"/>
            </p:cNvSpPr>
            <p:nvPr/>
          </p:nvSpPr>
          <p:spPr bwMode="auto">
            <a:xfrm>
              <a:off x="1440" y="3531"/>
              <a:ext cx="320" cy="51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u="sng" dirty="0">
                  <a:solidFill>
                    <a:srgbClr val="669900"/>
                  </a:solidFill>
                  <a:sym typeface="Math1" pitchFamily="2" charset="2"/>
                </a:rPr>
                <a:t> </a:t>
              </a:r>
              <a:r>
                <a:rPr lang="en-US" dirty="0">
                  <a:solidFill>
                    <a:srgbClr val="669900"/>
                  </a:solidFill>
                  <a:sym typeface="Math1" pitchFamily="2" charset="2"/>
                </a:rPr>
                <a:t> </a:t>
              </a:r>
              <a:r>
                <a:rPr lang="ru-RU" u="sng" dirty="0" err="1">
                  <a:solidFill>
                    <a:srgbClr val="669900"/>
                  </a:solidFill>
                  <a:sym typeface="Math1" pitchFamily="2" charset="2"/>
                </a:rPr>
                <a:t>π</a:t>
              </a:r>
              <a:r>
                <a:rPr lang="en-US" u="sng" dirty="0" smtClean="0">
                  <a:solidFill>
                    <a:srgbClr val="669900"/>
                  </a:solidFill>
                  <a:sym typeface="Math1" pitchFamily="2" charset="2"/>
                </a:rPr>
                <a:t> </a:t>
              </a:r>
              <a:r>
                <a:rPr lang="en-US" dirty="0">
                  <a:solidFill>
                    <a:srgbClr val="669900"/>
                  </a:solidFill>
                  <a:sym typeface="Math1" pitchFamily="2" charset="2"/>
                </a:rPr>
                <a:t>2</a:t>
              </a:r>
              <a:endParaRPr lang="ru-RU" dirty="0">
                <a:solidFill>
                  <a:srgbClr val="669900"/>
                </a:solidFill>
              </a:endParaRPr>
            </a:p>
          </p:txBody>
        </p:sp>
        <p:sp>
          <p:nvSpPr>
            <p:cNvPr id="4120" name="AutoShape 33"/>
            <p:cNvSpPr>
              <a:spLocks noChangeArrowheads="1"/>
            </p:cNvSpPr>
            <p:nvPr/>
          </p:nvSpPr>
          <p:spPr bwMode="auto">
            <a:xfrm>
              <a:off x="1418" y="3562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8949" name="Line 37"/>
          <p:cNvSpPr>
            <a:spLocks noChangeShapeType="1"/>
          </p:cNvSpPr>
          <p:nvPr/>
        </p:nvSpPr>
        <p:spPr bwMode="auto">
          <a:xfrm rot="5400000">
            <a:off x="2438400" y="1790700"/>
            <a:ext cx="0" cy="4267200"/>
          </a:xfrm>
          <a:prstGeom prst="line">
            <a:avLst/>
          </a:prstGeom>
          <a:noFill/>
          <a:ln w="28575">
            <a:solidFill>
              <a:srgbClr val="33CCCC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8950" name="Line 38"/>
          <p:cNvSpPr>
            <a:spLocks noChangeShapeType="1"/>
          </p:cNvSpPr>
          <p:nvPr/>
        </p:nvSpPr>
        <p:spPr bwMode="auto">
          <a:xfrm rot="5400000">
            <a:off x="2285207" y="1156493"/>
            <a:ext cx="0" cy="1928813"/>
          </a:xfrm>
          <a:prstGeom prst="line">
            <a:avLst/>
          </a:prstGeom>
          <a:noFill/>
          <a:ln w="12700">
            <a:solidFill>
              <a:srgbClr val="33CCCC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8951" name="Line 39"/>
          <p:cNvSpPr>
            <a:spLocks noChangeShapeType="1"/>
          </p:cNvSpPr>
          <p:nvPr/>
        </p:nvSpPr>
        <p:spPr bwMode="auto">
          <a:xfrm rot="5400000">
            <a:off x="2259807" y="4750593"/>
            <a:ext cx="0" cy="1928813"/>
          </a:xfrm>
          <a:prstGeom prst="line">
            <a:avLst/>
          </a:prstGeom>
          <a:noFill/>
          <a:ln w="12700">
            <a:solidFill>
              <a:srgbClr val="33CCCC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9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4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400"/>
                            </p:stCondLst>
                            <p:childTnLst>
                              <p:par>
                                <p:cTn id="49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700"/>
                            </p:stCondLst>
                            <p:childTnLst>
                              <p:par>
                                <p:cTn id="67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2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700"/>
                            </p:stCondLst>
                            <p:childTnLst>
                              <p:par>
                                <p:cTn id="75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utoUpdateAnimBg="0"/>
      <p:bldP spid="38921" grpId="0" autoUpdateAnimBg="0"/>
      <p:bldP spid="38922" grpId="0" autoUpdateAnimBg="0"/>
      <p:bldP spid="38949" grpId="0" animBg="1"/>
      <p:bldP spid="38950" grpId="0" animBg="1"/>
      <p:bldP spid="389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Примеры уравнений</a:t>
            </a:r>
            <a:endParaRPr lang="ru-RU" i="1" dirty="0"/>
          </a:p>
        </p:txBody>
      </p:sp>
      <p:sp>
        <p:nvSpPr>
          <p:cNvPr id="86019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20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21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21336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4552950" y="3944938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 rot="-5400000">
            <a:off x="2332832" y="1083468"/>
            <a:ext cx="0" cy="3903663"/>
          </a:xfrm>
          <a:prstGeom prst="line">
            <a:avLst/>
          </a:prstGeom>
          <a:noFill/>
          <a:ln w="12700">
            <a:solidFill>
              <a:srgbClr val="33CCCC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2286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41910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86030" name="AutoShape 14"/>
          <p:cNvSpPr>
            <a:spLocks noChangeArrowheads="1"/>
          </p:cNvSpPr>
          <p:nvPr/>
        </p:nvSpPr>
        <p:spPr bwMode="auto">
          <a:xfrm>
            <a:off x="3810000" y="2971800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1" name="AutoShape 15"/>
          <p:cNvSpPr>
            <a:spLocks noChangeArrowheads="1"/>
          </p:cNvSpPr>
          <p:nvPr/>
        </p:nvSpPr>
        <p:spPr bwMode="auto">
          <a:xfrm>
            <a:off x="685800" y="2979738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6032" name="Object 16"/>
          <p:cNvGraphicFramePr>
            <a:graphicFrameLocks noChangeAspect="1"/>
          </p:cNvGraphicFramePr>
          <p:nvPr/>
        </p:nvGraphicFramePr>
        <p:xfrm>
          <a:off x="3975100" y="2057400"/>
          <a:ext cx="401638" cy="1016000"/>
        </p:xfrm>
        <a:graphic>
          <a:graphicData uri="http://schemas.openxmlformats.org/presentationml/2006/ole">
            <p:oleObj spid="_x0000_s86019" name="Equation" r:id="rId4" imgW="164880" imgH="457200" progId="">
              <p:embed/>
            </p:oleObj>
          </a:graphicData>
        </a:graphic>
      </p:graphicFrame>
      <p:graphicFrame>
        <p:nvGraphicFramePr>
          <p:cNvPr id="86033" name="Object 17"/>
          <p:cNvGraphicFramePr>
            <a:graphicFrameLocks noChangeAspect="1"/>
          </p:cNvGraphicFramePr>
          <p:nvPr/>
        </p:nvGraphicFramePr>
        <p:xfrm>
          <a:off x="220663" y="2032000"/>
          <a:ext cx="617537" cy="1016000"/>
        </p:xfrm>
        <a:graphic>
          <a:graphicData uri="http://schemas.openxmlformats.org/presentationml/2006/ole">
            <p:oleObj spid="_x0000_s86020" name="Equation" r:id="rId5" imgW="253800" imgH="457200" progId="">
              <p:embed/>
            </p:oleObj>
          </a:graphicData>
        </a:graphic>
      </p:graphicFrame>
      <p:graphicFrame>
        <p:nvGraphicFramePr>
          <p:cNvPr id="86034" name="Object 18"/>
          <p:cNvGraphicFramePr>
            <a:graphicFrameLocks noChangeAspect="1"/>
          </p:cNvGraphicFramePr>
          <p:nvPr/>
        </p:nvGraphicFramePr>
        <p:xfrm>
          <a:off x="1981200" y="3011488"/>
          <a:ext cx="263525" cy="646112"/>
        </p:xfrm>
        <a:graphic>
          <a:graphicData uri="http://schemas.openxmlformats.org/presentationml/2006/ole">
            <p:oleObj spid="_x0000_s86021" name="Equation" r:id="rId6" imgW="164880" imgH="444240" progId="">
              <p:embed/>
            </p:oleObj>
          </a:graphicData>
        </a:graphic>
      </p:graphicFrame>
      <p:graphicFrame>
        <p:nvGraphicFramePr>
          <p:cNvPr id="86035" name="Object 19"/>
          <p:cNvGraphicFramePr>
            <a:graphicFrameLocks noChangeAspect="1"/>
          </p:cNvGraphicFramePr>
          <p:nvPr/>
        </p:nvGraphicFramePr>
        <p:xfrm>
          <a:off x="5210175" y="1958975"/>
          <a:ext cx="1393825" cy="906463"/>
        </p:xfrm>
        <a:graphic>
          <a:graphicData uri="http://schemas.openxmlformats.org/presentationml/2006/ole">
            <p:oleObj spid="_x0000_s86022" name="Equation" r:id="rId7" imgW="622080" imgH="444240" progId="">
              <p:embed/>
            </p:oleObj>
          </a:graphicData>
        </a:graphic>
      </p:graphicFrame>
      <p:sp>
        <p:nvSpPr>
          <p:cNvPr id="86029" name="AutoShape 13"/>
          <p:cNvSpPr>
            <a:spLocks noChangeArrowheads="1"/>
          </p:cNvSpPr>
          <p:nvPr/>
        </p:nvSpPr>
        <p:spPr bwMode="auto">
          <a:xfrm>
            <a:off x="2260600" y="2997200"/>
            <a:ext cx="76200" cy="76200"/>
          </a:xfrm>
          <a:prstGeom prst="flowChartConnector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solidFill>
            <a:srgbClr val="E36C0A"/>
          </a:solidFill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3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6039" name="Rectangle 23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solidFill>
            <a:srgbClr val="FFFFFF"/>
          </a:solidFill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6037" name="Picture 2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 flipV="1">
            <a:off x="10027002" y="6743700"/>
            <a:ext cx="45719" cy="1028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604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6040" name="Picture 2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928727" y="0"/>
            <a:ext cx="45719" cy="723900"/>
          </a:xfrm>
          <a:prstGeom prst="rect">
            <a:avLst/>
          </a:prstGeom>
          <a:noFill/>
        </p:spPr>
      </p:pic>
      <p:sp>
        <p:nvSpPr>
          <p:cNvPr id="8604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60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6044" name="Picture 2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75100" y="5143512"/>
            <a:ext cx="4511675" cy="1600188"/>
          </a:xfrm>
          <a:prstGeom prst="rect">
            <a:avLst/>
          </a:prstGeom>
          <a:solidFill>
            <a:srgbClr val="00CCFF"/>
          </a:solidFill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>
                                            <p:subSp spid="_x0000_s8602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86034">
                                            <p:subSp spid="_x0000_s8602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>
                                            <p:subSp spid="_x0000_s8601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6032">
                                            <p:subSp spid="_x0000_s86019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>
                                            <p:subSp spid="_x0000_s8602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6033">
                                            <p:subSp spid="_x0000_s86020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5" grpId="0" animBg="1" autoUpdateAnimBg="0"/>
      <p:bldP spid="86030" grpId="0" animBg="1" autoUpdateAnimBg="0"/>
      <p:bldP spid="86031" grpId="0" animBg="1" autoUpdateAnimBg="0"/>
      <p:bldP spid="86029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Уравнение  </a:t>
            </a:r>
            <a:r>
              <a:rPr lang="en-US" i="1" dirty="0" err="1" smtClean="0"/>
              <a:t>tgt</a:t>
            </a:r>
            <a:r>
              <a:rPr lang="en-US" i="1" dirty="0" smtClean="0"/>
              <a:t> =</a:t>
            </a:r>
            <a:r>
              <a:rPr lang="en-US" i="1" dirty="0" smtClean="0">
                <a:latin typeface="Bell MT" pitchFamily="18" charset="0"/>
              </a:rPr>
              <a:t>a</a:t>
            </a:r>
            <a:endParaRPr lang="ru-RU" i="1" dirty="0"/>
          </a:p>
        </p:txBody>
      </p:sp>
      <p:sp>
        <p:nvSpPr>
          <p:cNvPr id="18" name="Содержимое 17"/>
          <p:cNvSpPr>
            <a:spLocks noGrp="1"/>
          </p:cNvSpPr>
          <p:nvPr>
            <p:ph sz="half" idx="1"/>
          </p:nvPr>
        </p:nvSpPr>
        <p:spPr>
          <a:xfrm>
            <a:off x="4572000" y="1071546"/>
            <a:ext cx="4572000" cy="4948254"/>
          </a:xfrm>
        </p:spPr>
        <p:txBody>
          <a:bodyPr>
            <a:normAutofit fontScale="25000" lnSpcReduction="20000"/>
          </a:bodyPr>
          <a:lstStyle/>
          <a:p>
            <a:pPr marL="1408176" indent="-1371600">
              <a:buNone/>
            </a:pPr>
            <a:r>
              <a:rPr lang="ru-RU" sz="11200" i="1" dirty="0" smtClean="0">
                <a:latin typeface="Bell MT" pitchFamily="18" charset="0"/>
              </a:rPr>
              <a:t>1.</a:t>
            </a:r>
            <a:r>
              <a:rPr lang="en-US" sz="11200" i="1" dirty="0" smtClean="0">
                <a:latin typeface="Bell MT" pitchFamily="18" charset="0"/>
              </a:rPr>
              <a:t>a</a:t>
            </a:r>
            <a:r>
              <a:rPr lang="ru-RU" sz="9600" i="1" dirty="0" smtClean="0"/>
              <a:t>- любое действительное</a:t>
            </a:r>
            <a:r>
              <a:rPr lang="ru-RU" sz="2800" i="1" dirty="0" smtClean="0"/>
              <a:t> </a:t>
            </a:r>
            <a:r>
              <a:rPr lang="ru-RU" sz="9600" i="1" dirty="0" smtClean="0"/>
              <a:t>число.</a:t>
            </a:r>
          </a:p>
          <a:p>
            <a:pPr marL="1408176" indent="-1371600">
              <a:buNone/>
            </a:pPr>
            <a:r>
              <a:rPr lang="ru-RU" sz="9600" i="1" dirty="0" smtClean="0"/>
              <a:t>2.На оси тангенсов отложить число </a:t>
            </a:r>
            <a:r>
              <a:rPr lang="en-US" sz="12800" i="1" dirty="0" smtClean="0">
                <a:latin typeface="Bell MT" pitchFamily="18" charset="0"/>
              </a:rPr>
              <a:t>a</a:t>
            </a:r>
            <a:r>
              <a:rPr lang="ru-RU" sz="12800" i="1" dirty="0" smtClean="0">
                <a:latin typeface="Bell MT" pitchFamily="18" charset="0"/>
              </a:rPr>
              <a:t>.</a:t>
            </a:r>
          </a:p>
          <a:p>
            <a:pPr marL="1408176" indent="-1371600">
              <a:buNone/>
            </a:pPr>
            <a:r>
              <a:rPr lang="ru-RU" sz="9600" i="1" dirty="0" smtClean="0">
                <a:latin typeface="Arial Narrow" pitchFamily="34" charset="0"/>
              </a:rPr>
              <a:t>3.Через точку </a:t>
            </a:r>
            <a:r>
              <a:rPr lang="en-US" sz="12800" i="1" dirty="0" smtClean="0">
                <a:latin typeface="Bell MT" pitchFamily="18" charset="0"/>
              </a:rPr>
              <a:t>a</a:t>
            </a:r>
            <a:r>
              <a:rPr lang="ru-RU" sz="12800" i="1" dirty="0" smtClean="0">
                <a:latin typeface="Bell MT" pitchFamily="18" charset="0"/>
              </a:rPr>
              <a:t> </a:t>
            </a:r>
            <a:r>
              <a:rPr lang="ru-RU" sz="9600" i="1" dirty="0" smtClean="0">
                <a:latin typeface="Bell MT" pitchFamily="18" charset="0"/>
              </a:rPr>
              <a:t>и о провести прямую.</a:t>
            </a:r>
          </a:p>
          <a:p>
            <a:pPr marL="1408176" indent="-1371600">
              <a:buNone/>
            </a:pPr>
            <a:r>
              <a:rPr lang="ru-RU" sz="9600" i="1" dirty="0" smtClean="0">
                <a:latin typeface="Bell MT" pitchFamily="18" charset="0"/>
              </a:rPr>
              <a:t>4.На окружности получили две диаметрально противоположные точки </a:t>
            </a:r>
            <a:r>
              <a:rPr lang="en-US" sz="9600" i="1" dirty="0" smtClean="0">
                <a:latin typeface="Bell MT" pitchFamily="18" charset="0"/>
              </a:rPr>
              <a:t>t</a:t>
            </a:r>
            <a:r>
              <a:rPr lang="en-US" sz="4400" i="1" dirty="0" smtClean="0">
                <a:latin typeface="Bell MT" pitchFamily="18" charset="0"/>
              </a:rPr>
              <a:t>1 </a:t>
            </a:r>
            <a:r>
              <a:rPr lang="ru-RU" sz="9600" i="1" dirty="0" smtClean="0">
                <a:latin typeface="Bell MT" pitchFamily="18" charset="0"/>
              </a:rPr>
              <a:t>и</a:t>
            </a:r>
            <a:r>
              <a:rPr lang="ru-RU" sz="4400" i="1" dirty="0" smtClean="0">
                <a:latin typeface="Bell MT" pitchFamily="18" charset="0"/>
              </a:rPr>
              <a:t> </a:t>
            </a:r>
            <a:r>
              <a:rPr lang="en-US" sz="9600" i="1" dirty="0" smtClean="0">
                <a:latin typeface="Bell MT" pitchFamily="18" charset="0"/>
              </a:rPr>
              <a:t>t</a:t>
            </a:r>
            <a:r>
              <a:rPr lang="en-US" sz="4400" i="1" dirty="0" smtClean="0">
                <a:latin typeface="Bell MT" pitchFamily="18" charset="0"/>
              </a:rPr>
              <a:t>2</a:t>
            </a:r>
            <a:r>
              <a:rPr lang="ru-RU" sz="4400" i="1" dirty="0" smtClean="0">
                <a:latin typeface="Bell MT" pitchFamily="18" charset="0"/>
              </a:rPr>
              <a:t>.</a:t>
            </a:r>
            <a:endParaRPr lang="en-US" sz="4400" i="1" dirty="0" smtClean="0">
              <a:latin typeface="Bell MT" pitchFamily="18" charset="0"/>
            </a:endParaRPr>
          </a:p>
          <a:p>
            <a:pPr marL="1408176" indent="-1371600">
              <a:buNone/>
            </a:pPr>
            <a:r>
              <a:rPr lang="ru-RU" sz="9600" i="1" dirty="0" smtClean="0">
                <a:latin typeface="Bell MT" pitchFamily="18" charset="0"/>
              </a:rPr>
              <a:t>5.Полученные точки - решение уравнения </a:t>
            </a:r>
            <a:r>
              <a:rPr lang="en-US" sz="9600" i="1" dirty="0" err="1" smtClean="0">
                <a:latin typeface="Bell MT" pitchFamily="18" charset="0"/>
              </a:rPr>
              <a:t>tg</a:t>
            </a:r>
            <a:r>
              <a:rPr lang="en-US" sz="9600" i="1" dirty="0" smtClean="0">
                <a:latin typeface="Bell MT" pitchFamily="18" charset="0"/>
              </a:rPr>
              <a:t> t=a</a:t>
            </a:r>
            <a:r>
              <a:rPr lang="ru-RU" sz="9600" i="1" dirty="0" smtClean="0">
                <a:latin typeface="Bell MT" pitchFamily="18" charset="0"/>
              </a:rPr>
              <a:t>.</a:t>
            </a:r>
            <a:endParaRPr lang="en-US" sz="9600" i="1" dirty="0" smtClean="0">
              <a:latin typeface="Bell MT" pitchFamily="18" charset="0"/>
            </a:endParaRPr>
          </a:p>
          <a:p>
            <a:pPr marL="1408176" indent="-1371600">
              <a:buNone/>
            </a:pPr>
            <a:r>
              <a:rPr lang="ru-RU" sz="9600" i="1" dirty="0" smtClean="0">
                <a:latin typeface="Bell MT" pitchFamily="18" charset="0"/>
              </a:rPr>
              <a:t>6.Записать общее решение уравнения.</a:t>
            </a:r>
            <a:endParaRPr lang="en-US" sz="9600" i="1" dirty="0" smtClean="0">
              <a:latin typeface="Bell MT" pitchFamily="18" charset="0"/>
            </a:endParaRPr>
          </a:p>
          <a:p>
            <a:pPr marL="779526" indent="-742950">
              <a:buNone/>
            </a:pPr>
            <a:endParaRPr lang="ru-RU" sz="4400" i="1" dirty="0" smtClean="0">
              <a:solidFill>
                <a:srgbClr val="669900"/>
              </a:solidFill>
              <a:latin typeface="Bell MT" pitchFamily="18" charset="0"/>
            </a:endParaRPr>
          </a:p>
          <a:p>
            <a:pPr marL="1408176" indent="-1371600">
              <a:buNone/>
            </a:pPr>
            <a:endParaRPr lang="ru-RU" sz="9600" i="1" dirty="0">
              <a:solidFill>
                <a:srgbClr val="669900"/>
              </a:solidFill>
              <a:latin typeface="Arial Narrow" pitchFamily="34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944123" y="5017939"/>
            <a:ext cx="101691" cy="9985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81923" name="Oval 3"/>
          <p:cNvSpPr>
            <a:spLocks noChangeArrowheads="1"/>
          </p:cNvSpPr>
          <p:nvPr/>
        </p:nvSpPr>
        <p:spPr bwMode="auto">
          <a:xfrm>
            <a:off x="515937" y="2116138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1924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>
            <a:off x="-457200" y="3930650"/>
            <a:ext cx="518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21336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4572000" y="3944938"/>
            <a:ext cx="2286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/>
              <a:t>x</a:t>
            </a:r>
            <a:endParaRPr lang="ru-RU" i="1" dirty="0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2381250" y="131445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 flipH="1">
            <a:off x="1000099" y="2362200"/>
            <a:ext cx="3113113" cy="2709874"/>
          </a:xfrm>
          <a:prstGeom prst="line">
            <a:avLst/>
          </a:prstGeom>
          <a:noFill/>
          <a:ln w="12700">
            <a:solidFill>
              <a:srgbClr val="6699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1" name="AutoShape 11"/>
          <p:cNvSpPr>
            <a:spLocks noChangeArrowheads="1"/>
          </p:cNvSpPr>
          <p:nvPr/>
        </p:nvSpPr>
        <p:spPr bwMode="auto">
          <a:xfrm>
            <a:off x="4059238" y="2306638"/>
            <a:ext cx="111125" cy="111125"/>
          </a:xfrm>
          <a:prstGeom prst="flowChartConnector">
            <a:avLst/>
          </a:prstGeom>
          <a:solidFill>
            <a:schemeClr val="tx1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4267200" y="2209800"/>
            <a:ext cx="533400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i="1" dirty="0"/>
              <a:t>a</a:t>
            </a:r>
            <a:endParaRPr lang="ru-RU" sz="2800" i="1" dirty="0"/>
          </a:p>
        </p:txBody>
      </p:sp>
      <p:sp>
        <p:nvSpPr>
          <p:cNvPr id="81935" name="AutoShape 15"/>
          <p:cNvSpPr>
            <a:spLocks noChangeArrowheads="1"/>
          </p:cNvSpPr>
          <p:nvPr/>
        </p:nvSpPr>
        <p:spPr bwMode="auto">
          <a:xfrm>
            <a:off x="3622675" y="2679700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7" name="Line 17"/>
          <p:cNvSpPr>
            <a:spLocks noChangeShapeType="1"/>
          </p:cNvSpPr>
          <p:nvPr/>
        </p:nvSpPr>
        <p:spPr bwMode="auto">
          <a:xfrm>
            <a:off x="4113213" y="1314450"/>
            <a:ext cx="1587" cy="4705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38" name="Text Box 18"/>
          <p:cNvSpPr txBox="1">
            <a:spLocks noChangeArrowheads="1"/>
          </p:cNvSpPr>
          <p:nvPr/>
        </p:nvSpPr>
        <p:spPr bwMode="auto">
          <a:xfrm>
            <a:off x="41910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20" name="Овал 19"/>
          <p:cNvSpPr/>
          <p:nvPr/>
        </p:nvSpPr>
        <p:spPr>
          <a:xfrm rot="636273">
            <a:off x="931648" y="5061478"/>
            <a:ext cx="105692" cy="10190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69900"/>
              </a:solidFill>
            </a:endParaRPr>
          </a:p>
        </p:txBody>
      </p:sp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366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4250" y="2214562"/>
            <a:ext cx="209550" cy="29527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0712" y="4822515"/>
            <a:ext cx="209550" cy="29527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367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1025" y="6019800"/>
            <a:ext cx="4538693" cy="838200"/>
          </a:xfrm>
          <a:prstGeom prst="rect">
            <a:avLst/>
          </a:prstGeom>
          <a:solidFill>
            <a:srgbClr val="00CCFF"/>
          </a:solidFill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1136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81929" grpId="0" uiExpand="1" animBg="1"/>
      <p:bldP spid="81931" grpId="0" uiExpand="1" animBg="1"/>
      <p:bldP spid="81933" grpId="0" uiExpand="1" autoUpdateAnimBg="0"/>
      <p:bldP spid="81935" grpId="0" uiExpand="1" animBg="1"/>
      <p:bldP spid="81937" grpId="0" uiExpand="1" animBg="1"/>
      <p:bldP spid="81938" grpId="0" uiExpand="1" autoUpdateAnimBg="0"/>
      <p:bldP spid="20" grpId="0" uiExpan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Примеры уравнений</a:t>
            </a:r>
            <a:endParaRPr lang="ru-RU" dirty="0"/>
          </a:p>
        </p:txBody>
      </p:sp>
      <p:sp>
        <p:nvSpPr>
          <p:cNvPr id="18" name="Содержимое 1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  <a:p>
            <a:endParaRPr lang="ru-RU" dirty="0"/>
          </a:p>
        </p:txBody>
      </p:sp>
      <p:sp>
        <p:nvSpPr>
          <p:cNvPr id="44" name="Содержимое 4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</a:t>
            </a:r>
            <a:r>
              <a:rPr lang="en-US" sz="3200" i="1" dirty="0" err="1" smtClean="0">
                <a:latin typeface="Bell MT" pitchFamily="18" charset="0"/>
              </a:rPr>
              <a:t>tg</a:t>
            </a:r>
            <a:r>
              <a:rPr lang="en-US" sz="3200" i="1" dirty="0" smtClean="0">
                <a:latin typeface="Bell MT" pitchFamily="18" charset="0"/>
              </a:rPr>
              <a:t> t= √3</a:t>
            </a:r>
            <a:endParaRPr lang="ru-RU" sz="3200" i="1" dirty="0"/>
          </a:p>
        </p:txBody>
      </p:sp>
      <p:sp>
        <p:nvSpPr>
          <p:cNvPr id="81923" name="Oval 3"/>
          <p:cNvSpPr>
            <a:spLocks noChangeArrowheads="1"/>
          </p:cNvSpPr>
          <p:nvPr/>
        </p:nvSpPr>
        <p:spPr bwMode="auto">
          <a:xfrm>
            <a:off x="515937" y="2124000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1924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>
            <a:off x="-457200" y="3930650"/>
            <a:ext cx="518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21336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4572000" y="3944938"/>
            <a:ext cx="2286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/>
              <a:t>x</a:t>
            </a:r>
            <a:endParaRPr lang="ru-RU" i="1" dirty="0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2381250" y="131445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 rot="-300000" flipH="1">
            <a:off x="994472" y="2233325"/>
            <a:ext cx="3249968" cy="2833020"/>
          </a:xfrm>
          <a:prstGeom prst="line">
            <a:avLst/>
          </a:prstGeom>
          <a:noFill/>
          <a:ln w="12700">
            <a:solidFill>
              <a:srgbClr val="6699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1" name="AutoShape 11"/>
          <p:cNvSpPr>
            <a:spLocks noChangeArrowheads="1"/>
          </p:cNvSpPr>
          <p:nvPr/>
        </p:nvSpPr>
        <p:spPr bwMode="auto">
          <a:xfrm>
            <a:off x="4068000" y="2016000"/>
            <a:ext cx="111125" cy="111125"/>
          </a:xfrm>
          <a:prstGeom prst="flowChartConnector">
            <a:avLst/>
          </a:prstGeom>
          <a:solidFill>
            <a:schemeClr val="tx1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5" name="AutoShape 15"/>
          <p:cNvSpPr>
            <a:spLocks noChangeArrowheads="1"/>
          </p:cNvSpPr>
          <p:nvPr/>
        </p:nvSpPr>
        <p:spPr bwMode="auto">
          <a:xfrm rot="60000">
            <a:off x="3528000" y="2592000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7" name="Line 17"/>
          <p:cNvSpPr>
            <a:spLocks noChangeShapeType="1"/>
          </p:cNvSpPr>
          <p:nvPr/>
        </p:nvSpPr>
        <p:spPr bwMode="auto">
          <a:xfrm>
            <a:off x="4113213" y="1314450"/>
            <a:ext cx="1587" cy="4705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38" name="Text Box 18"/>
          <p:cNvSpPr txBox="1">
            <a:spLocks noChangeArrowheads="1"/>
          </p:cNvSpPr>
          <p:nvPr/>
        </p:nvSpPr>
        <p:spPr bwMode="auto">
          <a:xfrm>
            <a:off x="41910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20" name="Овал 19"/>
          <p:cNvSpPr/>
          <p:nvPr/>
        </p:nvSpPr>
        <p:spPr>
          <a:xfrm rot="636273">
            <a:off x="1044000" y="5184000"/>
            <a:ext cx="124126" cy="9845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69900"/>
              </a:solidFill>
            </a:endParaRPr>
          </a:p>
        </p:txBody>
      </p:sp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673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24350" y="1752601"/>
            <a:ext cx="400050" cy="3745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674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903006" y="4598839"/>
            <a:ext cx="45719" cy="419100"/>
          </a:xfrm>
          <a:prstGeom prst="rect">
            <a:avLst/>
          </a:prstGeom>
          <a:noFill/>
        </p:spPr>
      </p:pic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6746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938" y="4655989"/>
            <a:ext cx="407236" cy="63704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16748" name="Rectangle 12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675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6749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0762" y="2097088"/>
            <a:ext cx="123825" cy="4191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16751" name="Rectangle 15"/>
          <p:cNvSpPr>
            <a:spLocks noChangeArrowheads="1"/>
          </p:cNvSpPr>
          <p:nvPr/>
        </p:nvSpPr>
        <p:spPr bwMode="auto">
          <a:xfrm rot="21188188">
            <a:off x="269843" y="3118125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67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6752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76850" y="4655989"/>
            <a:ext cx="2647950" cy="723900"/>
          </a:xfrm>
          <a:prstGeom prst="rect">
            <a:avLst/>
          </a:prstGeom>
          <a:solidFill>
            <a:srgbClr val="00CCFF"/>
          </a:solidFill>
        </p:spPr>
      </p:pic>
      <p:cxnSp>
        <p:nvCxnSpPr>
          <p:cNvPr id="54" name="Прямая соединительная линия 53"/>
          <p:cNvCxnSpPr/>
          <p:nvPr/>
        </p:nvCxnSpPr>
        <p:spPr>
          <a:xfrm>
            <a:off x="6858016" y="1600200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9" grpId="0" animBg="1"/>
      <p:bldP spid="81931" grpId="0" animBg="1"/>
      <p:bldP spid="81935" grpId="0" animBg="1"/>
      <p:bldP spid="81937" grpId="0" animBg="1"/>
      <p:bldP spid="81938" grpId="0" autoUpdateAnimBg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"/>
            <a:ext cx="7772400" cy="952500"/>
          </a:xfrm>
        </p:spPr>
        <p:txBody>
          <a:bodyPr/>
          <a:lstStyle/>
          <a:p>
            <a:r>
              <a:rPr lang="ru-RU"/>
              <a:t>Заключение</a:t>
            </a: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533400" y="928670"/>
            <a:ext cx="539592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562" tIns="46038" rIns="182562" bIns="46038"/>
          <a:lstStyle/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ru-RU" sz="3600" u="sng" dirty="0"/>
              <a:t>Уравнения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ü"/>
            </a:pPr>
            <a:r>
              <a:rPr kumimoji="0" lang="en-US" sz="3600" i="1" dirty="0"/>
              <a:t>cost = a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ü"/>
            </a:pPr>
            <a:r>
              <a:rPr kumimoji="0" lang="en-US" sz="3600" i="1" dirty="0" err="1"/>
              <a:t>sint</a:t>
            </a:r>
            <a:r>
              <a:rPr kumimoji="0" lang="en-US" sz="3600" i="1" dirty="0"/>
              <a:t> = </a:t>
            </a:r>
            <a:r>
              <a:rPr kumimoji="0" lang="en-US" sz="3600" i="1" dirty="0" smtClean="0"/>
              <a:t>a</a:t>
            </a:r>
            <a:endParaRPr kumimoji="0" lang="ru-RU" sz="3600" i="1" dirty="0" smtClean="0"/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ü"/>
            </a:pPr>
            <a:r>
              <a:rPr kumimoji="0" lang="en-US" sz="3600" i="1" dirty="0" err="1" smtClean="0"/>
              <a:t>tgt</a:t>
            </a:r>
            <a:r>
              <a:rPr kumimoji="0" lang="en-US" sz="3600" i="1" dirty="0" smtClean="0"/>
              <a:t> = a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ü"/>
            </a:pPr>
            <a:r>
              <a:rPr kumimoji="0" lang="en-US" sz="3600" i="1" dirty="0" err="1" smtClean="0"/>
              <a:t>ctgt</a:t>
            </a:r>
            <a:r>
              <a:rPr kumimoji="0" lang="en-US" sz="3600" i="1" dirty="0" smtClean="0"/>
              <a:t> =a,  </a:t>
            </a:r>
            <a:r>
              <a:rPr kumimoji="0" lang="en-US" sz="3600" i="1" dirty="0" err="1" smtClean="0"/>
              <a:t>tgt</a:t>
            </a:r>
            <a:r>
              <a:rPr kumimoji="0" lang="en-US" sz="3600" i="1" dirty="0" smtClean="0"/>
              <a:t>=1/a,  a≠0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endParaRPr kumimoji="0" lang="ru-RU" sz="2800" i="1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build="p" autoUpdateAnimBg="0" advAuto="2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29064" y="3929066"/>
            <a:ext cx="6480048" cy="292893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Решение простейших Тригонометрических уравнений</a:t>
            </a:r>
            <a:endParaRPr lang="ru-RU" dirty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ru-RU" dirty="0"/>
              <a:t>Вопросы для повторения: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ru-RU" dirty="0"/>
              <a:t>     уравнение </a:t>
            </a:r>
            <a:r>
              <a:rPr kumimoji="0" lang="en-US" sz="2800" i="1" dirty="0"/>
              <a:t>cost = a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800" i="1" dirty="0"/>
              <a:t>    </a:t>
            </a:r>
            <a:r>
              <a:rPr kumimoji="0" lang="ru-RU" dirty="0"/>
              <a:t>уравнение </a:t>
            </a:r>
            <a:r>
              <a:rPr kumimoji="0" lang="en-US" sz="2800" i="1" dirty="0" err="1"/>
              <a:t>sint</a:t>
            </a:r>
            <a:r>
              <a:rPr kumimoji="0" lang="en-US" sz="2800" i="1" dirty="0"/>
              <a:t> = </a:t>
            </a:r>
            <a:r>
              <a:rPr kumimoji="0" lang="en-US" sz="2800" i="1" dirty="0" smtClean="0"/>
              <a:t>a</a:t>
            </a:r>
            <a:endParaRPr kumimoji="0" lang="ru-RU" sz="2800" i="1" dirty="0" smtClean="0"/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ru-RU" dirty="0" smtClean="0"/>
              <a:t>     уравнение </a:t>
            </a:r>
            <a:r>
              <a:rPr kumimoji="0" lang="en-US" i="1" dirty="0" err="1" smtClean="0"/>
              <a:t>tgt</a:t>
            </a:r>
            <a:r>
              <a:rPr kumimoji="0" lang="en-US" i="1" dirty="0" smtClean="0"/>
              <a:t> = a</a:t>
            </a:r>
            <a:endParaRPr kumimoji="0" lang="ru-RU" i="1" dirty="0" smtClean="0"/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ru-RU" dirty="0" smtClean="0"/>
              <a:t>     уравнение </a:t>
            </a:r>
            <a:r>
              <a:rPr kumimoji="0" lang="en-US" i="1" dirty="0" err="1" smtClean="0"/>
              <a:t>ctgt</a:t>
            </a:r>
            <a:r>
              <a:rPr kumimoji="0" lang="en-US" i="1" dirty="0" smtClean="0"/>
              <a:t> = a</a:t>
            </a:r>
            <a:endParaRPr kumimoji="0" lang="ru-RU" i="1" dirty="0"/>
          </a:p>
        </p:txBody>
      </p:sp>
    </p:spTree>
    <p:custDataLst>
      <p:tags r:id="rId1"/>
    </p:custData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Определите знак выражения, объявляя какой четверти принадлежит угол.</a:t>
            </a:r>
            <a:endParaRPr lang="ru-RU" dirty="0"/>
          </a:p>
        </p:txBody>
      </p:sp>
      <p:sp>
        <p:nvSpPr>
          <p:cNvPr id="1028" name="Oval 16"/>
          <p:cNvSpPr>
            <a:spLocks noChangeArrowheads="1"/>
          </p:cNvSpPr>
          <p:nvPr/>
        </p:nvSpPr>
        <p:spPr bwMode="auto">
          <a:xfrm>
            <a:off x="5214942" y="2116138"/>
            <a:ext cx="3786214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Line 17"/>
          <p:cNvSpPr>
            <a:spLocks noChangeShapeType="1"/>
          </p:cNvSpPr>
          <p:nvPr/>
        </p:nvSpPr>
        <p:spPr bwMode="auto">
          <a:xfrm>
            <a:off x="7143768" y="1580991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30" name="Line 18"/>
          <p:cNvSpPr>
            <a:spLocks noChangeShapeType="1"/>
          </p:cNvSpPr>
          <p:nvPr/>
        </p:nvSpPr>
        <p:spPr bwMode="auto">
          <a:xfrm>
            <a:off x="4876800" y="38989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31" name="Text Box 20"/>
          <p:cNvSpPr txBox="1">
            <a:spLocks noChangeArrowheads="1"/>
          </p:cNvSpPr>
          <p:nvPr/>
        </p:nvSpPr>
        <p:spPr bwMode="auto">
          <a:xfrm>
            <a:off x="6929454" y="3898900"/>
            <a:ext cx="214314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dirty="0"/>
              <a:t>0</a:t>
            </a:r>
          </a:p>
        </p:txBody>
      </p:sp>
      <p:sp>
        <p:nvSpPr>
          <p:cNvPr id="1032" name="Text Box 21"/>
          <p:cNvSpPr txBox="1">
            <a:spLocks noChangeArrowheads="1"/>
          </p:cNvSpPr>
          <p:nvPr/>
        </p:nvSpPr>
        <p:spPr bwMode="auto">
          <a:xfrm>
            <a:off x="9001156" y="3944938"/>
            <a:ext cx="35719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/>
              <a:t>x</a:t>
            </a:r>
            <a:endParaRPr lang="ru-RU" i="1" dirty="0"/>
          </a:p>
        </p:txBody>
      </p:sp>
      <p:sp>
        <p:nvSpPr>
          <p:cNvPr id="1033" name="Text Box 22"/>
          <p:cNvSpPr txBox="1">
            <a:spLocks noChangeArrowheads="1"/>
          </p:cNvSpPr>
          <p:nvPr/>
        </p:nvSpPr>
        <p:spPr bwMode="auto">
          <a:xfrm>
            <a:off x="6548454" y="1658938"/>
            <a:ext cx="381000" cy="4420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 smtClean="0"/>
              <a:t>y</a:t>
            </a:r>
            <a:endParaRPr lang="ru-RU" i="1" dirty="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solidFill>
            <a:srgbClr val="E36C0A"/>
          </a:solidFill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059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1417638"/>
            <a:ext cx="1571635" cy="533400"/>
          </a:xfrm>
          <a:prstGeom prst="rect">
            <a:avLst/>
          </a:prstGeom>
          <a:solidFill>
            <a:srgbClr val="00FFFF"/>
          </a:solidFill>
        </p:spPr>
      </p:pic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2100972"/>
            <a:ext cx="1571635" cy="756523"/>
          </a:xfrm>
          <a:prstGeom prst="rect">
            <a:avLst/>
          </a:prstGeom>
          <a:solidFill>
            <a:srgbClr val="00FFFF"/>
          </a:solidFill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3071810"/>
            <a:ext cx="1571635" cy="697540"/>
          </a:xfrm>
          <a:prstGeom prst="rect">
            <a:avLst/>
          </a:prstGeom>
          <a:solidFill>
            <a:srgbClr val="00FFFF"/>
          </a:solidFill>
        </p:spPr>
      </p:pic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3944937"/>
            <a:ext cx="1571635" cy="636587"/>
          </a:xfrm>
          <a:prstGeom prst="rect">
            <a:avLst/>
          </a:prstGeom>
          <a:solidFill>
            <a:srgbClr val="00FFFF"/>
          </a:solidFill>
        </p:spPr>
      </p:pic>
      <p:sp>
        <p:nvSpPr>
          <p:cNvPr id="1126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48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4786322"/>
            <a:ext cx="1571635" cy="738189"/>
          </a:xfrm>
          <a:prstGeom prst="rect">
            <a:avLst/>
          </a:prstGeom>
          <a:solidFill>
            <a:srgbClr val="00FFFF"/>
          </a:solidFill>
        </p:spPr>
      </p:pic>
      <p:pic>
        <p:nvPicPr>
          <p:cNvPr id="69" name="Picture 5" descr="slide0093_image19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357555" y="4786322"/>
            <a:ext cx="1352558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11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7687" y="5524510"/>
            <a:ext cx="1428760" cy="133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Упростите выражение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sin (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/2 –t)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cos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(2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+t)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tg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(3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/2 –t)</a:t>
            </a:r>
          </a:p>
          <a:p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ctg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(180˚- t)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sin(270˚-t)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00562" y="1714488"/>
            <a:ext cx="4284000" cy="4284000"/>
          </a:xfrm>
          <a:prstGeom prst="ellipse">
            <a:avLst/>
          </a:prstGeom>
          <a:noFill/>
          <a:ln w="28575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 flipH="1" flipV="1">
            <a:off x="3893339" y="3607595"/>
            <a:ext cx="550072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786182" y="3857628"/>
            <a:ext cx="535781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58016" y="1071546"/>
            <a:ext cx="338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8784562" y="3859216"/>
            <a:ext cx="359439" cy="46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429388" y="3643314"/>
            <a:ext cx="338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16" y="2714620"/>
            <a:ext cx="1354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643570" y="2714621"/>
            <a:ext cx="3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643570" y="4786322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7500958" y="4786322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IV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6644497" y="3857628"/>
            <a:ext cx="249950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5142710" y="2357430"/>
            <a:ext cx="3001984" cy="15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Найди ошибку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arccos</a:t>
            </a:r>
            <a:r>
              <a:rPr lang="en-US" dirty="0" smtClean="0"/>
              <a:t>(-√2⁄2)= - </a:t>
            </a:r>
            <a:r>
              <a:rPr lang="el-GR" dirty="0" smtClean="0"/>
              <a:t>π⁄</a:t>
            </a:r>
            <a:r>
              <a:rPr lang="en-US" dirty="0" smtClean="0"/>
              <a:t>4</a:t>
            </a:r>
            <a:r>
              <a:rPr lang="ru-RU" dirty="0" smtClean="0"/>
              <a:t>       </a:t>
            </a:r>
            <a:r>
              <a:rPr lang="en-US" dirty="0" smtClean="0"/>
              <a:t>     </a:t>
            </a:r>
            <a:r>
              <a:rPr lang="ru-RU" dirty="0" smtClean="0"/>
              <a:t> </a:t>
            </a:r>
            <a:r>
              <a:rPr lang="en-US" dirty="0" err="1" smtClean="0"/>
              <a:t>arccos</a:t>
            </a:r>
            <a:r>
              <a:rPr lang="en-US" dirty="0" smtClean="0"/>
              <a:t>(-a)= </a:t>
            </a:r>
            <a:r>
              <a:rPr lang="el-GR" dirty="0" smtClean="0"/>
              <a:t>π</a:t>
            </a:r>
            <a:r>
              <a:rPr lang="ru-RU" dirty="0" smtClean="0"/>
              <a:t>-</a:t>
            </a:r>
            <a:r>
              <a:rPr lang="en-US" dirty="0" err="1" smtClean="0"/>
              <a:t>arccosa</a:t>
            </a:r>
            <a:r>
              <a:rPr lang="ru-RU" dirty="0" smtClean="0"/>
              <a:t>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arcsin</a:t>
            </a:r>
            <a:r>
              <a:rPr lang="en-US" dirty="0" smtClean="0"/>
              <a:t> √3⁄2 = </a:t>
            </a:r>
            <a:r>
              <a:rPr lang="el-GR" dirty="0" smtClean="0"/>
              <a:t>π⁄</a:t>
            </a:r>
            <a:r>
              <a:rPr lang="en-US" dirty="0" smtClean="0"/>
              <a:t>3</a:t>
            </a:r>
          </a:p>
          <a:p>
            <a:endParaRPr lang="en-US" dirty="0" smtClean="0"/>
          </a:p>
          <a:p>
            <a:r>
              <a:rPr lang="en-US" dirty="0" err="1" smtClean="0"/>
              <a:t>arcsin</a:t>
            </a:r>
            <a:r>
              <a:rPr lang="en-US" dirty="0" smtClean="0"/>
              <a:t> (- ½) = ± </a:t>
            </a:r>
            <a:r>
              <a:rPr lang="el-GR" dirty="0" smtClean="0"/>
              <a:t>π</a:t>
            </a:r>
            <a:r>
              <a:rPr lang="en-US" dirty="0" smtClean="0"/>
              <a:t>/6                </a:t>
            </a:r>
            <a:r>
              <a:rPr lang="en-US" dirty="0" err="1" smtClean="0"/>
              <a:t>arcsin</a:t>
            </a:r>
            <a:r>
              <a:rPr lang="en-US" dirty="0" smtClean="0"/>
              <a:t>(-a) = - </a:t>
            </a:r>
            <a:r>
              <a:rPr lang="en-US" dirty="0" err="1" smtClean="0"/>
              <a:t>arcsina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arctg√3 = </a:t>
            </a:r>
            <a:r>
              <a:rPr lang="ru-RU" dirty="0" smtClean="0"/>
              <a:t>не существует</a:t>
            </a:r>
          </a:p>
          <a:p>
            <a:endParaRPr lang="ru-RU" dirty="0" smtClean="0"/>
          </a:p>
          <a:p>
            <a:r>
              <a:rPr lang="en-US" dirty="0" err="1" smtClean="0"/>
              <a:t>arctg</a:t>
            </a:r>
            <a:r>
              <a:rPr lang="en-US" dirty="0" smtClean="0"/>
              <a:t> (-1) = </a:t>
            </a:r>
            <a:r>
              <a:rPr lang="el-GR" dirty="0" smtClean="0"/>
              <a:t>π</a:t>
            </a:r>
            <a:r>
              <a:rPr lang="en-US" dirty="0" smtClean="0"/>
              <a:t>- </a:t>
            </a:r>
            <a:r>
              <a:rPr lang="el-GR" dirty="0" smtClean="0"/>
              <a:t>π</a:t>
            </a:r>
            <a:r>
              <a:rPr lang="en-US" dirty="0" smtClean="0"/>
              <a:t>/4                   </a:t>
            </a:r>
            <a:r>
              <a:rPr lang="en-US" dirty="0" err="1" smtClean="0"/>
              <a:t>arctg</a:t>
            </a:r>
            <a:r>
              <a:rPr lang="en-US" dirty="0" smtClean="0"/>
              <a:t>(-a) = -</a:t>
            </a:r>
            <a:r>
              <a:rPr lang="en-US" dirty="0" err="1" smtClean="0"/>
              <a:t>arctga</a:t>
            </a:r>
            <a:endParaRPr lang="ru-RU" dirty="0"/>
          </a:p>
        </p:txBody>
      </p:sp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228600" y="247650"/>
            <a:ext cx="7467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Уравнение  </a:t>
            </a:r>
            <a:r>
              <a:rPr lang="en-US" i="1" dirty="0"/>
              <a:t>cost = a</a:t>
            </a:r>
            <a:endParaRPr lang="ru-RU" i="1" dirty="0"/>
          </a:p>
        </p:txBody>
      </p:sp>
      <p:sp>
        <p:nvSpPr>
          <p:cNvPr id="1028" name="Oval 16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Line 17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30" name="Line 18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31" name="Text Box 20"/>
          <p:cNvSpPr txBox="1">
            <a:spLocks noChangeArrowheads="1"/>
          </p:cNvSpPr>
          <p:nvPr/>
        </p:nvSpPr>
        <p:spPr bwMode="auto">
          <a:xfrm>
            <a:off x="21336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1032" name="Text Box 21"/>
          <p:cNvSpPr txBox="1">
            <a:spLocks noChangeArrowheads="1"/>
          </p:cNvSpPr>
          <p:nvPr/>
        </p:nvSpPr>
        <p:spPr bwMode="auto">
          <a:xfrm>
            <a:off x="4552950" y="3944938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1033" name="Text Box 22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4933950" y="20574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2</a:t>
            </a:r>
            <a:r>
              <a:rPr lang="ru-RU" sz="2000"/>
              <a:t>. Отметить точку </a:t>
            </a:r>
            <a:r>
              <a:rPr lang="ru-RU" sz="2000" i="1"/>
              <a:t>а</a:t>
            </a:r>
            <a:r>
              <a:rPr lang="ru-RU" sz="2000"/>
              <a:t> на оси абсцисс</a:t>
            </a:r>
            <a:r>
              <a:rPr lang="en-US" sz="2000"/>
              <a:t>.</a:t>
            </a:r>
            <a:endParaRPr lang="ru-RU" sz="2000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953000" y="27432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3</a:t>
            </a:r>
            <a:r>
              <a:rPr lang="ru-RU" sz="2000"/>
              <a:t>. Построить перпендикуляр в этой точке</a:t>
            </a:r>
            <a:r>
              <a:rPr lang="en-US" sz="2000"/>
              <a:t>.</a:t>
            </a:r>
            <a:endParaRPr lang="ru-RU" sz="2000"/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4953000" y="34290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4</a:t>
            </a:r>
            <a:r>
              <a:rPr lang="ru-RU" sz="2000"/>
              <a:t>. Отметить точки пересечения перпендикуляра с окружностью</a:t>
            </a:r>
            <a:r>
              <a:rPr lang="en-US" sz="2000"/>
              <a:t>.</a:t>
            </a:r>
            <a:endParaRPr lang="ru-RU" sz="20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4953000" y="4098925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/>
              <a:t>5</a:t>
            </a:r>
            <a:r>
              <a:rPr lang="ru-RU" sz="2000" dirty="0"/>
              <a:t>. Полученные точки – решение уравнения </a:t>
            </a:r>
            <a:r>
              <a:rPr lang="en-US" sz="2000" i="1" dirty="0"/>
              <a:t>cost = a.</a:t>
            </a:r>
            <a:endParaRPr lang="ru-RU" sz="2000" i="1" dirty="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4953000" y="48006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6</a:t>
            </a:r>
            <a:r>
              <a:rPr lang="ru-RU" sz="2000"/>
              <a:t>. Записать общее решение уравнения</a:t>
            </a:r>
            <a:r>
              <a:rPr lang="en-US" sz="2000"/>
              <a:t>.</a:t>
            </a:r>
            <a:endParaRPr lang="ru-RU" sz="2000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4953000" y="1600200"/>
            <a:ext cx="38290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000"/>
              <a:t>1</a:t>
            </a:r>
            <a:r>
              <a:rPr lang="ru-RU" sz="2000"/>
              <a:t>. Проверить условие </a:t>
            </a:r>
            <a:r>
              <a:rPr lang="ru-RU" sz="2000" i="1">
                <a:cs typeface="Times New Roman" pitchFamily="18" charset="0"/>
              </a:rPr>
              <a:t>|</a:t>
            </a:r>
            <a:r>
              <a:rPr lang="en-US" sz="2000" i="1">
                <a:cs typeface="Times New Roman" pitchFamily="18" charset="0"/>
              </a:rPr>
              <a:t> a </a:t>
            </a:r>
            <a:r>
              <a:rPr lang="ru-RU" sz="2000" i="1">
                <a:cs typeface="Times New Roman" pitchFamily="18" charset="0"/>
              </a:rPr>
              <a:t>|</a:t>
            </a:r>
            <a:r>
              <a:rPr lang="en-US" sz="2000" i="1">
                <a:cs typeface="Times New Roman" pitchFamily="18" charset="0"/>
              </a:rPr>
              <a:t> </a:t>
            </a:r>
            <a:r>
              <a:rPr kumimoji="0" lang="en-US" sz="2000" i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≤</a:t>
            </a:r>
            <a:r>
              <a:rPr lang="en-US" sz="2000" i="1">
                <a:cs typeface="Times New Roman" pitchFamily="18" charset="0"/>
                <a:sym typeface="Math1" pitchFamily="2" charset="2"/>
              </a:rPr>
              <a:t> 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1</a:t>
            </a:r>
            <a:endParaRPr lang="ru-RU" sz="2000"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auto">
          <a:xfrm>
            <a:off x="1765300" y="3886200"/>
            <a:ext cx="76200" cy="76200"/>
          </a:xfrm>
          <a:prstGeom prst="flowChartConnector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600200" y="3902075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a</a:t>
            </a:r>
            <a:endParaRPr lang="ru-RU" i="1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800225" y="2057400"/>
            <a:ext cx="0" cy="3903663"/>
          </a:xfrm>
          <a:prstGeom prst="line">
            <a:avLst/>
          </a:prstGeom>
          <a:noFill/>
          <a:ln w="12700">
            <a:solidFill>
              <a:srgbClr val="33CCCC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200" name="AutoShape 32"/>
          <p:cNvSpPr>
            <a:spLocks noChangeArrowheads="1"/>
          </p:cNvSpPr>
          <p:nvPr/>
        </p:nvSpPr>
        <p:spPr bwMode="auto">
          <a:xfrm>
            <a:off x="1752600" y="2133600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1" name="AutoShape 33"/>
          <p:cNvSpPr>
            <a:spLocks noChangeArrowheads="1"/>
          </p:cNvSpPr>
          <p:nvPr/>
        </p:nvSpPr>
        <p:spPr bwMode="auto">
          <a:xfrm>
            <a:off x="1752600" y="5575300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1524000" y="175260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447800" y="5581650"/>
            <a:ext cx="6096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-t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sp>
        <p:nvSpPr>
          <p:cNvPr id="1047" name="Text Box 38"/>
          <p:cNvSpPr txBox="1">
            <a:spLocks noChangeArrowheads="1"/>
          </p:cNvSpPr>
          <p:nvPr/>
        </p:nvSpPr>
        <p:spPr bwMode="auto">
          <a:xfrm>
            <a:off x="2286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1048" name="Text Box 39"/>
          <p:cNvSpPr txBox="1">
            <a:spLocks noChangeArrowheads="1"/>
          </p:cNvSpPr>
          <p:nvPr/>
        </p:nvSpPr>
        <p:spPr bwMode="auto">
          <a:xfrm>
            <a:off x="41910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solidFill>
            <a:srgbClr val="E36C0A"/>
          </a:solidFill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36" y="5581650"/>
            <a:ext cx="45719" cy="1143000"/>
          </a:xfrm>
          <a:prstGeom prst="rect">
            <a:avLst/>
          </a:prstGeom>
          <a:noFill/>
        </p:spPr>
      </p:pic>
      <p:pic>
        <p:nvPicPr>
          <p:cNvPr id="34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36" y="5575300"/>
            <a:ext cx="45719" cy="1143000"/>
          </a:xfrm>
          <a:prstGeom prst="rect">
            <a:avLst/>
          </a:prstGeom>
          <a:noFill/>
        </p:spPr>
      </p:pic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5581650"/>
            <a:ext cx="4648200" cy="1136650"/>
          </a:xfrm>
          <a:prstGeom prst="rect">
            <a:avLst/>
          </a:prstGeom>
          <a:solidFill>
            <a:srgbClr val="00B0F0"/>
          </a:solidFill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00"/>
                            </p:stCondLst>
                            <p:childTnLst>
                              <p:par>
                                <p:cTn id="57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300"/>
                            </p:stCondLst>
                            <p:childTnLst>
                              <p:par>
                                <p:cTn id="6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1" grpId="0" autoUpdateAnimBg="0"/>
      <p:bldP spid="7192" grpId="0" autoUpdateAnimBg="0"/>
      <p:bldP spid="7193" grpId="0" autoUpdateAnimBg="0"/>
      <p:bldP spid="7194" grpId="0" autoUpdateAnimBg="0"/>
      <p:bldP spid="7195" grpId="0" autoUpdateAnimBg="0"/>
      <p:bldP spid="7196" grpId="0" autoUpdateAnimBg="0"/>
      <p:bldP spid="7197" grpId="0" animBg="1" autoUpdateAnimBg="0"/>
      <p:bldP spid="7198" grpId="0" autoUpdateAnimBg="0"/>
      <p:bldP spid="7199" grpId="0" animBg="1" autoUpdateAnimBg="0"/>
      <p:bldP spid="7200" grpId="0" animBg="1" autoUpdateAnimBg="0"/>
      <p:bldP spid="7201" grpId="0" animBg="1" autoUpdateAnimBg="0"/>
      <p:bldP spid="7202" grpId="0" autoUpdateAnimBg="0"/>
      <p:bldP spid="720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3850" y="228600"/>
            <a:ext cx="84963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/>
              <a:t>Частные случаи уравнения  </a:t>
            </a:r>
            <a:r>
              <a:rPr lang="en-US" sz="3200" i="1"/>
              <a:t>cost = a</a:t>
            </a:r>
            <a:endParaRPr lang="ru-RU" sz="3200" i="1"/>
          </a:p>
        </p:txBody>
      </p:sp>
      <p:sp>
        <p:nvSpPr>
          <p:cNvPr id="2054" name="Oval 1027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Line 1028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1029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57" name="Text Box 1031"/>
          <p:cNvSpPr txBox="1">
            <a:spLocks noChangeArrowheads="1"/>
          </p:cNvSpPr>
          <p:nvPr/>
        </p:nvSpPr>
        <p:spPr bwMode="auto">
          <a:xfrm>
            <a:off x="4552950" y="3944938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2058" name="Text Box 1032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34825" name="Text Box 1033"/>
          <p:cNvSpPr txBox="1">
            <a:spLocks noChangeArrowheads="1"/>
          </p:cNvSpPr>
          <p:nvPr/>
        </p:nvSpPr>
        <p:spPr bwMode="auto">
          <a:xfrm>
            <a:off x="7554913" y="2879725"/>
            <a:ext cx="11271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cs typeface="Times New Roman" pitchFamily="18" charset="0"/>
              </a:rPr>
              <a:t>cost = 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0</a:t>
            </a:r>
            <a:endParaRPr lang="ru-RU" sz="2000"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34826" name="Text Box 1034"/>
          <p:cNvSpPr txBox="1">
            <a:spLocks noChangeArrowheads="1"/>
          </p:cNvSpPr>
          <p:nvPr/>
        </p:nvSpPr>
        <p:spPr bwMode="auto">
          <a:xfrm>
            <a:off x="7620000" y="4772025"/>
            <a:ext cx="1200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cs typeface="Times New Roman" pitchFamily="18" charset="0"/>
              </a:rPr>
              <a:t>cost = -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1</a:t>
            </a:r>
            <a:endParaRPr lang="ru-RU" sz="2000"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34830" name="Text Box 1038"/>
          <p:cNvSpPr txBox="1">
            <a:spLocks noChangeArrowheads="1"/>
          </p:cNvSpPr>
          <p:nvPr/>
        </p:nvSpPr>
        <p:spPr bwMode="auto">
          <a:xfrm>
            <a:off x="7554913" y="1173163"/>
            <a:ext cx="12652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cs typeface="Times New Roman" pitchFamily="18" charset="0"/>
              </a:rPr>
              <a:t>cost = 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1</a:t>
            </a:r>
            <a:endParaRPr lang="ru-RU" sz="2000"/>
          </a:p>
        </p:txBody>
      </p:sp>
      <p:grpSp>
        <p:nvGrpSpPr>
          <p:cNvPr id="2" name="Group 1062"/>
          <p:cNvGrpSpPr>
            <a:grpSpLocks/>
          </p:cNvGrpSpPr>
          <p:nvPr/>
        </p:nvGrpSpPr>
        <p:grpSpPr bwMode="auto">
          <a:xfrm>
            <a:off x="2133600" y="3886200"/>
            <a:ext cx="381000" cy="319088"/>
            <a:chOff x="1344" y="2448"/>
            <a:chExt cx="240" cy="201"/>
          </a:xfrm>
        </p:grpSpPr>
        <p:sp>
          <p:nvSpPr>
            <p:cNvPr id="2083" name="Text Box 1030"/>
            <p:cNvSpPr txBox="1">
              <a:spLocks noChangeArrowheads="1"/>
            </p:cNvSpPr>
            <p:nvPr/>
          </p:nvSpPr>
          <p:spPr bwMode="auto">
            <a:xfrm>
              <a:off x="1344" y="2495"/>
              <a:ext cx="240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1600"/>
                <a:t>0</a:t>
              </a:r>
            </a:p>
          </p:txBody>
        </p:sp>
        <p:sp>
          <p:nvSpPr>
            <p:cNvPr id="2084" name="AutoShape 1039"/>
            <p:cNvSpPr>
              <a:spLocks noChangeArrowheads="1"/>
            </p:cNvSpPr>
            <p:nvPr/>
          </p:nvSpPr>
          <p:spPr bwMode="auto">
            <a:xfrm>
              <a:off x="1424" y="2448"/>
              <a:ext cx="48" cy="48"/>
            </a:xfrm>
            <a:prstGeom prst="flowChartConnector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34841" name="Object 1049"/>
          <p:cNvGraphicFramePr>
            <a:graphicFrameLocks noChangeAspect="1"/>
          </p:cNvGraphicFramePr>
          <p:nvPr/>
        </p:nvGraphicFramePr>
        <p:xfrm>
          <a:off x="5191125" y="1658938"/>
          <a:ext cx="3571875" cy="652462"/>
        </p:xfrm>
        <a:graphic>
          <a:graphicData uri="http://schemas.openxmlformats.org/presentationml/2006/ole">
            <p:oleObj spid="_x0000_s2050" name="Equation" r:id="rId4" imgW="1143000" imgH="228600" progId="">
              <p:embed/>
            </p:oleObj>
          </a:graphicData>
        </a:graphic>
      </p:graphicFrame>
      <p:graphicFrame>
        <p:nvGraphicFramePr>
          <p:cNvPr id="34842" name="Object 1050"/>
          <p:cNvGraphicFramePr>
            <a:graphicFrameLocks noChangeAspect="1"/>
          </p:cNvGraphicFramePr>
          <p:nvPr/>
        </p:nvGraphicFramePr>
        <p:xfrm>
          <a:off x="4770438" y="3073400"/>
          <a:ext cx="4208462" cy="1270000"/>
        </p:xfrm>
        <a:graphic>
          <a:graphicData uri="http://schemas.openxmlformats.org/presentationml/2006/ole">
            <p:oleObj spid="_x0000_s2051" name="Equation" r:id="rId5" imgW="1346040" imgH="444240" progId="">
              <p:embed/>
            </p:oleObj>
          </a:graphicData>
        </a:graphic>
      </p:graphicFrame>
      <p:graphicFrame>
        <p:nvGraphicFramePr>
          <p:cNvPr id="34843" name="Object 1051"/>
          <p:cNvGraphicFramePr>
            <a:graphicFrameLocks noChangeAspect="1"/>
          </p:cNvGraphicFramePr>
          <p:nvPr/>
        </p:nvGraphicFramePr>
        <p:xfrm>
          <a:off x="4572000" y="5410200"/>
          <a:ext cx="4406900" cy="652463"/>
        </p:xfrm>
        <a:graphic>
          <a:graphicData uri="http://schemas.openxmlformats.org/presentationml/2006/ole">
            <p:oleObj spid="_x0000_s2052" name="Equation" r:id="rId6" imgW="1409400" imgH="228600" progId="">
              <p:embed/>
            </p:oleObj>
          </a:graphicData>
        </a:graphic>
      </p:graphicFrame>
      <p:grpSp>
        <p:nvGrpSpPr>
          <p:cNvPr id="3" name="Group 1059"/>
          <p:cNvGrpSpPr>
            <a:grpSpLocks/>
          </p:cNvGrpSpPr>
          <p:nvPr/>
        </p:nvGrpSpPr>
        <p:grpSpPr bwMode="auto">
          <a:xfrm>
            <a:off x="4064000" y="3886200"/>
            <a:ext cx="508000" cy="320675"/>
            <a:chOff x="2560" y="2448"/>
            <a:chExt cx="320" cy="202"/>
          </a:xfrm>
        </p:grpSpPr>
        <p:sp>
          <p:nvSpPr>
            <p:cNvPr id="2081" name="Text Box 1048"/>
            <p:cNvSpPr txBox="1">
              <a:spLocks noChangeArrowheads="1"/>
            </p:cNvSpPr>
            <p:nvPr/>
          </p:nvSpPr>
          <p:spPr bwMode="auto">
            <a:xfrm>
              <a:off x="2640" y="2496"/>
              <a:ext cx="240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1</a:t>
              </a:r>
              <a:endParaRPr lang="ru-RU" sz="1600"/>
            </a:p>
          </p:txBody>
        </p:sp>
        <p:sp>
          <p:nvSpPr>
            <p:cNvPr id="2082" name="AutoShape 1052"/>
            <p:cNvSpPr>
              <a:spLocks noChangeArrowheads="1"/>
            </p:cNvSpPr>
            <p:nvPr/>
          </p:nvSpPr>
          <p:spPr bwMode="auto">
            <a:xfrm>
              <a:off x="2560" y="2448"/>
              <a:ext cx="48" cy="48"/>
            </a:xfrm>
            <a:prstGeom prst="flowChartConnector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064"/>
          <p:cNvGrpSpPr>
            <a:grpSpLocks/>
          </p:cNvGrpSpPr>
          <p:nvPr/>
        </p:nvGrpSpPr>
        <p:grpSpPr bwMode="auto">
          <a:xfrm>
            <a:off x="228600" y="3886200"/>
            <a:ext cx="381000" cy="320675"/>
            <a:chOff x="144" y="2448"/>
            <a:chExt cx="240" cy="202"/>
          </a:xfrm>
        </p:grpSpPr>
        <p:sp>
          <p:nvSpPr>
            <p:cNvPr id="2079" name="Text Box 1047"/>
            <p:cNvSpPr txBox="1">
              <a:spLocks noChangeArrowheads="1"/>
            </p:cNvSpPr>
            <p:nvPr/>
          </p:nvSpPr>
          <p:spPr bwMode="auto">
            <a:xfrm>
              <a:off x="144" y="2496"/>
              <a:ext cx="240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-1</a:t>
              </a:r>
              <a:endParaRPr lang="ru-RU" sz="1600"/>
            </a:p>
          </p:txBody>
        </p:sp>
        <p:sp>
          <p:nvSpPr>
            <p:cNvPr id="2080" name="AutoShape 1053"/>
            <p:cNvSpPr>
              <a:spLocks noChangeArrowheads="1"/>
            </p:cNvSpPr>
            <p:nvPr/>
          </p:nvSpPr>
          <p:spPr bwMode="auto">
            <a:xfrm>
              <a:off x="304" y="2448"/>
              <a:ext cx="48" cy="48"/>
            </a:xfrm>
            <a:prstGeom prst="flowChartConnector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063"/>
          <p:cNvGrpSpPr>
            <a:grpSpLocks/>
          </p:cNvGrpSpPr>
          <p:nvPr/>
        </p:nvGrpSpPr>
        <p:grpSpPr bwMode="auto">
          <a:xfrm>
            <a:off x="1752600" y="1365250"/>
            <a:ext cx="1047750" cy="5413376"/>
            <a:chOff x="1104" y="860"/>
            <a:chExt cx="660" cy="3410"/>
          </a:xfrm>
        </p:grpSpPr>
        <p:sp>
          <p:nvSpPr>
            <p:cNvPr id="2075" name="AutoShape 1042"/>
            <p:cNvSpPr>
              <a:spLocks noChangeArrowheads="1"/>
            </p:cNvSpPr>
            <p:nvPr/>
          </p:nvSpPr>
          <p:spPr bwMode="auto">
            <a:xfrm>
              <a:off x="1418" y="1296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6" name="AutoShape 1043"/>
            <p:cNvSpPr>
              <a:spLocks noChangeArrowheads="1"/>
            </p:cNvSpPr>
            <p:nvPr/>
          </p:nvSpPr>
          <p:spPr bwMode="auto">
            <a:xfrm>
              <a:off x="1418" y="3570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7" name="Text Box 1057"/>
            <p:cNvSpPr txBox="1">
              <a:spLocks noChangeArrowheads="1"/>
            </p:cNvSpPr>
            <p:nvPr/>
          </p:nvSpPr>
          <p:spPr bwMode="auto">
            <a:xfrm>
              <a:off x="1524" y="860"/>
              <a:ext cx="240" cy="51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u="sng" dirty="0" err="1" smtClean="0">
                  <a:solidFill>
                    <a:srgbClr val="669900"/>
                  </a:solidFill>
                  <a:sym typeface="Math1" pitchFamily="2" charset="2"/>
                </a:rPr>
                <a:t>π</a:t>
              </a:r>
              <a:r>
                <a:rPr lang="en-US" dirty="0" smtClean="0">
                  <a:solidFill>
                    <a:srgbClr val="669900"/>
                  </a:solidFill>
                  <a:sym typeface="Math1" pitchFamily="2" charset="2"/>
                </a:rPr>
                <a:t>2</a:t>
              </a:r>
              <a:endParaRPr lang="ru-RU" dirty="0">
                <a:solidFill>
                  <a:srgbClr val="669900"/>
                </a:solidFill>
              </a:endParaRPr>
            </a:p>
          </p:txBody>
        </p:sp>
        <p:sp>
          <p:nvSpPr>
            <p:cNvPr id="2078" name="Text Box 1058"/>
            <p:cNvSpPr txBox="1">
              <a:spLocks noChangeArrowheads="1"/>
            </p:cNvSpPr>
            <p:nvPr/>
          </p:nvSpPr>
          <p:spPr bwMode="auto">
            <a:xfrm>
              <a:off x="1104" y="3526"/>
              <a:ext cx="320" cy="74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u="sng" dirty="0">
                  <a:solidFill>
                    <a:srgbClr val="669900"/>
                  </a:solidFill>
                  <a:sym typeface="Math1" pitchFamily="2" charset="2"/>
                </a:rPr>
                <a:t> </a:t>
              </a:r>
              <a:r>
                <a:rPr lang="en-US" dirty="0">
                  <a:solidFill>
                    <a:srgbClr val="669900"/>
                  </a:solidFill>
                  <a:sym typeface="Math1" pitchFamily="2" charset="2"/>
                </a:rPr>
                <a:t> </a:t>
              </a:r>
              <a:r>
                <a:rPr lang="ru-RU" u="sng" dirty="0" smtClean="0">
                  <a:solidFill>
                    <a:srgbClr val="669900"/>
                  </a:solidFill>
                  <a:sym typeface="Math1" pitchFamily="2" charset="2"/>
                </a:rPr>
                <a:t>3</a:t>
              </a:r>
              <a:r>
                <a:rPr lang="el-GR" u="sng" dirty="0" smtClean="0">
                  <a:solidFill>
                    <a:srgbClr val="669900"/>
                  </a:solidFill>
                  <a:sym typeface="Math1" pitchFamily="2" charset="2"/>
                </a:rPr>
                <a:t>π</a:t>
              </a:r>
              <a:r>
                <a:rPr lang="en-US" u="sng" dirty="0" smtClean="0">
                  <a:solidFill>
                    <a:srgbClr val="669900"/>
                  </a:solidFill>
                  <a:sym typeface="Math1" pitchFamily="2" charset="2"/>
                </a:rPr>
                <a:t> </a:t>
              </a:r>
              <a:r>
                <a:rPr lang="en-US" dirty="0">
                  <a:solidFill>
                    <a:srgbClr val="669900"/>
                  </a:solidFill>
                  <a:sym typeface="Math1" pitchFamily="2" charset="2"/>
                </a:rPr>
                <a:t>2</a:t>
              </a:r>
              <a:endParaRPr lang="ru-RU" dirty="0">
                <a:solidFill>
                  <a:srgbClr val="669900"/>
                </a:solidFill>
              </a:endParaRPr>
            </a:p>
          </p:txBody>
        </p:sp>
      </p:grpSp>
      <p:grpSp>
        <p:nvGrpSpPr>
          <p:cNvPr id="6" name="Group 1061"/>
          <p:cNvGrpSpPr>
            <a:grpSpLocks/>
          </p:cNvGrpSpPr>
          <p:nvPr/>
        </p:nvGrpSpPr>
        <p:grpSpPr bwMode="auto">
          <a:xfrm>
            <a:off x="4054475" y="3505200"/>
            <a:ext cx="441325" cy="469900"/>
            <a:chOff x="2554" y="2208"/>
            <a:chExt cx="278" cy="296"/>
          </a:xfrm>
        </p:grpSpPr>
        <p:sp>
          <p:nvSpPr>
            <p:cNvPr id="2073" name="Text Box 1056"/>
            <p:cNvSpPr txBox="1">
              <a:spLocks noChangeArrowheads="1"/>
            </p:cNvSpPr>
            <p:nvPr/>
          </p:nvSpPr>
          <p:spPr bwMode="auto">
            <a:xfrm>
              <a:off x="2592" y="2208"/>
              <a:ext cx="240" cy="2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>
                  <a:solidFill>
                    <a:srgbClr val="669900"/>
                  </a:solidFill>
                  <a:sym typeface="Math1" pitchFamily="2" charset="2"/>
                </a:rPr>
                <a:t>0</a:t>
              </a:r>
              <a:endParaRPr lang="ru-RU" sz="2000">
                <a:solidFill>
                  <a:srgbClr val="669900"/>
                </a:solidFill>
              </a:endParaRPr>
            </a:p>
          </p:txBody>
        </p:sp>
        <p:sp>
          <p:nvSpPr>
            <p:cNvPr id="2074" name="AutoShape 1060"/>
            <p:cNvSpPr>
              <a:spLocks noChangeArrowheads="1"/>
            </p:cNvSpPr>
            <p:nvPr/>
          </p:nvSpPr>
          <p:spPr bwMode="auto">
            <a:xfrm>
              <a:off x="2554" y="2434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066"/>
          <p:cNvGrpSpPr>
            <a:grpSpLocks/>
          </p:cNvGrpSpPr>
          <p:nvPr/>
        </p:nvGrpSpPr>
        <p:grpSpPr bwMode="auto">
          <a:xfrm>
            <a:off x="228600" y="3448050"/>
            <a:ext cx="381000" cy="514350"/>
            <a:chOff x="144" y="2172"/>
            <a:chExt cx="240" cy="324"/>
          </a:xfrm>
        </p:grpSpPr>
        <p:sp>
          <p:nvSpPr>
            <p:cNvPr id="2071" name="Text Box 1055"/>
            <p:cNvSpPr txBox="1">
              <a:spLocks noChangeArrowheads="1"/>
            </p:cNvSpPr>
            <p:nvPr/>
          </p:nvSpPr>
          <p:spPr bwMode="auto">
            <a:xfrm>
              <a:off x="144" y="2172"/>
              <a:ext cx="240" cy="27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2000" tIns="36000" rIns="36000" bIns="360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dirty="0" smtClean="0">
                  <a:solidFill>
                    <a:srgbClr val="669900"/>
                  </a:solidFill>
                </a:rPr>
                <a:t>π</a:t>
              </a:r>
              <a:endParaRPr lang="ru-RU" dirty="0">
                <a:solidFill>
                  <a:srgbClr val="669900"/>
                </a:solidFill>
              </a:endParaRPr>
            </a:p>
          </p:txBody>
        </p:sp>
        <p:sp>
          <p:nvSpPr>
            <p:cNvPr id="2072" name="AutoShape 1065"/>
            <p:cNvSpPr>
              <a:spLocks noChangeArrowheads="1"/>
            </p:cNvSpPr>
            <p:nvPr/>
          </p:nvSpPr>
          <p:spPr bwMode="auto">
            <a:xfrm>
              <a:off x="288" y="2426"/>
              <a:ext cx="70" cy="70"/>
            </a:xfrm>
            <a:prstGeom prst="flowChartConnector">
              <a:avLst/>
            </a:prstGeom>
            <a:solidFill>
              <a:srgbClr val="99CC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4859" name="Line 1067"/>
          <p:cNvSpPr>
            <a:spLocks noChangeShapeType="1"/>
          </p:cNvSpPr>
          <p:nvPr/>
        </p:nvSpPr>
        <p:spPr bwMode="auto">
          <a:xfrm>
            <a:off x="4114800" y="2879725"/>
            <a:ext cx="0" cy="2289175"/>
          </a:xfrm>
          <a:prstGeom prst="line">
            <a:avLst/>
          </a:prstGeom>
          <a:noFill/>
          <a:ln w="28575">
            <a:solidFill>
              <a:srgbClr val="669900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4860" name="Line 1068"/>
          <p:cNvSpPr>
            <a:spLocks noChangeShapeType="1"/>
          </p:cNvSpPr>
          <p:nvPr/>
        </p:nvSpPr>
        <p:spPr bwMode="auto">
          <a:xfrm>
            <a:off x="2311400" y="1676400"/>
            <a:ext cx="0" cy="4848225"/>
          </a:xfrm>
          <a:prstGeom prst="line">
            <a:avLst/>
          </a:prstGeom>
          <a:noFill/>
          <a:ln w="28575">
            <a:solidFill>
              <a:srgbClr val="669900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4861" name="Line 1069"/>
          <p:cNvSpPr>
            <a:spLocks noChangeShapeType="1"/>
          </p:cNvSpPr>
          <p:nvPr/>
        </p:nvSpPr>
        <p:spPr bwMode="auto">
          <a:xfrm>
            <a:off x="533400" y="2895600"/>
            <a:ext cx="0" cy="2289175"/>
          </a:xfrm>
          <a:prstGeom prst="line">
            <a:avLst/>
          </a:prstGeom>
          <a:noFill/>
          <a:ln w="28575">
            <a:solidFill>
              <a:srgbClr val="669900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autoUpdateAnimBg="0"/>
      <p:bldP spid="34826" grpId="0" autoUpdateAnimBg="0"/>
      <p:bldP spid="34830" grpId="0" autoUpdateAnimBg="0"/>
      <p:bldP spid="34859" grpId="0" animBg="1"/>
      <p:bldP spid="34860" grpId="0" animBg="1"/>
      <p:bldP spid="348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Примеры уравнений</a:t>
            </a:r>
            <a:endParaRPr lang="ru-RU" i="1"/>
          </a:p>
        </p:txBody>
      </p:sp>
      <p:sp>
        <p:nvSpPr>
          <p:cNvPr id="69635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1336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4552950" y="3944938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69649" name="Line 17"/>
          <p:cNvSpPr>
            <a:spLocks noChangeShapeType="1"/>
          </p:cNvSpPr>
          <p:nvPr/>
        </p:nvSpPr>
        <p:spPr bwMode="auto">
          <a:xfrm>
            <a:off x="3213100" y="2057400"/>
            <a:ext cx="0" cy="3903663"/>
          </a:xfrm>
          <a:prstGeom prst="line">
            <a:avLst/>
          </a:prstGeom>
          <a:noFill/>
          <a:ln w="12700">
            <a:solidFill>
              <a:srgbClr val="33CCCC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9654" name="Object 22"/>
          <p:cNvGraphicFramePr>
            <a:graphicFrameLocks noChangeAspect="1"/>
          </p:cNvGraphicFramePr>
          <p:nvPr/>
        </p:nvGraphicFramePr>
        <p:xfrm>
          <a:off x="4191000" y="4410075"/>
          <a:ext cx="4843463" cy="1304925"/>
        </p:xfrm>
        <a:graphic>
          <a:graphicData uri="http://schemas.openxmlformats.org/presentationml/2006/ole">
            <p:oleObj spid="_x0000_s84994" name="Equation" r:id="rId4" imgW="1549080" imgH="457200" progId="">
              <p:embed/>
            </p:oleObj>
          </a:graphicData>
        </a:graphic>
      </p:graphicFrame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2286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69656" name="Text Box 24"/>
          <p:cNvSpPr txBox="1">
            <a:spLocks noChangeArrowheads="1"/>
          </p:cNvSpPr>
          <p:nvPr/>
        </p:nvSpPr>
        <p:spPr bwMode="auto">
          <a:xfrm>
            <a:off x="41910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69647" name="AutoShape 15"/>
          <p:cNvSpPr>
            <a:spLocks noChangeArrowheads="1"/>
          </p:cNvSpPr>
          <p:nvPr/>
        </p:nvSpPr>
        <p:spPr bwMode="auto">
          <a:xfrm>
            <a:off x="3187700" y="3886200"/>
            <a:ext cx="76200" cy="76200"/>
          </a:xfrm>
          <a:prstGeom prst="flowChartConnector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50" name="AutoShape 18"/>
          <p:cNvSpPr>
            <a:spLocks noChangeArrowheads="1"/>
          </p:cNvSpPr>
          <p:nvPr/>
        </p:nvSpPr>
        <p:spPr bwMode="auto">
          <a:xfrm>
            <a:off x="3152775" y="2301875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51" name="AutoShape 19"/>
          <p:cNvSpPr>
            <a:spLocks noChangeArrowheads="1"/>
          </p:cNvSpPr>
          <p:nvPr/>
        </p:nvSpPr>
        <p:spPr bwMode="auto">
          <a:xfrm>
            <a:off x="3175000" y="5426075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9658" name="Object 26"/>
          <p:cNvGraphicFramePr>
            <a:graphicFrameLocks noChangeAspect="1"/>
          </p:cNvGraphicFramePr>
          <p:nvPr/>
        </p:nvGraphicFramePr>
        <p:xfrm>
          <a:off x="3332163" y="1524000"/>
          <a:ext cx="401637" cy="1016000"/>
        </p:xfrm>
        <a:graphic>
          <a:graphicData uri="http://schemas.openxmlformats.org/presentationml/2006/ole">
            <p:oleObj spid="_x0000_s84995" name="Equation" r:id="rId5" imgW="164880" imgH="457200" progId="">
              <p:embed/>
            </p:oleObj>
          </a:graphicData>
        </a:graphic>
      </p:graphicFrame>
      <p:graphicFrame>
        <p:nvGraphicFramePr>
          <p:cNvPr id="69659" name="Object 27"/>
          <p:cNvGraphicFramePr>
            <a:graphicFrameLocks noChangeAspect="1"/>
          </p:cNvGraphicFramePr>
          <p:nvPr/>
        </p:nvGraphicFramePr>
        <p:xfrm>
          <a:off x="3263900" y="5308600"/>
          <a:ext cx="711200" cy="1016000"/>
        </p:xfrm>
        <a:graphic>
          <a:graphicData uri="http://schemas.openxmlformats.org/presentationml/2006/ole">
            <p:oleObj spid="_x0000_s84996" name="Equation" r:id="rId6" imgW="291960" imgH="457200" progId="">
              <p:embed/>
            </p:oleObj>
          </a:graphicData>
        </a:graphic>
      </p:graphicFrame>
      <p:graphicFrame>
        <p:nvGraphicFramePr>
          <p:cNvPr id="69660" name="Object 28"/>
          <p:cNvGraphicFramePr>
            <a:graphicFrameLocks noChangeAspect="1"/>
          </p:cNvGraphicFramePr>
          <p:nvPr/>
        </p:nvGraphicFramePr>
        <p:xfrm>
          <a:off x="2889250" y="3960813"/>
          <a:ext cx="263525" cy="646112"/>
        </p:xfrm>
        <a:graphic>
          <a:graphicData uri="http://schemas.openxmlformats.org/presentationml/2006/ole">
            <p:oleObj spid="_x0000_s84997" name="Equation" r:id="rId7" imgW="164880" imgH="444240" progId="">
              <p:embed/>
            </p:oleObj>
          </a:graphicData>
        </a:graphic>
      </p:graphicFrame>
      <p:graphicFrame>
        <p:nvGraphicFramePr>
          <p:cNvPr id="69661" name="Object 29"/>
          <p:cNvGraphicFramePr>
            <a:graphicFrameLocks noChangeAspect="1"/>
          </p:cNvGraphicFramePr>
          <p:nvPr/>
        </p:nvGraphicFramePr>
        <p:xfrm>
          <a:off x="5181600" y="1958975"/>
          <a:ext cx="1450975" cy="906463"/>
        </p:xfrm>
        <a:graphic>
          <a:graphicData uri="http://schemas.openxmlformats.org/presentationml/2006/ole">
            <p:oleObj spid="_x0000_s84998" name="Equation" r:id="rId8" imgW="647640" imgH="444240" progId="">
              <p:embed/>
            </p:oleObj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9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9" grpId="0" animBg="1"/>
      <p:bldP spid="69647" grpId="0" animBg="1"/>
      <p:bldP spid="69650" grpId="0" animBg="1"/>
      <p:bldP spid="696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Уравнение  </a:t>
            </a:r>
            <a:r>
              <a:rPr lang="en-US" smtClean="0"/>
              <a:t>sint = a</a:t>
            </a:r>
            <a:endParaRPr lang="ru-RU" dirty="0"/>
          </a:p>
        </p:txBody>
      </p:sp>
      <p:sp>
        <p:nvSpPr>
          <p:cNvPr id="29" name="Содержимое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6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23622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4552950" y="3944938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3081" name="Text Box 8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4933950" y="20574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2</a:t>
            </a:r>
            <a:r>
              <a:rPr lang="ru-RU" sz="2000"/>
              <a:t>. Отметить точку </a:t>
            </a:r>
            <a:r>
              <a:rPr lang="ru-RU" sz="2000" i="1"/>
              <a:t>а</a:t>
            </a:r>
            <a:r>
              <a:rPr lang="ru-RU" sz="2000"/>
              <a:t> на оси ординат</a:t>
            </a:r>
            <a:r>
              <a:rPr lang="en-US" sz="2000"/>
              <a:t>.</a:t>
            </a:r>
            <a:endParaRPr lang="ru-RU" sz="2000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953000" y="27432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/>
              <a:t>3</a:t>
            </a:r>
            <a:r>
              <a:rPr lang="ru-RU" sz="2000" dirty="0"/>
              <a:t>. Построить перпендикуляр в этой точке</a:t>
            </a:r>
            <a:r>
              <a:rPr lang="en-US" sz="2000" dirty="0"/>
              <a:t>.</a:t>
            </a:r>
            <a:endParaRPr lang="ru-RU" sz="2000" dirty="0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953000" y="34290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/>
              <a:t>4</a:t>
            </a:r>
            <a:r>
              <a:rPr lang="ru-RU" sz="2000" dirty="0"/>
              <a:t>. Отметить точки пересечения перпендикуляра с окружностью</a:t>
            </a:r>
            <a:r>
              <a:rPr lang="en-US" sz="2000" dirty="0"/>
              <a:t>.</a:t>
            </a:r>
            <a:endParaRPr lang="ru-RU" sz="2000" dirty="0"/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4953000" y="4098925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5</a:t>
            </a:r>
            <a:r>
              <a:rPr lang="ru-RU" sz="2000"/>
              <a:t>. Полученные точки – решение уравнения </a:t>
            </a:r>
            <a:r>
              <a:rPr lang="en-US" sz="2000" i="1"/>
              <a:t>sint = a.</a:t>
            </a:r>
            <a:endParaRPr lang="ru-RU" sz="2000" i="1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4953000" y="4800600"/>
            <a:ext cx="38290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6</a:t>
            </a:r>
            <a:r>
              <a:rPr lang="ru-RU" sz="2000"/>
              <a:t>. Записать общее решение уравнения</a:t>
            </a:r>
            <a:r>
              <a:rPr lang="en-US" sz="2000"/>
              <a:t>.</a:t>
            </a:r>
            <a:endParaRPr lang="ru-RU" sz="2000"/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4953000" y="1600200"/>
            <a:ext cx="38290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000"/>
              <a:t>1</a:t>
            </a:r>
            <a:r>
              <a:rPr lang="ru-RU" sz="2000"/>
              <a:t>. Проверить условие </a:t>
            </a:r>
            <a:r>
              <a:rPr lang="ru-RU" sz="2000" i="1">
                <a:cs typeface="Times New Roman" pitchFamily="18" charset="0"/>
              </a:rPr>
              <a:t>|</a:t>
            </a:r>
            <a:r>
              <a:rPr lang="en-US" sz="2000" i="1">
                <a:cs typeface="Times New Roman" pitchFamily="18" charset="0"/>
              </a:rPr>
              <a:t> a </a:t>
            </a:r>
            <a:r>
              <a:rPr lang="ru-RU" sz="2000" i="1">
                <a:cs typeface="Times New Roman" pitchFamily="18" charset="0"/>
              </a:rPr>
              <a:t>|</a:t>
            </a:r>
            <a:r>
              <a:rPr lang="en-US" sz="2000" i="1">
                <a:cs typeface="Times New Roman" pitchFamily="18" charset="0"/>
              </a:rPr>
              <a:t> </a:t>
            </a:r>
            <a:r>
              <a:rPr kumimoji="0" lang="en-US" sz="2000" i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≤</a:t>
            </a:r>
            <a:r>
              <a:rPr lang="en-US" sz="2000" i="1">
                <a:cs typeface="Times New Roman" pitchFamily="18" charset="0"/>
                <a:sym typeface="Math1" pitchFamily="2" charset="2"/>
              </a:rPr>
              <a:t> </a:t>
            </a:r>
            <a:r>
              <a:rPr lang="en-US" sz="2000">
                <a:cs typeface="Times New Roman" pitchFamily="18" charset="0"/>
                <a:sym typeface="Math1" pitchFamily="2" charset="2"/>
              </a:rPr>
              <a:t>1</a:t>
            </a:r>
            <a:endParaRPr lang="ru-RU" sz="2000"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36879" name="AutoShape 15"/>
          <p:cNvSpPr>
            <a:spLocks noChangeArrowheads="1"/>
          </p:cNvSpPr>
          <p:nvPr/>
        </p:nvSpPr>
        <p:spPr bwMode="auto">
          <a:xfrm>
            <a:off x="2273300" y="3124200"/>
            <a:ext cx="76200" cy="76200"/>
          </a:xfrm>
          <a:prstGeom prst="flowChartConnector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2057400" y="3124200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a</a:t>
            </a:r>
            <a:endParaRPr lang="ru-RU" i="1"/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 rot="5400000">
            <a:off x="2324100" y="1524000"/>
            <a:ext cx="0" cy="3276600"/>
          </a:xfrm>
          <a:prstGeom prst="line">
            <a:avLst/>
          </a:prstGeom>
          <a:noFill/>
          <a:ln w="12700">
            <a:solidFill>
              <a:srgbClr val="33CCCC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6882" name="AutoShape 18"/>
          <p:cNvSpPr>
            <a:spLocks noChangeArrowheads="1"/>
          </p:cNvSpPr>
          <p:nvPr/>
        </p:nvSpPr>
        <p:spPr bwMode="auto">
          <a:xfrm>
            <a:off x="3886200" y="3089275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3" name="AutoShape 19"/>
          <p:cNvSpPr>
            <a:spLocks noChangeArrowheads="1"/>
          </p:cNvSpPr>
          <p:nvPr/>
        </p:nvSpPr>
        <p:spPr bwMode="auto">
          <a:xfrm>
            <a:off x="609600" y="3124200"/>
            <a:ext cx="111125" cy="111125"/>
          </a:xfrm>
          <a:prstGeom prst="flowChartConnector">
            <a:avLst/>
          </a:prstGeom>
          <a:solidFill>
            <a:srgbClr val="99CC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4038600" y="276225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123825" y="2708275"/>
            <a:ext cx="78105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 smtClean="0">
                <a:sym typeface="Math1" pitchFamily="2" charset="2"/>
              </a:rPr>
              <a:t>π</a:t>
            </a:r>
            <a:r>
              <a:rPr lang="en-US" i="1" dirty="0" smtClean="0"/>
              <a:t>-t</a:t>
            </a:r>
            <a:r>
              <a:rPr lang="en-US" b="1" i="1" baseline="-25000" dirty="0" smtClean="0"/>
              <a:t>1</a:t>
            </a:r>
            <a:endParaRPr lang="ru-RU" b="1" i="1" baseline="-25000" dirty="0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2362200" y="5775325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362200" y="19050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9741254" y="5502276"/>
            <a:ext cx="45719" cy="1141432"/>
          </a:xfrm>
          <a:prstGeom prst="rect">
            <a:avLst/>
          </a:prstGeom>
          <a:noFill/>
        </p:spPr>
      </p:pic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8625" y="5502276"/>
            <a:ext cx="4762531" cy="114143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00"/>
                            </p:stCondLst>
                            <p:childTnLst>
                              <p:par>
                                <p:cTn id="1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7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300"/>
                            </p:stCondLst>
                            <p:childTnLst>
                              <p:par>
                                <p:cTn id="58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 autoUpdateAnimBg="0"/>
      <p:bldP spid="36874" grpId="0" autoUpdateAnimBg="0"/>
      <p:bldP spid="36875" grpId="0" autoUpdateAnimBg="0"/>
      <p:bldP spid="36876" grpId="0" autoUpdateAnimBg="0"/>
      <p:bldP spid="36877" grpId="0" autoUpdateAnimBg="0"/>
      <p:bldP spid="36878" grpId="0" autoUpdateAnimBg="0"/>
      <p:bldP spid="36879" grpId="0" animBg="1" autoUpdateAnimBg="0"/>
      <p:bldP spid="36880" grpId="0" autoUpdateAnimBg="0"/>
      <p:bldP spid="36881" grpId="0" animBg="1" autoUpdateAnimBg="0"/>
      <p:bldP spid="36882" grpId="0" animBg="1" autoUpdateAnimBg="0"/>
      <p:bldP spid="36883" grpId="0" animBg="1" autoUpdateAnimBg="0"/>
      <p:bldP spid="36884" grpId="0" autoUpdateAnimBg="0"/>
      <p:bldP spid="36885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2197</TotalTime>
  <Words>452</Words>
  <Application>Microsoft PowerPoint 7.0</Application>
  <PresentationFormat>Экран (4:3)</PresentationFormat>
  <Paragraphs>141</Paragraphs>
  <Slides>14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Техническая</vt:lpstr>
      <vt:lpstr>Equation</vt:lpstr>
      <vt:lpstr>Слайд 1</vt:lpstr>
      <vt:lpstr>Решение простейших Тригонометрических уравнений</vt:lpstr>
      <vt:lpstr>Определите знак выражения, объявляя какой четверти принадлежит угол.</vt:lpstr>
      <vt:lpstr>Упростите выражение</vt:lpstr>
      <vt:lpstr>Найди ошибку</vt:lpstr>
      <vt:lpstr>Уравнение  cost = a</vt:lpstr>
      <vt:lpstr>Частные случаи уравнения  cost = a</vt:lpstr>
      <vt:lpstr>Примеры уравнений</vt:lpstr>
      <vt:lpstr>Уравнение  sint = a</vt:lpstr>
      <vt:lpstr>Частные случаи уравнения  sint = a</vt:lpstr>
      <vt:lpstr>Примеры уравнений</vt:lpstr>
      <vt:lpstr>Уравнение  tgt =a</vt:lpstr>
      <vt:lpstr>Примеры уравнений</vt:lpstr>
      <vt:lpstr>Заключение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Тригонометрия</dc:title>
  <dc:creator>Vladimir</dc:creator>
  <cp:lastModifiedBy>Ирина</cp:lastModifiedBy>
  <cp:revision>134</cp:revision>
  <cp:lastPrinted>1601-01-01T00:00:00Z</cp:lastPrinted>
  <dcterms:created xsi:type="dcterms:W3CDTF">2006-10-31T16:18:17Z</dcterms:created>
  <dcterms:modified xsi:type="dcterms:W3CDTF">2009-04-20T16:04:48Z</dcterms:modified>
</cp:coreProperties>
</file>