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15"/>
  </p:notesMasterIdLst>
  <p:sldIdLst>
    <p:sldId id="256" r:id="rId2"/>
    <p:sldId id="257" r:id="rId3"/>
    <p:sldId id="261" r:id="rId4"/>
    <p:sldId id="258" r:id="rId5"/>
    <p:sldId id="259" r:id="rId6"/>
    <p:sldId id="260" r:id="rId7"/>
    <p:sldId id="262" r:id="rId8"/>
    <p:sldId id="263" r:id="rId9"/>
    <p:sldId id="264" r:id="rId10"/>
    <p:sldId id="265" r:id="rId11"/>
    <p:sldId id="266" r:id="rId12"/>
    <p:sldId id="267" r:id="rId13"/>
    <p:sldId id="268" r:id="rId1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93A1F56-744F-41AB-BC4A-1A31C2E5C8F8}" type="datetimeFigureOut">
              <a:rPr lang="ru-RU" smtClean="0"/>
              <a:pPr/>
              <a:t>01.02.2015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DEAC977-2808-4270-A9FE-467282D9984C}" type="slidenum">
              <a:rPr lang="ru-RU" smtClean="0"/>
              <a:pPr/>
              <a:t>‹#›</a:t>
            </a:fld>
            <a:endParaRPr lang="ru-R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3DEAC977-2808-4270-A9FE-467282D9984C}" type="slidenum">
              <a:rPr lang="ru-RU" smtClean="0"/>
              <a:pPr/>
              <a:t>4</a:t>
            </a:fld>
            <a:endParaRPr lang="ru-RU"/>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7" name="Равнобедренный треугольник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Заголовок 7"/>
          <p:cNvSpPr>
            <a:spLocks noGrp="1"/>
          </p:cNvSpPr>
          <p:nvPr>
            <p:ph type="ctrTitle"/>
          </p:nvPr>
        </p:nvSpPr>
        <p:spPr>
          <a:xfrm>
            <a:off x="540544" y="776288"/>
            <a:ext cx="8062912" cy="1470025"/>
          </a:xfrm>
        </p:spPr>
        <p:txBody>
          <a:bodyPr anchor="b">
            <a:normAutofit/>
          </a:bodyPr>
          <a:lstStyle>
            <a:lvl1pPr algn="r">
              <a:defRPr sz="4400"/>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a:xfrm>
            <a:off x="1371600" y="6012656"/>
            <a:ext cx="5791200" cy="365125"/>
          </a:xfrm>
        </p:spPr>
        <p:txBody>
          <a:bodyPr tIns="0" bIns="0" anchor="t"/>
          <a:lstStyle>
            <a:lvl1pPr algn="r">
              <a:defRPr sz="1000"/>
            </a:lvl1pPr>
          </a:lstStyle>
          <a:p>
            <a:fld id="{35C72A89-6394-4CF4-A797-426339B9BBD0}" type="datetimeFigureOut">
              <a:rPr lang="ru-RU" smtClean="0"/>
              <a:pPr/>
              <a:t>01.02.2015</a:t>
            </a:fld>
            <a:endParaRPr lang="ru-RU"/>
          </a:p>
        </p:txBody>
      </p:sp>
      <p:sp>
        <p:nvSpPr>
          <p:cNvPr id="17" name="Нижний колонтитул 16"/>
          <p:cNvSpPr>
            <a:spLocks noGrp="1"/>
          </p:cNvSpPr>
          <p:nvPr>
            <p:ph type="ftr" sz="quarter" idx="11"/>
          </p:nvPr>
        </p:nvSpPr>
        <p:spPr>
          <a:xfrm>
            <a:off x="1371600" y="5650704"/>
            <a:ext cx="5791200" cy="365125"/>
          </a:xfrm>
        </p:spPr>
        <p:txBody>
          <a:bodyPr tIns="0" bIns="0" anchor="b"/>
          <a:lstStyle>
            <a:lvl1pPr algn="r">
              <a:defRPr sz="1100"/>
            </a:lvl1pPr>
          </a:lstStyle>
          <a:p>
            <a:endParaRPr lang="ru-RU"/>
          </a:p>
        </p:txBody>
      </p:sp>
      <p:sp>
        <p:nvSpPr>
          <p:cNvPr id="29" name="Номер слайда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E844D31A-71F7-4159-BA51-656F9EB6649F}"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5C72A89-6394-4CF4-A797-426339B9BBD0}" type="datetimeFigureOut">
              <a:rPr lang="ru-RU" smtClean="0"/>
              <a:pPr/>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44D31A-71F7-4159-BA51-656F9EB6649F}"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781800" y="381000"/>
            <a:ext cx="1905000" cy="5486400"/>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381000"/>
            <a:ext cx="6248400" cy="5486400"/>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35C72A89-6394-4CF4-A797-426339B9BBD0}" type="datetimeFigureOut">
              <a:rPr lang="ru-RU" smtClean="0"/>
              <a:pPr/>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844D31A-71F7-4159-BA51-656F9EB6649F}"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67494"/>
            <a:ext cx="8229600" cy="1399032"/>
          </a:xfrm>
        </p:spPr>
        <p:txBody>
          <a:bodyPr/>
          <a:lstStyle/>
          <a:p>
            <a:r>
              <a:rPr kumimoji="0" lang="ru-RU" smtClean="0"/>
              <a:t>Образец заголовка</a:t>
            </a:r>
            <a:endParaRPr kumimoji="0" lang="en-US"/>
          </a:p>
        </p:txBody>
      </p:sp>
      <p:sp>
        <p:nvSpPr>
          <p:cNvPr id="3" name="Содержимое 2"/>
          <p:cNvSpPr>
            <a:spLocks noGrp="1"/>
          </p:cNvSpPr>
          <p:nvPr>
            <p:ph idx="1"/>
          </p:nvPr>
        </p:nvSpPr>
        <p:spPr>
          <a:xfrm>
            <a:off x="457200" y="1882808"/>
            <a:ext cx="8229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a:xfrm>
            <a:off x="4791456" y="6480048"/>
            <a:ext cx="2133600" cy="301752"/>
          </a:xfrm>
        </p:spPr>
        <p:txBody>
          <a:bodyPr/>
          <a:lstStyle/>
          <a:p>
            <a:fld id="{35C72A89-6394-4CF4-A797-426339B9BBD0}" type="datetimeFigureOut">
              <a:rPr lang="ru-RU" smtClean="0"/>
              <a:pPr/>
              <a:t>01.02.2015</a:t>
            </a:fld>
            <a:endParaRPr lang="ru-RU"/>
          </a:p>
        </p:txBody>
      </p:sp>
      <p:sp>
        <p:nvSpPr>
          <p:cNvPr id="5" name="Нижний колонтитул 4"/>
          <p:cNvSpPr>
            <a:spLocks noGrp="1"/>
          </p:cNvSpPr>
          <p:nvPr>
            <p:ph type="ftr" sz="quarter" idx="11"/>
          </p:nvPr>
        </p:nvSpPr>
        <p:spPr>
          <a:xfrm>
            <a:off x="457200" y="6480969"/>
            <a:ext cx="4260056" cy="300831"/>
          </a:xfrm>
        </p:spPr>
        <p:txBody>
          <a:bodyPr/>
          <a:lstStyle/>
          <a:p>
            <a:endParaRPr lang="ru-RU"/>
          </a:p>
        </p:txBody>
      </p:sp>
      <p:sp>
        <p:nvSpPr>
          <p:cNvPr id="6" name="Номер слайда 5"/>
          <p:cNvSpPr>
            <a:spLocks noGrp="1"/>
          </p:cNvSpPr>
          <p:nvPr>
            <p:ph type="sldNum" sz="quarter" idx="12"/>
          </p:nvPr>
        </p:nvSpPr>
        <p:spPr/>
        <p:txBody>
          <a:bodyPr/>
          <a:lstStyle/>
          <a:p>
            <a:fld id="{E844D31A-71F7-4159-BA51-656F9EB6649F}"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2">
        <a:schemeClr val="bg1"/>
      </p:bgRef>
    </p:bg>
    <p:spTree>
      <p:nvGrpSpPr>
        <p:cNvPr id="1" name=""/>
        <p:cNvGrpSpPr/>
        <p:nvPr/>
      </p:nvGrpSpPr>
      <p:grpSpPr>
        <a:xfrm>
          <a:off x="0" y="0"/>
          <a:ext cx="0" cy="0"/>
          <a:chOff x="0" y="0"/>
          <a:chExt cx="0" cy="0"/>
        </a:xfrm>
      </p:grpSpPr>
      <p:sp>
        <p:nvSpPr>
          <p:cNvPr id="9" name="Прямоугольный треугольник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Равнобедренный треугольник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Дата 3"/>
          <p:cNvSpPr>
            <a:spLocks noGrp="1"/>
          </p:cNvSpPr>
          <p:nvPr>
            <p:ph type="dt" sz="half" idx="10"/>
          </p:nvPr>
        </p:nvSpPr>
        <p:spPr>
          <a:xfrm>
            <a:off x="6955632" y="6477000"/>
            <a:ext cx="2133600" cy="304800"/>
          </a:xfrm>
        </p:spPr>
        <p:txBody>
          <a:bodyPr/>
          <a:lstStyle/>
          <a:p>
            <a:fld id="{35C72A89-6394-4CF4-A797-426339B9BBD0}" type="datetimeFigureOut">
              <a:rPr lang="ru-RU" smtClean="0"/>
              <a:pPr/>
              <a:t>01.02.2015</a:t>
            </a:fld>
            <a:endParaRPr lang="ru-RU"/>
          </a:p>
        </p:txBody>
      </p:sp>
      <p:sp>
        <p:nvSpPr>
          <p:cNvPr id="5" name="Нижний колонтитул 4"/>
          <p:cNvSpPr>
            <a:spLocks noGrp="1"/>
          </p:cNvSpPr>
          <p:nvPr>
            <p:ph type="ftr" sz="quarter" idx="11"/>
          </p:nvPr>
        </p:nvSpPr>
        <p:spPr>
          <a:xfrm>
            <a:off x="2619376" y="6480969"/>
            <a:ext cx="4260056" cy="300831"/>
          </a:xfrm>
        </p:spPr>
        <p:txBody>
          <a:bodyPr/>
          <a:lstStyle/>
          <a:p>
            <a:endParaRPr lang="ru-RU"/>
          </a:p>
        </p:txBody>
      </p:sp>
      <p:sp>
        <p:nvSpPr>
          <p:cNvPr id="6" name="Номер слайда 5"/>
          <p:cNvSpPr>
            <a:spLocks noGrp="1"/>
          </p:cNvSpPr>
          <p:nvPr>
            <p:ph type="sldNum" sz="quarter" idx="12"/>
          </p:nvPr>
        </p:nvSpPr>
        <p:spPr>
          <a:xfrm>
            <a:off x="8451056" y="809624"/>
            <a:ext cx="502920" cy="300831"/>
          </a:xfrm>
        </p:spPr>
        <p:txBody>
          <a:bodyPr/>
          <a:lstStyle/>
          <a:p>
            <a:fld id="{E844D31A-71F7-4159-BA51-656F9EB6649F}" type="slidenum">
              <a:rPr lang="ru-RU" smtClean="0"/>
              <a:pPr/>
              <a:t>‹#›</a:t>
            </a:fld>
            <a:endParaRPr lang="ru-RU"/>
          </a:p>
        </p:txBody>
      </p:sp>
      <p:cxnSp>
        <p:nvCxnSpPr>
          <p:cNvPr id="11" name="Прямая соединительная линия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Прямая соединительная линия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Заголовок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marL="0" algn="l">
              <a:defRPr/>
            </a:lvl1pPr>
          </a:lstStyle>
          <a:p>
            <a:r>
              <a:rPr kumimoji="0" lang="ru-RU" smtClean="0"/>
              <a:t>Образец заголовка</a:t>
            </a:r>
            <a:endParaRPr kumimoji="0" lang="en-US"/>
          </a:p>
        </p:txBody>
      </p:sp>
      <p:sp>
        <p:nvSpPr>
          <p:cNvPr id="3" name="Содержимое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Содержимое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4791456" y="6480969"/>
            <a:ext cx="2133600" cy="301752"/>
          </a:xfrm>
        </p:spPr>
        <p:txBody>
          <a:bodyPr/>
          <a:lstStyle/>
          <a:p>
            <a:fld id="{35C72A89-6394-4CF4-A797-426339B9BBD0}" type="datetimeFigureOut">
              <a:rPr lang="ru-RU" smtClean="0"/>
              <a:pPr/>
              <a:t>01.02.2015</a:t>
            </a:fld>
            <a:endParaRPr lang="ru-RU"/>
          </a:p>
        </p:txBody>
      </p:sp>
      <p:sp>
        <p:nvSpPr>
          <p:cNvPr id="6" name="Нижний колонтитул 5"/>
          <p:cNvSpPr>
            <a:spLocks noGrp="1"/>
          </p:cNvSpPr>
          <p:nvPr>
            <p:ph type="ftr" sz="quarter" idx="11"/>
          </p:nvPr>
        </p:nvSpPr>
        <p:spPr>
          <a:xfrm>
            <a:off x="457200" y="6480969"/>
            <a:ext cx="4260056" cy="301752"/>
          </a:xfrm>
        </p:spPr>
        <p:txBody>
          <a:bodyPr/>
          <a:lstStyle/>
          <a:p>
            <a:endParaRPr lang="ru-RU"/>
          </a:p>
        </p:txBody>
      </p:sp>
      <p:sp>
        <p:nvSpPr>
          <p:cNvPr id="7" name="Номер слайда 6"/>
          <p:cNvSpPr>
            <a:spLocks noGrp="1"/>
          </p:cNvSpPr>
          <p:nvPr>
            <p:ph type="sldNum" sz="quarter" idx="12"/>
          </p:nvPr>
        </p:nvSpPr>
        <p:spPr>
          <a:xfrm>
            <a:off x="7589520" y="6480969"/>
            <a:ext cx="502920" cy="301752"/>
          </a:xfrm>
        </p:spPr>
        <p:txBody>
          <a:bodyPr/>
          <a:lstStyle/>
          <a:p>
            <a:fld id="{E844D31A-71F7-4159-BA51-656F9EB6649F}"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Сравнение">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ru-RU" smtClean="0"/>
              <a:t>Образец заголовка</a:t>
            </a:r>
            <a:endParaRPr kumimoji="0" lang="en-US"/>
          </a:p>
        </p:txBody>
      </p:sp>
      <p:sp>
        <p:nvSpPr>
          <p:cNvPr id="3" name="Текст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4" name="Текст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ru-RU" smtClean="0"/>
              <a:t>Образец текста</a:t>
            </a:r>
          </a:p>
        </p:txBody>
      </p:sp>
      <p:sp>
        <p:nvSpPr>
          <p:cNvPr id="5" name="Содержимое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6" name="Содержимое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0"/>
          </p:nvPr>
        </p:nvSpPr>
        <p:spPr>
          <a:xfrm>
            <a:off x="4791456" y="6480969"/>
            <a:ext cx="2130552" cy="301752"/>
          </a:xfrm>
        </p:spPr>
        <p:txBody>
          <a:bodyPr/>
          <a:lstStyle/>
          <a:p>
            <a:fld id="{35C72A89-6394-4CF4-A797-426339B9BBD0}" type="datetimeFigureOut">
              <a:rPr lang="ru-RU" smtClean="0"/>
              <a:pPr/>
              <a:t>01.02.2015</a:t>
            </a:fld>
            <a:endParaRPr lang="ru-RU"/>
          </a:p>
        </p:txBody>
      </p:sp>
      <p:sp>
        <p:nvSpPr>
          <p:cNvPr id="8" name="Нижний колонтитул 7"/>
          <p:cNvSpPr>
            <a:spLocks noGrp="1"/>
          </p:cNvSpPr>
          <p:nvPr>
            <p:ph type="ftr" sz="quarter" idx="11"/>
          </p:nvPr>
        </p:nvSpPr>
        <p:spPr>
          <a:xfrm>
            <a:off x="457200" y="6480969"/>
            <a:ext cx="4261104" cy="301752"/>
          </a:xfrm>
        </p:spPr>
        <p:txBody>
          <a:bodyPr/>
          <a:lstStyle/>
          <a:p>
            <a:endParaRPr lang="ru-RU"/>
          </a:p>
        </p:txBody>
      </p:sp>
      <p:sp>
        <p:nvSpPr>
          <p:cNvPr id="9" name="Номер слайда 8"/>
          <p:cNvSpPr>
            <a:spLocks noGrp="1"/>
          </p:cNvSpPr>
          <p:nvPr>
            <p:ph type="sldNum" sz="quarter" idx="12"/>
          </p:nvPr>
        </p:nvSpPr>
        <p:spPr>
          <a:xfrm>
            <a:off x="7589520" y="6483096"/>
            <a:ext cx="502920" cy="301752"/>
          </a:xfrm>
        </p:spPr>
        <p:txBody>
          <a:bodyPr/>
          <a:lstStyle>
            <a:lvl1pPr algn="ctr">
              <a:defRPr/>
            </a:lvl1pPr>
          </a:lstStyle>
          <a:p>
            <a:fld id="{E844D31A-71F7-4159-BA51-656F9EB6649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b="0"/>
            </a:lvl1pPr>
          </a:lstStyle>
          <a:p>
            <a:r>
              <a:rPr kumimoji="0" lang="ru-RU" smtClean="0"/>
              <a:t>Образец заголовка</a:t>
            </a:r>
            <a:endParaRPr kumimoji="0" lang="en-US"/>
          </a:p>
        </p:txBody>
      </p:sp>
      <p:sp>
        <p:nvSpPr>
          <p:cNvPr id="3" name="Дата 2"/>
          <p:cNvSpPr>
            <a:spLocks noGrp="1"/>
          </p:cNvSpPr>
          <p:nvPr>
            <p:ph type="dt" sz="half" idx="10"/>
          </p:nvPr>
        </p:nvSpPr>
        <p:spPr/>
        <p:txBody>
          <a:bodyPr/>
          <a:lstStyle/>
          <a:p>
            <a:fld id="{35C72A89-6394-4CF4-A797-426339B9BBD0}" type="datetimeFigureOut">
              <a:rPr lang="ru-RU" smtClean="0"/>
              <a:pPr/>
              <a:t>01.02.2015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844D31A-71F7-4159-BA51-656F9EB6649F}"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a:xfrm>
            <a:off x="4791456" y="6480969"/>
            <a:ext cx="2133600" cy="301752"/>
          </a:xfrm>
        </p:spPr>
        <p:txBody>
          <a:bodyPr/>
          <a:lstStyle/>
          <a:p>
            <a:fld id="{35C72A89-6394-4CF4-A797-426339B9BBD0}" type="datetimeFigureOut">
              <a:rPr lang="ru-RU" smtClean="0"/>
              <a:pPr/>
              <a:t>01.02.2015</a:t>
            </a:fld>
            <a:endParaRPr lang="ru-RU"/>
          </a:p>
        </p:txBody>
      </p:sp>
      <p:sp>
        <p:nvSpPr>
          <p:cNvPr id="3" name="Нижний колонтитул 2"/>
          <p:cNvSpPr>
            <a:spLocks noGrp="1"/>
          </p:cNvSpPr>
          <p:nvPr>
            <p:ph type="ftr" sz="quarter" idx="11"/>
          </p:nvPr>
        </p:nvSpPr>
        <p:spPr>
          <a:xfrm>
            <a:off x="457200" y="6481890"/>
            <a:ext cx="4260056" cy="300831"/>
          </a:xfrm>
        </p:spPr>
        <p:txBody>
          <a:bodyPr/>
          <a:lstStyle/>
          <a:p>
            <a:endParaRPr lang="ru-RU"/>
          </a:p>
        </p:txBody>
      </p:sp>
      <p:sp>
        <p:nvSpPr>
          <p:cNvPr id="4" name="Номер слайда 3"/>
          <p:cNvSpPr>
            <a:spLocks noGrp="1"/>
          </p:cNvSpPr>
          <p:nvPr>
            <p:ph type="sldNum" sz="quarter" idx="12"/>
          </p:nvPr>
        </p:nvSpPr>
        <p:spPr>
          <a:xfrm>
            <a:off x="7589520" y="6480969"/>
            <a:ext cx="502920" cy="301752"/>
          </a:xfrm>
        </p:spPr>
        <p:txBody>
          <a:bodyPr/>
          <a:lstStyle/>
          <a:p>
            <a:fld id="{E844D31A-71F7-4159-BA51-656F9EB6649F}"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2">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4" name="Содержимое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5" name="Дата 4"/>
          <p:cNvSpPr>
            <a:spLocks noGrp="1"/>
          </p:cNvSpPr>
          <p:nvPr>
            <p:ph type="dt" sz="half" idx="10"/>
          </p:nvPr>
        </p:nvSpPr>
        <p:spPr>
          <a:xfrm>
            <a:off x="6278976" y="6556248"/>
            <a:ext cx="2133600" cy="301752"/>
          </a:xfrm>
        </p:spPr>
        <p:txBody>
          <a:bodyPr/>
          <a:lstStyle>
            <a:lvl1pPr>
              <a:defRPr sz="900"/>
            </a:lvl1pPr>
          </a:lstStyle>
          <a:p>
            <a:fld id="{35C72A89-6394-4CF4-A797-426339B9BBD0}" type="datetimeFigureOut">
              <a:rPr lang="ru-RU" smtClean="0"/>
              <a:pPr/>
              <a:t>01.02.2015</a:t>
            </a:fld>
            <a:endParaRPr lang="ru-RU"/>
          </a:p>
        </p:txBody>
      </p:sp>
      <p:sp>
        <p:nvSpPr>
          <p:cNvPr id="6" name="Нижний колонтитул 5"/>
          <p:cNvSpPr>
            <a:spLocks noGrp="1"/>
          </p:cNvSpPr>
          <p:nvPr>
            <p:ph type="ftr" sz="quarter" idx="11"/>
          </p:nvPr>
        </p:nvSpPr>
        <p:spPr>
          <a:xfrm>
            <a:off x="1135856" y="6556248"/>
            <a:ext cx="5143120"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410576" y="6556248"/>
            <a:ext cx="502920" cy="301752"/>
          </a:xfrm>
        </p:spPr>
        <p:txBody>
          <a:bodyPr/>
          <a:lstStyle>
            <a:lvl1pPr>
              <a:defRPr sz="900"/>
            </a:lvl1pPr>
          </a:lstStyle>
          <a:p>
            <a:fld id="{E844D31A-71F7-4159-BA51-656F9EB6649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bg>
      <p:bgRef idx="1002">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ru-RU" smtClean="0"/>
              <a:t>Вставка рисунка</a:t>
            </a:r>
            <a:endParaRPr kumimoji="0" lang="en-US" dirty="0"/>
          </a:p>
        </p:txBody>
      </p:sp>
      <p:sp>
        <p:nvSpPr>
          <p:cNvPr id="4" name="Текст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5" name="Дата 4"/>
          <p:cNvSpPr>
            <a:spLocks noGrp="1"/>
          </p:cNvSpPr>
          <p:nvPr>
            <p:ph type="dt" sz="half" idx="10"/>
          </p:nvPr>
        </p:nvSpPr>
        <p:spPr>
          <a:xfrm>
            <a:off x="6108192" y="6556248"/>
            <a:ext cx="2103120" cy="301752"/>
          </a:xfrm>
        </p:spPr>
        <p:txBody>
          <a:bodyPr/>
          <a:lstStyle>
            <a:lvl1pPr>
              <a:defRPr sz="900"/>
            </a:lvl1pPr>
          </a:lstStyle>
          <a:p>
            <a:fld id="{35C72A89-6394-4CF4-A797-426339B9BBD0}" type="datetimeFigureOut">
              <a:rPr lang="ru-RU" smtClean="0"/>
              <a:pPr/>
              <a:t>01.02.2015</a:t>
            </a:fld>
            <a:endParaRPr lang="ru-RU"/>
          </a:p>
        </p:txBody>
      </p:sp>
      <p:sp>
        <p:nvSpPr>
          <p:cNvPr id="6" name="Нижний колонтитул 5"/>
          <p:cNvSpPr>
            <a:spLocks noGrp="1"/>
          </p:cNvSpPr>
          <p:nvPr>
            <p:ph type="ftr" sz="quarter" idx="11"/>
          </p:nvPr>
        </p:nvSpPr>
        <p:spPr>
          <a:xfrm>
            <a:off x="1170432" y="6557169"/>
            <a:ext cx="4948072" cy="301752"/>
          </a:xfrm>
        </p:spPr>
        <p:txBody>
          <a:bodyPr/>
          <a:lstStyle>
            <a:lvl1pPr>
              <a:defRPr sz="900"/>
            </a:lvl1pPr>
          </a:lstStyle>
          <a:p>
            <a:endParaRPr lang="ru-RU"/>
          </a:p>
        </p:txBody>
      </p:sp>
      <p:sp>
        <p:nvSpPr>
          <p:cNvPr id="7" name="Номер слайда 6"/>
          <p:cNvSpPr>
            <a:spLocks noGrp="1"/>
          </p:cNvSpPr>
          <p:nvPr>
            <p:ph type="sldNum" sz="quarter" idx="12"/>
          </p:nvPr>
        </p:nvSpPr>
        <p:spPr>
          <a:xfrm>
            <a:off x="8217192" y="6556248"/>
            <a:ext cx="365760" cy="301752"/>
          </a:xfrm>
        </p:spPr>
        <p:txBody>
          <a:bodyPr/>
          <a:lstStyle>
            <a:lvl1pPr algn="ctr">
              <a:defRPr sz="900"/>
            </a:lvl1pPr>
          </a:lstStyle>
          <a:p>
            <a:fld id="{E844D31A-71F7-4159-BA51-656F9EB6649F}"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Прямоугольный треугольник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Прямая соединительная линия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Прямая соединительная линия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Заголовок 21"/>
          <p:cNvSpPr>
            <a:spLocks noGrp="1"/>
          </p:cNvSpPr>
          <p:nvPr>
            <p:ph type="title"/>
          </p:nvPr>
        </p:nvSpPr>
        <p:spPr>
          <a:xfrm>
            <a:off x="457200" y="267494"/>
            <a:ext cx="8229600" cy="1399032"/>
          </a:xfrm>
          <a:prstGeom prst="rect">
            <a:avLst/>
          </a:prstGeom>
        </p:spPr>
        <p:txBody>
          <a:bodyPr vert="horz" anchor="ctr">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35C72A89-6394-4CF4-A797-426339B9BBD0}" type="datetimeFigureOut">
              <a:rPr lang="ru-RU" smtClean="0"/>
              <a:pPr/>
              <a:t>01.02.2015</a:t>
            </a:fld>
            <a:endParaRPr lang="ru-RU"/>
          </a:p>
        </p:txBody>
      </p:sp>
      <p:sp>
        <p:nvSpPr>
          <p:cNvPr id="3" name="Нижний колонтитул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ru-RU"/>
          </a:p>
        </p:txBody>
      </p:sp>
      <p:sp>
        <p:nvSpPr>
          <p:cNvPr id="23" name="Номер слайда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E844D31A-71F7-4159-BA51-656F9EB6649F}" type="slidenum">
              <a:rPr lang="ru-RU" smtClean="0"/>
              <a:pPr/>
              <a:t>‹#›</a:t>
            </a:fld>
            <a:endParaRPr lang="ru-RU"/>
          </a:p>
        </p:txBody>
      </p:sp>
    </p:spTree>
  </p:cSld>
  <p:clrMap bg1="dk1" tx1="lt1" bg2="dk2" tx2="lt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hyperlink" Target="http://barfik.com/animal/samyj-krasivyj-kot-v-mire.html" TargetMode="Externa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571472" y="2500306"/>
            <a:ext cx="8062912" cy="1470025"/>
          </a:xfrm>
        </p:spPr>
        <p:txBody>
          <a:bodyPr>
            <a:noAutofit/>
          </a:bodyPr>
          <a:lstStyle/>
          <a:p>
            <a:pPr algn="ctr"/>
            <a:r>
              <a:rPr lang="ru-RU" sz="6000" b="1" dirty="0" smtClean="0"/>
              <a:t>Самые загадочные места на планете.</a:t>
            </a:r>
            <a:endParaRPr lang="ru-RU" sz="6000" b="1" dirty="0"/>
          </a:p>
        </p:txBody>
      </p:sp>
      <p:sp>
        <p:nvSpPr>
          <p:cNvPr id="4" name="Подзаголовок 3"/>
          <p:cNvSpPr>
            <a:spLocks noGrp="1"/>
          </p:cNvSpPr>
          <p:nvPr>
            <p:ph type="subTitle" idx="1"/>
          </p:nvPr>
        </p:nvSpPr>
        <p:spPr>
          <a:xfrm>
            <a:off x="1081088" y="4857760"/>
            <a:ext cx="8062912" cy="1752600"/>
          </a:xfrm>
        </p:spPr>
        <p:txBody>
          <a:bodyPr>
            <a:normAutofit lnSpcReduction="10000"/>
          </a:bodyPr>
          <a:lstStyle/>
          <a:p>
            <a:r>
              <a:rPr lang="ru-RU" b="1" dirty="0" smtClean="0"/>
              <a:t>Выполнила:</a:t>
            </a:r>
          </a:p>
          <a:p>
            <a:r>
              <a:rPr lang="ru-RU" b="1" dirty="0" smtClean="0"/>
              <a:t>Ученица 4 а класса</a:t>
            </a:r>
          </a:p>
          <a:p>
            <a:r>
              <a:rPr lang="ru-RU" b="1" dirty="0" smtClean="0"/>
              <a:t>МОУ СОШ №1 с УИОП г. Надыма</a:t>
            </a:r>
          </a:p>
          <a:p>
            <a:r>
              <a:rPr lang="ru-RU" b="1" dirty="0" err="1" smtClean="0"/>
              <a:t>Юртаева</a:t>
            </a:r>
            <a:r>
              <a:rPr lang="ru-RU" b="1" dirty="0" smtClean="0"/>
              <a:t> Алина</a:t>
            </a:r>
          </a:p>
        </p:txBody>
      </p:sp>
    </p:spTree>
  </p:cSld>
  <p:clrMapOvr>
    <a:masterClrMapping/>
  </p:clrMapOvr>
  <p:transition spd="slow">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krivoi-les-foto-7.jpg"/>
          <p:cNvPicPr>
            <a:picLocks noGrp="1" noChangeAspect="1"/>
          </p:cNvPicPr>
          <p:nvPr>
            <p:ph idx="1"/>
          </p:nvPr>
        </p:nvPicPr>
        <p:blipFill>
          <a:blip r:embed="rId2" cstate="print"/>
          <a:stretch>
            <a:fillRect/>
          </a:stretch>
        </p:blipFill>
        <p:spPr>
          <a:xfrm>
            <a:off x="0" y="0"/>
            <a:ext cx="9184184" cy="6858000"/>
          </a:xfrm>
        </p:spPr>
      </p:pic>
    </p:spTree>
  </p:cSld>
  <p:clrMapOvr>
    <a:masterClrMapping/>
  </p:clrMapOvr>
  <p:transition spd="med">
    <p:wedg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gradFill rotWithShape="1">
          <a:gsLst>
            <a:gs pos="0">
              <a:srgbClr val="8488C4"/>
            </a:gs>
            <a:gs pos="53000">
              <a:srgbClr val="D4DEFF"/>
            </a:gs>
            <a:gs pos="83000">
              <a:srgbClr val="D4DEFF"/>
            </a:gs>
            <a:gs pos="100000">
              <a:srgbClr val="96AB94"/>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429000"/>
            <a:ext cx="9144000" cy="3429000"/>
          </a:xfrm>
        </p:spPr>
        <p:txBody>
          <a:bodyPr>
            <a:normAutofit fontScale="62500" lnSpcReduction="20000"/>
          </a:bodyPr>
          <a:lstStyle/>
          <a:p>
            <a:pPr algn="ctr" fontAlgn="base">
              <a:buNone/>
            </a:pPr>
            <a:r>
              <a:rPr lang="ru-RU" b="1" i="1" u="sng" dirty="0" smtClean="0">
                <a:solidFill>
                  <a:srgbClr val="FF0000"/>
                </a:solidFill>
                <a:latin typeface="Times New Roman" pitchFamily="18" charset="0"/>
                <a:cs typeface="Times New Roman" pitchFamily="18" charset="0"/>
              </a:rPr>
              <a:t>О</a:t>
            </a:r>
            <a:r>
              <a:rPr lang="ru-RU" b="1" i="1" u="sng" dirty="0" smtClean="0">
                <a:solidFill>
                  <a:srgbClr val="FF0000"/>
                </a:solidFill>
                <a:latin typeface="Times New Roman" pitchFamily="18" charset="0"/>
                <a:cs typeface="Times New Roman" pitchFamily="18" charset="0"/>
              </a:rPr>
              <a:t>зеро </a:t>
            </a:r>
            <a:r>
              <a:rPr lang="ru-RU" b="1" i="1" u="sng" dirty="0" err="1" smtClean="0">
                <a:solidFill>
                  <a:srgbClr val="FF0000"/>
                </a:solidFill>
                <a:latin typeface="Times New Roman" pitchFamily="18" charset="0"/>
                <a:cs typeface="Times New Roman" pitchFamily="18" charset="0"/>
              </a:rPr>
              <a:t>Клилук</a:t>
            </a:r>
            <a:r>
              <a:rPr lang="ru-RU" b="1" i="1" u="sng" dirty="0" smtClean="0">
                <a:solidFill>
                  <a:srgbClr val="FF0000"/>
                </a:solidFill>
                <a:latin typeface="Times New Roman" pitchFamily="18" charset="0"/>
                <a:cs typeface="Times New Roman" pitchFamily="18" charset="0"/>
              </a:rPr>
              <a:t> . </a:t>
            </a:r>
            <a:endParaRPr lang="ru-RU" b="1" i="1" u="sng" dirty="0" smtClean="0">
              <a:solidFill>
                <a:srgbClr val="FF0000"/>
              </a:solidFill>
              <a:latin typeface="Times New Roman" pitchFamily="18" charset="0"/>
              <a:cs typeface="Times New Roman" pitchFamily="18" charset="0"/>
            </a:endParaRPr>
          </a:p>
          <a:p>
            <a:pPr fontAlgn="base">
              <a:buNone/>
            </a:pPr>
            <a:r>
              <a:rPr lang="ru-RU" sz="3200" b="1" dirty="0" smtClean="0">
                <a:solidFill>
                  <a:schemeClr val="bg1"/>
                </a:solidFill>
                <a:latin typeface="Times New Roman" pitchFamily="18" charset="0"/>
                <a:cs typeface="Times New Roman" pitchFamily="18" charset="0"/>
              </a:rPr>
              <a:t>Уникальность </a:t>
            </a:r>
            <a:r>
              <a:rPr lang="ru-RU" sz="3200" b="1" dirty="0" smtClean="0">
                <a:solidFill>
                  <a:schemeClr val="bg1"/>
                </a:solidFill>
                <a:latin typeface="Times New Roman" pitchFamily="18" charset="0"/>
                <a:cs typeface="Times New Roman" pitchFamily="18" charset="0"/>
              </a:rPr>
              <a:t>этого озера заключается в том, что его вода насыщена множеством различных минералов и веществ. Оно содержит в себе колоссальное количество кальция, сульфата магния и сульфатов натрия, а также множество других веществ, таких, например, как титан и серебро.</a:t>
            </a:r>
          </a:p>
          <a:p>
            <a:pPr fontAlgn="base">
              <a:buNone/>
            </a:pPr>
            <a:r>
              <a:rPr lang="ru-RU" sz="3200" b="1" dirty="0" smtClean="0">
                <a:solidFill>
                  <a:schemeClr val="bg1"/>
                </a:solidFill>
                <a:latin typeface="Times New Roman" pitchFamily="18" charset="0"/>
                <a:cs typeface="Times New Roman" pitchFamily="18" charset="0"/>
              </a:rPr>
              <a:t>В летний период большая часть воды испаряется, оставляя после себя небольшие островки из минералов. Следствием такого процесса становятся большие пятна, которые, в зависимости от их минерального состава и времени года приобретают различные </a:t>
            </a:r>
            <a:r>
              <a:rPr lang="ru-RU" sz="3200" b="1" dirty="0" err="1" smtClean="0">
                <a:solidFill>
                  <a:schemeClr val="bg1"/>
                </a:solidFill>
                <a:latin typeface="Times New Roman" pitchFamily="18" charset="0"/>
                <a:cs typeface="Times New Roman" pitchFamily="18" charset="0"/>
              </a:rPr>
              <a:t>оттенки.Они</a:t>
            </a:r>
            <a:r>
              <a:rPr lang="ru-RU" sz="3200" b="1" dirty="0" smtClean="0">
                <a:solidFill>
                  <a:schemeClr val="bg1"/>
                </a:solidFill>
                <a:latin typeface="Times New Roman" pitchFamily="18" charset="0"/>
                <a:cs typeface="Times New Roman" pitchFamily="18" charset="0"/>
              </a:rPr>
              <a:t> могут быть бледно-желтого, белого, синего или зеленого </a:t>
            </a:r>
            <a:r>
              <a:rPr lang="ru-RU" sz="3200" b="1" dirty="0" err="1" smtClean="0">
                <a:solidFill>
                  <a:schemeClr val="bg1"/>
                </a:solidFill>
                <a:latin typeface="Times New Roman" pitchFamily="18" charset="0"/>
                <a:cs typeface="Times New Roman" pitchFamily="18" charset="0"/>
              </a:rPr>
              <a:t>цвета.Эти</a:t>
            </a:r>
            <a:r>
              <a:rPr lang="ru-RU" sz="3200" b="1" dirty="0" smtClean="0">
                <a:solidFill>
                  <a:schemeClr val="bg1"/>
                </a:solidFill>
                <a:latin typeface="Times New Roman" pitchFamily="18" charset="0"/>
                <a:cs typeface="Times New Roman" pitchFamily="18" charset="0"/>
              </a:rPr>
              <a:t> пятна, по большей части состоят из сульфата магния, который легко кристаллизуется под действием солнца.</a:t>
            </a:r>
          </a:p>
          <a:p>
            <a:endParaRPr lang="ru-RU" dirty="0"/>
          </a:p>
        </p:txBody>
      </p:sp>
      <p:pic>
        <p:nvPicPr>
          <p:cNvPr id="4" name="Рисунок 3" descr="104620645_10.jpg"/>
          <p:cNvPicPr>
            <a:picLocks noChangeAspect="1"/>
          </p:cNvPicPr>
          <p:nvPr/>
        </p:nvPicPr>
        <p:blipFill>
          <a:blip r:embed="rId2" cstate="print"/>
          <a:stretch>
            <a:fillRect/>
          </a:stretch>
        </p:blipFill>
        <p:spPr>
          <a:xfrm>
            <a:off x="1785918" y="0"/>
            <a:ext cx="5643570" cy="3428999"/>
          </a:xfrm>
          <a:prstGeom prst="rect">
            <a:avLst/>
          </a:prstGeom>
        </p:spPr>
      </p:pic>
    </p:spTree>
  </p:cSld>
  <p:clrMapOvr>
    <a:masterClrMapping/>
  </p:clrMapOvr>
  <p:transition spd="med">
    <p:wheel spokes="8"/>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p:cTn id="7" dur="1000" fill="hold"/>
                                        <p:tgtEl>
                                          <p:spTgt spid="4"/>
                                        </p:tgtEl>
                                        <p:attrNameLst>
                                          <p:attrName>ppt_w</p:attrName>
                                        </p:attrNameLst>
                                      </p:cBhvr>
                                      <p:tavLst>
                                        <p:tav tm="0">
                                          <p:val>
                                            <p:fltVal val="0"/>
                                          </p:val>
                                        </p:tav>
                                        <p:tav tm="100000">
                                          <p:val>
                                            <p:strVal val="#ppt_w"/>
                                          </p:val>
                                        </p:tav>
                                      </p:tavLst>
                                    </p:anim>
                                    <p:anim calcmode="lin" valueType="num">
                                      <p:cBhvr>
                                        <p:cTn id="8" dur="1000" fill="hold"/>
                                        <p:tgtEl>
                                          <p:spTgt spid="4"/>
                                        </p:tgtEl>
                                        <p:attrNameLst>
                                          <p:attrName>ppt_h</p:attrName>
                                        </p:attrNameLst>
                                      </p:cBhvr>
                                      <p:tavLst>
                                        <p:tav tm="0">
                                          <p:val>
                                            <p:fltVal val="0"/>
                                          </p:val>
                                        </p:tav>
                                        <p:tav tm="100000">
                                          <p:val>
                                            <p:strVal val="#ppt_h"/>
                                          </p:val>
                                        </p:tav>
                                      </p:tavLst>
                                    </p:anim>
                                    <p:anim calcmode="lin" valueType="num">
                                      <p:cBhvr>
                                        <p:cTn id="9"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342197187_1rd7yko4.jpg"/>
          <p:cNvPicPr>
            <a:picLocks noGrp="1" noChangeAspect="1"/>
          </p:cNvPicPr>
          <p:nvPr>
            <p:ph idx="1"/>
          </p:nvPr>
        </p:nvPicPr>
        <p:blipFill>
          <a:blip r:embed="rId2" cstate="print"/>
          <a:stretch>
            <a:fillRect/>
          </a:stretch>
        </p:blipFill>
        <p:spPr>
          <a:xfrm>
            <a:off x="0" y="0"/>
            <a:ext cx="9135712" cy="6858000"/>
          </a:xfrm>
        </p:spPr>
      </p:pic>
    </p:spTree>
  </p:cSld>
  <p:clrMapOvr>
    <a:masterClrMapping/>
  </p:clrMapOvr>
  <p:transition spd="med">
    <p:wipe dir="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gradFill rotWithShape="1">
          <a:gsLst>
            <a:gs pos="0">
              <a:srgbClr val="A603AB"/>
            </a:gs>
            <a:gs pos="21001">
              <a:srgbClr val="0819FB"/>
            </a:gs>
            <a:gs pos="35001">
              <a:srgbClr val="1A8D48"/>
            </a:gs>
            <a:gs pos="52000">
              <a:srgbClr val="FFFF00"/>
            </a:gs>
            <a:gs pos="73000">
              <a:srgbClr val="EE3F17"/>
            </a:gs>
            <a:gs pos="88000">
              <a:srgbClr val="E81766"/>
            </a:gs>
            <a:gs pos="100000">
              <a:srgbClr val="A603AB"/>
            </a:gs>
          </a:gsLst>
          <a:lin ang="5400000" scaled="0"/>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9144000" cy="1571612"/>
          </a:xfrm>
        </p:spPr>
        <p:txBody>
          <a:bodyPr/>
          <a:lstStyle/>
          <a:p>
            <a:pPr algn="ctr"/>
            <a:r>
              <a:rPr lang="ru-RU" b="1" dirty="0" smtClean="0">
                <a:solidFill>
                  <a:schemeClr val="tx1"/>
                </a:solidFill>
              </a:rPr>
              <a:t>Спасибо </a:t>
            </a:r>
            <a:r>
              <a:rPr lang="ru-RU" b="1" dirty="0" smtClean="0">
                <a:solidFill>
                  <a:schemeClr val="tx1"/>
                </a:solidFill>
              </a:rPr>
              <a:t>за внимание)!</a:t>
            </a:r>
            <a:endParaRPr lang="ru-RU" b="1" dirty="0">
              <a:solidFill>
                <a:schemeClr val="tx1"/>
              </a:solidFill>
            </a:endParaRPr>
          </a:p>
        </p:txBody>
      </p:sp>
      <p:pic>
        <p:nvPicPr>
          <p:cNvPr id="4" name="Рисунок 3" descr="1313076511_1.jpg"/>
          <p:cNvPicPr>
            <a:picLocks noChangeAspect="1"/>
          </p:cNvPicPr>
          <p:nvPr/>
        </p:nvPicPr>
        <p:blipFill>
          <a:blip r:embed="rId2" cstate="print"/>
          <a:stretch>
            <a:fillRect/>
          </a:stretch>
        </p:blipFill>
        <p:spPr>
          <a:xfrm>
            <a:off x="0" y="1571612"/>
            <a:ext cx="4429124" cy="5286388"/>
          </a:xfrm>
          <a:prstGeom prst="rect">
            <a:avLst/>
          </a:prstGeom>
        </p:spPr>
      </p:pic>
      <p:pic>
        <p:nvPicPr>
          <p:cNvPr id="5" name="Рисунок 4" descr="imgpreview (41).jpg"/>
          <p:cNvPicPr>
            <a:picLocks noChangeAspect="1"/>
          </p:cNvPicPr>
          <p:nvPr/>
        </p:nvPicPr>
        <p:blipFill>
          <a:blip r:embed="rId3" cstate="print"/>
          <a:stretch>
            <a:fillRect/>
          </a:stretch>
        </p:blipFill>
        <p:spPr>
          <a:xfrm>
            <a:off x="4429124" y="1571612"/>
            <a:ext cx="4714876" cy="5286388"/>
          </a:xfrm>
          <a:prstGeom prst="rect">
            <a:avLst/>
          </a:prstGeom>
        </p:spPr>
      </p:pic>
    </p:spTree>
  </p:cSld>
  <p:clrMapOvr>
    <a:masterClrMapping/>
  </p:clrMapOvr>
  <p:transition spd="med">
    <p:zoom/>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gradFill rotWithShape="1">
          <a:gsLst>
            <a:gs pos="0">
              <a:srgbClr val="03D4A8"/>
            </a:gs>
            <a:gs pos="25000">
              <a:srgbClr val="21D6E0"/>
            </a:gs>
            <a:gs pos="75000">
              <a:srgbClr val="0087E6"/>
            </a:gs>
            <a:gs pos="100000">
              <a:srgbClr val="005CBF"/>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357166"/>
            <a:ext cx="3786182" cy="6858000"/>
          </a:xfrm>
        </p:spPr>
        <p:txBody>
          <a:bodyPr>
            <a:noAutofit/>
          </a:bodyPr>
          <a:lstStyle/>
          <a:p>
            <a:pPr algn="ctr">
              <a:buNone/>
            </a:pPr>
            <a:r>
              <a:rPr lang="ru-RU" sz="2000" b="1" i="1" u="sng" dirty="0" smtClean="0">
                <a:solidFill>
                  <a:srgbClr val="FF0000"/>
                </a:solidFill>
                <a:latin typeface="Times New Roman" pitchFamily="18" charset="0"/>
                <a:cs typeface="Times New Roman" pitchFamily="18" charset="0"/>
              </a:rPr>
              <a:t>Голубая дыра. </a:t>
            </a:r>
            <a:endParaRPr lang="ru-RU" sz="2000" b="1" i="1" u="sng" dirty="0" smtClean="0">
              <a:solidFill>
                <a:srgbClr val="FF0000"/>
              </a:solidFill>
              <a:latin typeface="Times New Roman" pitchFamily="18" charset="0"/>
              <a:cs typeface="Times New Roman" pitchFamily="18" charset="0"/>
            </a:endParaRPr>
          </a:p>
          <a:p>
            <a:pPr algn="ctr">
              <a:buNone/>
            </a:pPr>
            <a:r>
              <a:rPr lang="ru-RU" sz="2000" b="1" dirty="0" smtClean="0">
                <a:solidFill>
                  <a:schemeClr val="bg1"/>
                </a:solidFill>
                <a:latin typeface="Times New Roman" pitchFamily="18" charset="0"/>
                <a:cs typeface="Times New Roman" pitchFamily="18" charset="0"/>
              </a:rPr>
              <a:t>Это подводная пещера</a:t>
            </a:r>
            <a:r>
              <a:rPr lang="ru-RU" sz="2000" b="1" dirty="0" smtClean="0">
                <a:solidFill>
                  <a:schemeClr val="bg1"/>
                </a:solidFill>
                <a:latin typeface="Times New Roman" pitchFamily="18" charset="0"/>
                <a:cs typeface="Times New Roman" pitchFamily="18" charset="0"/>
              </a:rPr>
              <a:t>, которая находится на побережье Белиза среди коралловых рифов (Центральная Америка). Она представляет собой воронку в 120 метров глубиной и 305 шириной. Свод пещеры обвалился и был затоплен, когда поднялся уровень моря. </a:t>
            </a:r>
            <a:r>
              <a:rPr lang="ru-RU" sz="2000" b="1" dirty="0" smtClean="0">
                <a:solidFill>
                  <a:schemeClr val="bg1"/>
                </a:solidFill>
                <a:latin typeface="Times New Roman" pitchFamily="18" charset="0"/>
                <a:cs typeface="Times New Roman" pitchFamily="18" charset="0"/>
              </a:rPr>
              <a:t>Подводный </a:t>
            </a:r>
            <a:r>
              <a:rPr lang="ru-RU" sz="2000" b="1" dirty="0" smtClean="0">
                <a:solidFill>
                  <a:schemeClr val="bg1"/>
                </a:solidFill>
                <a:latin typeface="Times New Roman" pitchFamily="18" charset="0"/>
                <a:cs typeface="Times New Roman" pitchFamily="18" charset="0"/>
              </a:rPr>
              <a:t>мир пещеры весьма разнообразен, чем и привлекает </a:t>
            </a:r>
            <a:r>
              <a:rPr lang="ru-RU" sz="2000" b="1" dirty="0" err="1" smtClean="0">
                <a:solidFill>
                  <a:schemeClr val="bg1"/>
                </a:solidFill>
                <a:latin typeface="Times New Roman" pitchFamily="18" charset="0"/>
                <a:cs typeface="Times New Roman" pitchFamily="18" charset="0"/>
              </a:rPr>
              <a:t>дайверов</a:t>
            </a:r>
            <a:r>
              <a:rPr lang="ru-RU" sz="2000" b="1" dirty="0" smtClean="0">
                <a:solidFill>
                  <a:schemeClr val="bg1"/>
                </a:solidFill>
                <a:latin typeface="Times New Roman" pitchFamily="18" charset="0"/>
                <a:cs typeface="Times New Roman" pitchFamily="18" charset="0"/>
              </a:rPr>
              <a:t>. Чувство, словно попадаешь в мультфильм про русалку </a:t>
            </a:r>
            <a:r>
              <a:rPr lang="ru-RU" sz="2000" b="1" dirty="0" err="1" smtClean="0">
                <a:solidFill>
                  <a:schemeClr val="bg1"/>
                </a:solidFill>
                <a:latin typeface="Times New Roman" pitchFamily="18" charset="0"/>
                <a:cs typeface="Times New Roman" pitchFamily="18" charset="0"/>
              </a:rPr>
              <a:t>Ариэль</a:t>
            </a:r>
            <a:r>
              <a:rPr lang="ru-RU" sz="2000" b="1" dirty="0" smtClean="0">
                <a:solidFill>
                  <a:schemeClr val="bg1"/>
                </a:solidFill>
                <a:latin typeface="Times New Roman" pitchFamily="18" charset="0"/>
                <a:cs typeface="Times New Roman" pitchFamily="18" charset="0"/>
              </a:rPr>
              <a:t>. </a:t>
            </a:r>
            <a:endParaRPr lang="ru-RU" sz="2000" b="1" dirty="0">
              <a:solidFill>
                <a:schemeClr val="bg1"/>
              </a:solidFill>
              <a:latin typeface="Times New Roman" pitchFamily="18" charset="0"/>
              <a:cs typeface="Times New Roman" pitchFamily="18" charset="0"/>
            </a:endParaRPr>
          </a:p>
        </p:txBody>
      </p:sp>
      <p:pic>
        <p:nvPicPr>
          <p:cNvPr id="4" name="Рисунок 3" descr="387352.jpg"/>
          <p:cNvPicPr>
            <a:picLocks noChangeAspect="1"/>
          </p:cNvPicPr>
          <p:nvPr/>
        </p:nvPicPr>
        <p:blipFill>
          <a:blip r:embed="rId2" cstate="print"/>
          <a:stretch>
            <a:fillRect/>
          </a:stretch>
        </p:blipFill>
        <p:spPr>
          <a:xfrm>
            <a:off x="3857620" y="1357298"/>
            <a:ext cx="5286380" cy="3436120"/>
          </a:xfrm>
          <a:prstGeom prst="rect">
            <a:avLst/>
          </a:prstGeom>
        </p:spPr>
      </p:pic>
    </p:spTree>
  </p:cSld>
  <p:clrMapOvr>
    <a:masterClrMapping/>
  </p:clrMapOvr>
  <p:transition spd="med">
    <p:wipe dir="u"/>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1258572439_1.jpg"/>
          <p:cNvPicPr>
            <a:picLocks noGrp="1" noChangeAspect="1"/>
          </p:cNvPicPr>
          <p:nvPr>
            <p:ph idx="1"/>
          </p:nvPr>
        </p:nvPicPr>
        <p:blipFill>
          <a:blip r:embed="rId2" cstate="print"/>
          <a:stretch>
            <a:fillRect/>
          </a:stretch>
        </p:blipFill>
        <p:spPr>
          <a:xfrm>
            <a:off x="0" y="0"/>
            <a:ext cx="9144613" cy="6858000"/>
          </a:xfrm>
        </p:spPr>
      </p:pic>
    </p:spTree>
  </p:cSld>
  <p:clrMapOvr>
    <a:masterClrMapping/>
  </p:clrMapOvr>
  <p:transition spd="med">
    <p:wip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gradFill rotWithShape="1">
          <a:gsLst>
            <a:gs pos="0">
              <a:srgbClr val="DDEBCF"/>
            </a:gs>
            <a:gs pos="50000">
              <a:srgbClr val="9CB86E"/>
            </a:gs>
            <a:gs pos="100000">
              <a:srgbClr val="156B13"/>
            </a:gs>
          </a:gsLst>
          <a:lin ang="5400000" scaled="0"/>
        </a:gradFill>
        <a:effectLst/>
      </p:bgPr>
    </p:bg>
    <p:spTree>
      <p:nvGrpSpPr>
        <p:cNvPr id="1" name=""/>
        <p:cNvGrpSpPr/>
        <p:nvPr/>
      </p:nvGrpSpPr>
      <p:grpSpPr>
        <a:xfrm>
          <a:off x="0" y="0"/>
          <a:ext cx="0" cy="0"/>
          <a:chOff x="0" y="0"/>
          <a:chExt cx="0" cy="0"/>
        </a:xfrm>
      </p:grpSpPr>
      <p:pic>
        <p:nvPicPr>
          <p:cNvPr id="5" name="Рисунок 4" descr="podvodnyi-gorod-ionaguni-3.jpg"/>
          <p:cNvPicPr>
            <a:picLocks noChangeAspect="1"/>
          </p:cNvPicPr>
          <p:nvPr/>
        </p:nvPicPr>
        <p:blipFill>
          <a:blip r:embed="rId3" cstate="print"/>
          <a:stretch>
            <a:fillRect/>
          </a:stretch>
        </p:blipFill>
        <p:spPr>
          <a:xfrm>
            <a:off x="3286116" y="1571612"/>
            <a:ext cx="5857884" cy="5286388"/>
          </a:xfrm>
          <a:prstGeom prst="rect">
            <a:avLst/>
          </a:prstGeom>
        </p:spPr>
      </p:pic>
      <p:sp>
        <p:nvSpPr>
          <p:cNvPr id="2" name="Заголовок 1"/>
          <p:cNvSpPr>
            <a:spLocks noGrp="1"/>
          </p:cNvSpPr>
          <p:nvPr>
            <p:ph type="title"/>
          </p:nvPr>
        </p:nvSpPr>
        <p:spPr>
          <a:xfrm>
            <a:off x="4286248" y="357166"/>
            <a:ext cx="4857752" cy="1399032"/>
          </a:xfrm>
        </p:spPr>
        <p:txBody>
          <a:bodyPr>
            <a:normAutofit fontScale="90000"/>
          </a:bodyPr>
          <a:lstStyle/>
          <a:p>
            <a:r>
              <a:rPr lang="ru-RU" dirty="0" smtClean="0"/>
              <a:t>Подводная пирамида </a:t>
            </a:r>
            <a:r>
              <a:rPr lang="ru-RU" dirty="0" err="1" smtClean="0"/>
              <a:t>Йонагуни</a:t>
            </a:r>
            <a:r>
              <a:rPr lang="ru-RU" dirty="0" smtClean="0"/>
              <a:t>.</a:t>
            </a:r>
            <a:br>
              <a:rPr lang="ru-RU" dirty="0" smtClean="0"/>
            </a:br>
            <a:r>
              <a:rPr lang="ru-RU" dirty="0" smtClean="0"/>
              <a:t> </a:t>
            </a:r>
            <a:endParaRPr lang="ru-RU" dirty="0"/>
          </a:p>
        </p:txBody>
      </p:sp>
      <p:sp>
        <p:nvSpPr>
          <p:cNvPr id="3" name="Содержимое 2"/>
          <p:cNvSpPr>
            <a:spLocks noGrp="1"/>
          </p:cNvSpPr>
          <p:nvPr>
            <p:ph idx="1"/>
          </p:nvPr>
        </p:nvSpPr>
        <p:spPr>
          <a:xfrm>
            <a:off x="-285784" y="0"/>
            <a:ext cx="3643306" cy="7072290"/>
          </a:xfrm>
        </p:spPr>
        <p:txBody>
          <a:bodyPr>
            <a:normAutofit fontScale="62500" lnSpcReduction="20000"/>
          </a:bodyPr>
          <a:lstStyle/>
          <a:p>
            <a:pPr>
              <a:buNone/>
            </a:pPr>
            <a:endParaRPr lang="ru-RU" sz="3400" b="1" dirty="0" smtClean="0">
              <a:solidFill>
                <a:schemeClr val="bg1"/>
              </a:solidFill>
              <a:latin typeface="Times New Roman" pitchFamily="18" charset="0"/>
              <a:cs typeface="Times New Roman" pitchFamily="18" charset="0"/>
            </a:endParaRPr>
          </a:p>
          <a:p>
            <a:pPr algn="ctr">
              <a:buNone/>
            </a:pPr>
            <a:r>
              <a:rPr lang="ru-RU" sz="3400" b="1" dirty="0" smtClean="0">
                <a:solidFill>
                  <a:schemeClr val="bg1"/>
                </a:solidFill>
                <a:latin typeface="Times New Roman" pitchFamily="18" charset="0"/>
                <a:cs typeface="Times New Roman" pitchFamily="18" charset="0"/>
              </a:rPr>
              <a:t>Это </a:t>
            </a:r>
            <a:r>
              <a:rPr lang="ru-RU" sz="3400" b="1" dirty="0" smtClean="0">
                <a:solidFill>
                  <a:schemeClr val="bg1"/>
                </a:solidFill>
                <a:latin typeface="Times New Roman" pitchFamily="18" charset="0"/>
                <a:cs typeface="Times New Roman" pitchFamily="18" charset="0"/>
              </a:rPr>
              <a:t>место – самое загадочное </a:t>
            </a:r>
            <a:r>
              <a:rPr lang="ru-RU" sz="3400" b="1" dirty="0" smtClean="0">
                <a:solidFill>
                  <a:schemeClr val="bg1"/>
                </a:solidFill>
                <a:latin typeface="Times New Roman" pitchFamily="18" charset="0"/>
                <a:cs typeface="Times New Roman" pitchFamily="18" charset="0"/>
                <a:hlinkClick r:id="rId4" tooltip="Самые красивые коты на Земле"/>
              </a:rPr>
              <a:t>на Земле</a:t>
            </a:r>
            <a:r>
              <a:rPr lang="ru-RU" sz="3400" b="1" dirty="0" smtClean="0">
                <a:solidFill>
                  <a:schemeClr val="bg1"/>
                </a:solidFill>
                <a:latin typeface="Times New Roman" pitchFamily="18" charset="0"/>
                <a:cs typeface="Times New Roman" pitchFamily="18" charset="0"/>
              </a:rPr>
              <a:t>. Из названия понятно, что оно находится под землей в воде. Ученые установили, что этой необычной постройке примерно десять тысяч лет. Она находится в Японии. Интересно, что одна из стен этого монумента имеет резкий обрыв, который уходит на глубину примерно тридцати метров. Некоторые ученые предполагают, что этот монумент был сначала обычной скалой, но потом его преобразовывали люди, и впоследствии он обрел такой внешний вид, который имеет сейчас.</a:t>
            </a:r>
          </a:p>
          <a:p>
            <a:endParaRPr lang="ru-RU" dirty="0">
              <a:latin typeface="Times New Roman" pitchFamily="18" charset="0"/>
              <a:cs typeface="Times New Roman" pitchFamily="18" charset="0"/>
            </a:endParaRPr>
          </a:p>
        </p:txBody>
      </p:sp>
    </p:spTree>
  </p:cSld>
  <p:clrMapOvr>
    <a:masterClrMapping/>
  </p:clrMapOvr>
  <p:transition spd="slow">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gradFill rotWithShape="1">
          <a:gsLst>
            <a:gs pos="0">
              <a:srgbClr val="5E9EFF"/>
            </a:gs>
            <a:gs pos="39999">
              <a:srgbClr val="85C2FF"/>
            </a:gs>
            <a:gs pos="70000">
              <a:srgbClr val="C4D6EB"/>
            </a:gs>
            <a:gs pos="100000">
              <a:srgbClr val="FFEBFA"/>
            </a:gs>
          </a:gsLst>
          <a:lin ang="5400000" scaled="0"/>
        </a:gradFill>
        <a:effectLst/>
      </p:bgPr>
    </p:bg>
    <p:spTree>
      <p:nvGrpSpPr>
        <p:cNvPr id="1" name=""/>
        <p:cNvGrpSpPr/>
        <p:nvPr/>
      </p:nvGrpSpPr>
      <p:grpSpPr>
        <a:xfrm>
          <a:off x="0" y="0"/>
          <a:ext cx="0" cy="0"/>
          <a:chOff x="0" y="0"/>
          <a:chExt cx="0" cy="0"/>
        </a:xfrm>
      </p:grpSpPr>
      <p:pic>
        <p:nvPicPr>
          <p:cNvPr id="4" name="Рисунок 3" descr="1270296462_1235626991_7.jpg"/>
          <p:cNvPicPr>
            <a:picLocks noChangeAspect="1"/>
          </p:cNvPicPr>
          <p:nvPr/>
        </p:nvPicPr>
        <p:blipFill>
          <a:blip r:embed="rId2" cstate="print"/>
          <a:stretch>
            <a:fillRect/>
          </a:stretch>
        </p:blipFill>
        <p:spPr>
          <a:xfrm>
            <a:off x="1571604" y="3214686"/>
            <a:ext cx="6000760" cy="3643314"/>
          </a:xfrm>
          <a:prstGeom prst="rect">
            <a:avLst/>
          </a:prstGeom>
        </p:spPr>
      </p:pic>
      <p:sp>
        <p:nvSpPr>
          <p:cNvPr id="3" name="Содержимое 2"/>
          <p:cNvSpPr>
            <a:spLocks noGrp="1"/>
          </p:cNvSpPr>
          <p:nvPr>
            <p:ph idx="1"/>
          </p:nvPr>
        </p:nvSpPr>
        <p:spPr>
          <a:xfrm>
            <a:off x="0" y="0"/>
            <a:ext cx="9144000" cy="3500438"/>
          </a:xfrm>
        </p:spPr>
        <p:txBody>
          <a:bodyPr>
            <a:normAutofit fontScale="70000" lnSpcReduction="20000"/>
          </a:bodyPr>
          <a:lstStyle/>
          <a:p>
            <a:pPr algn="ctr">
              <a:buNone/>
            </a:pPr>
            <a:r>
              <a:rPr lang="ru-RU" b="1" i="1" u="sng" dirty="0" err="1" smtClean="0">
                <a:solidFill>
                  <a:srgbClr val="FF0000"/>
                </a:solidFill>
                <a:latin typeface="Times New Roman" pitchFamily="18" charset="0"/>
                <a:cs typeface="Times New Roman" pitchFamily="18" charset="0"/>
              </a:rPr>
              <a:t>Салар</a:t>
            </a:r>
            <a:r>
              <a:rPr lang="ru-RU" b="1" i="1" u="sng" dirty="0" smtClean="0">
                <a:solidFill>
                  <a:srgbClr val="FF0000"/>
                </a:solidFill>
                <a:latin typeface="Times New Roman" pitchFamily="18" charset="0"/>
                <a:cs typeface="Times New Roman" pitchFamily="18" charset="0"/>
              </a:rPr>
              <a:t> де </a:t>
            </a:r>
            <a:r>
              <a:rPr lang="ru-RU" b="1" i="1" u="sng" dirty="0" err="1" smtClean="0">
                <a:solidFill>
                  <a:srgbClr val="FF0000"/>
                </a:solidFill>
                <a:latin typeface="Times New Roman" pitchFamily="18" charset="0"/>
                <a:cs typeface="Times New Roman" pitchFamily="18" charset="0"/>
              </a:rPr>
              <a:t>Уюни</a:t>
            </a:r>
            <a:endParaRPr lang="ru-RU" b="1" i="1" u="sng" dirty="0" smtClean="0">
              <a:solidFill>
                <a:srgbClr val="FF0000"/>
              </a:solidFill>
              <a:latin typeface="Times New Roman" pitchFamily="18" charset="0"/>
              <a:cs typeface="Times New Roman" pitchFamily="18" charset="0"/>
            </a:endParaRPr>
          </a:p>
          <a:p>
            <a:pPr>
              <a:buNone/>
            </a:pPr>
            <a:r>
              <a:rPr lang="ru-RU" b="1" dirty="0" smtClean="0">
                <a:solidFill>
                  <a:schemeClr val="bg1"/>
                </a:solidFill>
                <a:latin typeface="Times New Roman" pitchFamily="18" charset="0"/>
                <a:cs typeface="Times New Roman" pitchFamily="18" charset="0"/>
              </a:rPr>
              <a:t>Можно сказать, что это натуральное зеркало, которое по площади достигает десять тысяч квадратных метров. В Боливии есть пустыня, которая отличается полностью от всех пустынь, которые только есть на Земле. В чем же ее превосходство и отличие? Эта пустыня необыкновенна тем, что собрала в себя множество солончаков. Поэтому можно сказать, что она не песчаная, а соляная. Здесь на удивление также находятся вулканы, которые действуют, здесь растут кактусы и есть гейзеры. Она действительно огромна по размерам. Но когда приходит сезон дождей, она становится еще более необыкновенной, чем была до того. Во время того как идут дожди, здесь на высохшем озере вода практически не впитывается в землю, а создает гигантское зеркало. </a:t>
            </a:r>
            <a:endParaRPr lang="ru-RU" b="1" dirty="0">
              <a:solidFill>
                <a:schemeClr val="bg1"/>
              </a:solidFill>
              <a:latin typeface="Times New Roman" pitchFamily="18" charset="0"/>
              <a:cs typeface="Times New Roman" pitchFamily="18" charset="0"/>
            </a:endParaRPr>
          </a:p>
        </p:txBody>
      </p:sp>
    </p:spTree>
  </p:cSld>
  <p:clrMapOvr>
    <a:masterClrMapping/>
  </p:clrMapOvr>
  <p:transition spd="slow">
    <p:strips dir="rd"/>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blinds(horizontal)">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salar-de-uyuni-foto-6.jpg"/>
          <p:cNvPicPr>
            <a:picLocks noGrp="1" noChangeAspect="1"/>
          </p:cNvPicPr>
          <p:nvPr>
            <p:ph idx="1"/>
          </p:nvPr>
        </p:nvPicPr>
        <p:blipFill>
          <a:blip r:embed="rId2" cstate="print"/>
          <a:stretch>
            <a:fillRect/>
          </a:stretch>
        </p:blipFill>
        <p:spPr>
          <a:xfrm>
            <a:off x="1" y="0"/>
            <a:ext cx="9144000" cy="6858000"/>
          </a:xfrm>
        </p:spPr>
      </p:pic>
    </p:spTree>
  </p:cSld>
  <p:clrMapOvr>
    <a:masterClrMapping/>
  </p:clrMapOvr>
  <p:transition spd="slow">
    <p:wheel spokes="1"/>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gradFill rotWithShape="1">
          <a:gsLst>
            <a:gs pos="0">
              <a:srgbClr val="3399FF"/>
            </a:gs>
            <a:gs pos="16000">
              <a:srgbClr val="00CCCC"/>
            </a:gs>
            <a:gs pos="47000">
              <a:srgbClr val="9999FF"/>
            </a:gs>
            <a:gs pos="60001">
              <a:srgbClr val="2E6792"/>
            </a:gs>
            <a:gs pos="71001">
              <a:srgbClr val="3333CC"/>
            </a:gs>
            <a:gs pos="81000">
              <a:srgbClr val="1170FF"/>
            </a:gs>
            <a:gs pos="100000">
              <a:srgbClr val="006699"/>
            </a:gs>
          </a:gsLst>
          <a:lin ang="5400000" scaled="0"/>
        </a:grad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4143372" cy="6858000"/>
          </a:xfrm>
        </p:spPr>
        <p:txBody>
          <a:bodyPr>
            <a:normAutofit fontScale="62500" lnSpcReduction="20000"/>
          </a:bodyPr>
          <a:lstStyle/>
          <a:p>
            <a:pPr algn="ctr">
              <a:buNone/>
            </a:pPr>
            <a:endParaRPr lang="ru-RU" b="1" i="1" u="sng" dirty="0" smtClean="0">
              <a:solidFill>
                <a:srgbClr val="FF0000"/>
              </a:solidFill>
              <a:latin typeface="Times New Roman" pitchFamily="18" charset="0"/>
              <a:cs typeface="Times New Roman" pitchFamily="18" charset="0"/>
            </a:endParaRPr>
          </a:p>
          <a:p>
            <a:pPr algn="ctr">
              <a:buNone/>
            </a:pPr>
            <a:r>
              <a:rPr lang="ru-RU" b="1" i="1" u="sng" dirty="0" smtClean="0">
                <a:solidFill>
                  <a:srgbClr val="FF0000"/>
                </a:solidFill>
                <a:latin typeface="Times New Roman" pitchFamily="18" charset="0"/>
                <a:cs typeface="Times New Roman" pitchFamily="18" charset="0"/>
              </a:rPr>
              <a:t>Край </a:t>
            </a:r>
            <a:r>
              <a:rPr lang="ru-RU" b="1" i="1" u="sng" dirty="0" smtClean="0">
                <a:solidFill>
                  <a:srgbClr val="FF0000"/>
                </a:solidFill>
                <a:latin typeface="Times New Roman" pitchFamily="18" charset="0"/>
                <a:cs typeface="Times New Roman" pitchFamily="18" charset="0"/>
              </a:rPr>
              <a:t>света</a:t>
            </a:r>
          </a:p>
          <a:p>
            <a:pPr>
              <a:buNone/>
            </a:pPr>
            <a:r>
              <a:rPr lang="ru-RU" sz="3400" b="1" dirty="0" smtClean="0">
                <a:solidFill>
                  <a:schemeClr val="bg1"/>
                </a:solidFill>
                <a:latin typeface="Times New Roman" pitchFamily="18" charset="0"/>
                <a:cs typeface="Times New Roman" pitchFamily="18" charset="0"/>
              </a:rPr>
              <a:t>Одним из необыкновенных мест на нашей планете считается море, а именно стык двух морей – Балтийского и Северного. Это место находится в Дании, возле города </a:t>
            </a:r>
            <a:r>
              <a:rPr lang="ru-RU" sz="3400" b="1" dirty="0" err="1" smtClean="0">
                <a:solidFill>
                  <a:schemeClr val="bg1"/>
                </a:solidFill>
                <a:latin typeface="Times New Roman" pitchFamily="18" charset="0"/>
                <a:cs typeface="Times New Roman" pitchFamily="18" charset="0"/>
              </a:rPr>
              <a:t>Скаген</a:t>
            </a:r>
            <a:r>
              <a:rPr lang="ru-RU" sz="3400" b="1" dirty="0" smtClean="0">
                <a:solidFill>
                  <a:schemeClr val="bg1"/>
                </a:solidFill>
                <a:latin typeface="Times New Roman" pitchFamily="18" charset="0"/>
                <a:cs typeface="Times New Roman" pitchFamily="18" charset="0"/>
              </a:rPr>
              <a:t>. Местные жители так и назвали это место краем света, так как стык этих морей настолько отчетливо заметен, что создается впечатление, что заканчивается один мир и начинается другой.</a:t>
            </a:r>
          </a:p>
          <a:p>
            <a:pPr>
              <a:buNone/>
            </a:pPr>
            <a:r>
              <a:rPr lang="ru-RU" sz="3400" b="1" dirty="0" smtClean="0">
                <a:solidFill>
                  <a:schemeClr val="bg1"/>
                </a:solidFill>
                <a:latin typeface="Times New Roman" pitchFamily="18" charset="0"/>
                <a:cs typeface="Times New Roman" pitchFamily="18" charset="0"/>
              </a:rPr>
              <a:t>Это чудо объясняется тем, что в водах этих двух морей есть два отдельных течения разной плотности. Поэтому они не смешиваются, а создают отдельную границу, которая отчетливо видна.</a:t>
            </a:r>
          </a:p>
          <a:p>
            <a:endParaRPr lang="ru-RU" dirty="0"/>
          </a:p>
        </p:txBody>
      </p:sp>
      <p:pic>
        <p:nvPicPr>
          <p:cNvPr id="4" name="Рисунок 3" descr="s0859019.jpg"/>
          <p:cNvPicPr>
            <a:picLocks noChangeAspect="1"/>
          </p:cNvPicPr>
          <p:nvPr/>
        </p:nvPicPr>
        <p:blipFill>
          <a:blip r:embed="rId2" cstate="print"/>
          <a:stretch>
            <a:fillRect/>
          </a:stretch>
        </p:blipFill>
        <p:spPr>
          <a:xfrm>
            <a:off x="4117261" y="0"/>
            <a:ext cx="5026739" cy="4214818"/>
          </a:xfrm>
          <a:prstGeom prst="rect">
            <a:avLst/>
          </a:prstGeom>
        </p:spPr>
      </p:pic>
    </p:spTree>
  </p:cSld>
  <p:clrMapOvr>
    <a:masterClrMapping/>
  </p:clrMapOvr>
  <p:transition spd="slow">
    <p:newsfla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checkerboard(across)">
                                      <p:cBhvr>
                                        <p:cTn id="7"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stik-dvux-morei-7.jpg"/>
          <p:cNvPicPr>
            <a:picLocks noGrp="1" noChangeAspect="1"/>
          </p:cNvPicPr>
          <p:nvPr>
            <p:ph idx="1"/>
          </p:nvPr>
        </p:nvPicPr>
        <p:blipFill>
          <a:blip r:embed="rId2" cstate="print"/>
          <a:stretch>
            <a:fillRect/>
          </a:stretch>
        </p:blipFill>
        <p:spPr>
          <a:xfrm>
            <a:off x="-1" y="0"/>
            <a:ext cx="9103819" cy="6858000"/>
          </a:xfrm>
        </p:spPr>
      </p:pic>
    </p:spTree>
  </p:cSld>
  <p:clrMapOvr>
    <a:masterClrMapping/>
  </p:clrMapOvr>
  <p:transition spd="med">
    <p:cover dir="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blipFill>
          <a:blip r:embed="rId2" cstate="print"/>
          <a:tile tx="0" ty="0" sx="100000" sy="100000" flip="none" algn="tl"/>
        </a:blipFill>
        <a:effectLst/>
      </p:bgPr>
    </p:bg>
    <p:spTree>
      <p:nvGrpSpPr>
        <p:cNvPr id="1" name=""/>
        <p:cNvGrpSpPr/>
        <p:nvPr/>
      </p:nvGrpSpPr>
      <p:grpSpPr>
        <a:xfrm>
          <a:off x="0" y="0"/>
          <a:ext cx="0" cy="0"/>
          <a:chOff x="0" y="0"/>
          <a:chExt cx="0" cy="0"/>
        </a:xfrm>
      </p:grpSpPr>
      <p:sp>
        <p:nvSpPr>
          <p:cNvPr id="3" name="Содержимое 2"/>
          <p:cNvSpPr>
            <a:spLocks noGrp="1"/>
          </p:cNvSpPr>
          <p:nvPr>
            <p:ph idx="1"/>
          </p:nvPr>
        </p:nvSpPr>
        <p:spPr>
          <a:xfrm>
            <a:off x="0" y="0"/>
            <a:ext cx="9144000" cy="3286124"/>
          </a:xfrm>
        </p:spPr>
        <p:txBody>
          <a:bodyPr>
            <a:normAutofit fontScale="85000" lnSpcReduction="20000"/>
          </a:bodyPr>
          <a:lstStyle/>
          <a:p>
            <a:pPr algn="ctr">
              <a:buNone/>
            </a:pPr>
            <a:r>
              <a:rPr lang="ru-RU" b="1" i="1" u="sng" dirty="0" smtClean="0">
                <a:solidFill>
                  <a:srgbClr val="FF0000"/>
                </a:solidFill>
                <a:latin typeface="Times New Roman" pitchFamily="18" charset="0"/>
                <a:cs typeface="Times New Roman" pitchFamily="18" charset="0"/>
              </a:rPr>
              <a:t>Лес кривых деревьев </a:t>
            </a:r>
            <a:r>
              <a:rPr lang="ru-RU" b="1" dirty="0" smtClean="0">
                <a:latin typeface="Times New Roman" pitchFamily="18" charset="0"/>
                <a:cs typeface="Times New Roman" pitchFamily="18" charset="0"/>
              </a:rPr>
              <a:t>. </a:t>
            </a:r>
            <a:endParaRPr lang="ru-RU" b="1" dirty="0" smtClean="0">
              <a:latin typeface="Times New Roman" pitchFamily="18" charset="0"/>
              <a:cs typeface="Times New Roman" pitchFamily="18" charset="0"/>
            </a:endParaRPr>
          </a:p>
          <a:p>
            <a:pPr>
              <a:buNone/>
            </a:pPr>
            <a:r>
              <a:rPr lang="ru-RU" b="1" dirty="0" smtClean="0">
                <a:latin typeface="Times New Roman" pitchFamily="18" charset="0"/>
                <a:cs typeface="Times New Roman" pitchFamily="18" charset="0"/>
              </a:rPr>
              <a:t>Этот  </a:t>
            </a:r>
            <a:r>
              <a:rPr lang="ru-RU" b="1" dirty="0" smtClean="0">
                <a:latin typeface="Times New Roman" pitchFamily="18" charset="0"/>
                <a:cs typeface="Times New Roman" pitchFamily="18" charset="0"/>
              </a:rPr>
              <a:t>лес находится в </a:t>
            </a:r>
            <a:r>
              <a:rPr lang="ru-RU" b="1" dirty="0" smtClean="0">
                <a:latin typeface="Times New Roman" pitchFamily="18" charset="0"/>
                <a:cs typeface="Times New Roman" pitchFamily="18" charset="0"/>
              </a:rPr>
              <a:t>Польше</a:t>
            </a:r>
            <a:r>
              <a:rPr lang="ru-RU" b="1" dirty="0" smtClean="0">
                <a:latin typeface="Times New Roman" pitchFamily="18" charset="0"/>
                <a:cs typeface="Times New Roman" pitchFamily="18" charset="0"/>
              </a:rPr>
              <a:t>. Он вырос не самостоятельно, а был посажен до Второй мировой войны в тридцатые годы ХХ столетия.</a:t>
            </a:r>
          </a:p>
          <a:p>
            <a:pPr>
              <a:buNone/>
            </a:pPr>
            <a:r>
              <a:rPr lang="ru-RU" b="1" dirty="0" smtClean="0">
                <a:latin typeface="Times New Roman" pitchFamily="18" charset="0"/>
                <a:cs typeface="Times New Roman" pitchFamily="18" charset="0"/>
              </a:rPr>
              <a:t>Этот лес насчитывает около четырехсот деревьев, которые имеют изгиб в стволе в одну сторону, это выглядит настолько синхронно и плавно, что просто удивляет. Тяжело найти толковое объяснение такому невообразимому росту сосен. </a:t>
            </a:r>
          </a:p>
          <a:p>
            <a:endParaRPr lang="ru-RU" dirty="0"/>
          </a:p>
        </p:txBody>
      </p:sp>
      <p:pic>
        <p:nvPicPr>
          <p:cNvPr id="6" name="Рисунок 5" descr="i.jpg"/>
          <p:cNvPicPr>
            <a:picLocks noChangeAspect="1"/>
          </p:cNvPicPr>
          <p:nvPr/>
        </p:nvPicPr>
        <p:blipFill>
          <a:blip r:embed="rId3" cstate="print"/>
          <a:stretch>
            <a:fillRect/>
          </a:stretch>
        </p:blipFill>
        <p:spPr>
          <a:xfrm>
            <a:off x="4166232" y="3143248"/>
            <a:ext cx="4977768" cy="3714752"/>
          </a:xfrm>
          <a:prstGeom prst="rect">
            <a:avLst/>
          </a:prstGeom>
        </p:spPr>
      </p:pic>
    </p:spTree>
  </p:cSld>
  <p:clrMapOvr>
    <a:masterClrMapping/>
  </p:clrMapOvr>
  <p:transition spd="med">
    <p:checker dir="vert"/>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770" decel="100000"/>
                                        <p:tgtEl>
                                          <p:spTgt spid="6"/>
                                        </p:tgtEl>
                                      </p:cBhvr>
                                    </p:animEffect>
                                    <p:animScale>
                                      <p:cBhvr>
                                        <p:cTn id="8" dur="770" decel="100000"/>
                                        <p:tgtEl>
                                          <p:spTgt spid="6"/>
                                        </p:tgtEl>
                                      </p:cBhvr>
                                      <p:from x="10000" y="10000"/>
                                      <p:to x="200000" y="450000"/>
                                    </p:animScale>
                                    <p:animScale>
                                      <p:cBhvr>
                                        <p:cTn id="9" dur="1230" accel="100000" fill="hold">
                                          <p:stCondLst>
                                            <p:cond delay="770"/>
                                          </p:stCondLst>
                                        </p:cTn>
                                        <p:tgtEl>
                                          <p:spTgt spid="6"/>
                                        </p:tgtEl>
                                      </p:cBhvr>
                                      <p:from x="200000" y="450000"/>
                                      <p:to x="100000" y="100000"/>
                                    </p:animScale>
                                    <p:set>
                                      <p:cBhvr>
                                        <p:cTn id="10" dur="770" fill="hold"/>
                                        <p:tgtEl>
                                          <p:spTgt spid="6"/>
                                        </p:tgtEl>
                                        <p:attrNameLst>
                                          <p:attrName>ppt_x</p:attrName>
                                        </p:attrNameLst>
                                      </p:cBhvr>
                                      <p:to>
                                        <p:strVal val="(0.5)"/>
                                      </p:to>
                                    </p:set>
                                    <p:anim from="(0.5)" to="(#ppt_x)" calcmode="lin" valueType="num">
                                      <p:cBhvr>
                                        <p:cTn id="11" dur="1230" accel="100000" fill="hold">
                                          <p:stCondLst>
                                            <p:cond delay="770"/>
                                          </p:stCondLst>
                                        </p:cTn>
                                        <p:tgtEl>
                                          <p:spTgt spid="6"/>
                                        </p:tgtEl>
                                        <p:attrNameLst>
                                          <p:attrName>ppt_x</p:attrName>
                                        </p:attrNameLst>
                                      </p:cBhvr>
                                    </p:anim>
                                    <p:set>
                                      <p:cBhvr>
                                        <p:cTn id="12" dur="770" fill="hold"/>
                                        <p:tgtEl>
                                          <p:spTgt spid="6"/>
                                        </p:tgtEl>
                                        <p:attrNameLst>
                                          <p:attrName>ppt_y</p:attrName>
                                        </p:attrNameLst>
                                      </p:cBhvr>
                                      <p:to>
                                        <p:strVal val="(#ppt_y+0.4)"/>
                                      </p:to>
                                    </p:set>
                                    <p:anim from="(#ppt_y+0.4)" to="(#ppt_y)" calcmode="lin" valueType="num">
                                      <p:cBhvr>
                                        <p:cTn id="13" dur="1230" accel="100000" fill="hold">
                                          <p:stCondLst>
                                            <p:cond delay="770"/>
                                          </p:stCondLst>
                                        </p:cTn>
                                        <p:tgtEl>
                                          <p:spTgt spid="6"/>
                                        </p:tgtEl>
                                        <p:attrNameLst>
                                          <p:attrName>ppt_y</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Яркая">
  <a:themeElements>
    <a:clrScheme name="Яркая">
      <a:dk1>
        <a:sysClr val="windowText" lastClr="000000"/>
      </a:dk1>
      <a:lt1>
        <a:sysClr val="window" lastClr="FFFFFF"/>
      </a:lt1>
      <a:dk2>
        <a:srgbClr val="666666"/>
      </a:dk2>
      <a:lt2>
        <a:srgbClr val="D2D2D2"/>
      </a:lt2>
      <a:accent1>
        <a:srgbClr val="FF388C"/>
      </a:accent1>
      <a:accent2>
        <a:srgbClr val="E40059"/>
      </a:accent2>
      <a:accent3>
        <a:srgbClr val="9C007F"/>
      </a:accent3>
      <a:accent4>
        <a:srgbClr val="68007F"/>
      </a:accent4>
      <a:accent5>
        <a:srgbClr val="005BD3"/>
      </a:accent5>
      <a:accent6>
        <a:srgbClr val="00349E"/>
      </a:accent6>
      <a:hlink>
        <a:srgbClr val="17BBFD"/>
      </a:hlink>
      <a:folHlink>
        <a:srgbClr val="FF79C2"/>
      </a:folHlink>
    </a:clrScheme>
    <a:fontScheme name="Яркая">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Яркая">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76</TotalTime>
  <Words>395</Words>
  <Application>Microsoft Office PowerPoint</Application>
  <PresentationFormat>Экран (4:3)</PresentationFormat>
  <Paragraphs>24</Paragraphs>
  <Slides>13</Slides>
  <Notes>1</Notes>
  <HiddenSlides>0</HiddenSlides>
  <MMClips>0</MMClips>
  <ScaleCrop>false</ScaleCrop>
  <HeadingPairs>
    <vt:vector size="4" baseType="variant">
      <vt:variant>
        <vt:lpstr>Тема</vt:lpstr>
      </vt:variant>
      <vt:variant>
        <vt:i4>1</vt:i4>
      </vt:variant>
      <vt:variant>
        <vt:lpstr>Заголовки слайдов</vt:lpstr>
      </vt:variant>
      <vt:variant>
        <vt:i4>13</vt:i4>
      </vt:variant>
    </vt:vector>
  </HeadingPairs>
  <TitlesOfParts>
    <vt:vector size="14" baseType="lpstr">
      <vt:lpstr>Яркая</vt:lpstr>
      <vt:lpstr>Самые загадочные места на планете.</vt:lpstr>
      <vt:lpstr>Слайд 2</vt:lpstr>
      <vt:lpstr>Слайд 3</vt:lpstr>
      <vt:lpstr>Подводная пирамида Йонагуни.  </vt:lpstr>
      <vt:lpstr>Слайд 5</vt:lpstr>
      <vt:lpstr>Слайд 6</vt:lpstr>
      <vt:lpstr>Слайд 7</vt:lpstr>
      <vt:lpstr>Слайд 8</vt:lpstr>
      <vt:lpstr>Слайд 9</vt:lpstr>
      <vt:lpstr>Слайд 10</vt:lpstr>
      <vt:lpstr>Слайд 11</vt:lpstr>
      <vt:lpstr>Слайд 12</vt:lpstr>
      <vt:lpstr>Спасибо за внимание)!</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Алина</dc:creator>
  <cp:lastModifiedBy>Ксюшка</cp:lastModifiedBy>
  <cp:revision>10</cp:revision>
  <dcterms:created xsi:type="dcterms:W3CDTF">2014-12-19T16:28:34Z</dcterms:created>
  <dcterms:modified xsi:type="dcterms:W3CDTF">2015-02-01T08:21:43Z</dcterms:modified>
</cp:coreProperties>
</file>