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65A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Помірний стиль 2 –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89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Зразок підзаголовка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8C978-E1E7-4C5B-97B0-2AF44C6F761C}" type="datetimeFigureOut">
              <a:rPr lang="ru-RU" smtClean="0"/>
              <a:t>02.01.2015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0B5CE-8F29-4099-B384-A63B6F2DD2C1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3423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8C978-E1E7-4C5B-97B0-2AF44C6F761C}" type="datetimeFigureOut">
              <a:rPr lang="ru-RU" smtClean="0"/>
              <a:t>02.01.2015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0B5CE-8F29-4099-B384-A63B6F2DD2C1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11525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8C978-E1E7-4C5B-97B0-2AF44C6F761C}" type="datetimeFigureOut">
              <a:rPr lang="ru-RU" smtClean="0"/>
              <a:t>02.01.2015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0B5CE-8F29-4099-B384-A63B6F2DD2C1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33109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8C978-E1E7-4C5B-97B0-2AF44C6F761C}" type="datetimeFigureOut">
              <a:rPr lang="ru-RU" smtClean="0"/>
              <a:t>02.01.2015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0B5CE-8F29-4099-B384-A63B6F2DD2C1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3893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8C978-E1E7-4C5B-97B0-2AF44C6F761C}" type="datetimeFigureOut">
              <a:rPr lang="ru-RU" smtClean="0"/>
              <a:t>02.01.2015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0B5CE-8F29-4099-B384-A63B6F2DD2C1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33677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8C978-E1E7-4C5B-97B0-2AF44C6F761C}" type="datetimeFigureOut">
              <a:rPr lang="ru-RU" smtClean="0"/>
              <a:t>02.01.2015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0B5CE-8F29-4099-B384-A63B6F2DD2C1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07237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8C978-E1E7-4C5B-97B0-2AF44C6F761C}" type="datetimeFigureOut">
              <a:rPr lang="ru-RU" smtClean="0"/>
              <a:t>02.01.2015</a:t>
            </a:fld>
            <a:endParaRPr lang="ru-RU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0B5CE-8F29-4099-B384-A63B6F2DD2C1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36094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8C978-E1E7-4C5B-97B0-2AF44C6F761C}" type="datetimeFigureOut">
              <a:rPr lang="ru-RU" smtClean="0"/>
              <a:t>02.01.2015</a:t>
            </a:fld>
            <a:endParaRPr lang="ru-RU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0B5CE-8F29-4099-B384-A63B6F2DD2C1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1921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8C978-E1E7-4C5B-97B0-2AF44C6F761C}" type="datetimeFigureOut">
              <a:rPr lang="ru-RU" smtClean="0"/>
              <a:t>02.01.2015</a:t>
            </a:fld>
            <a:endParaRPr lang="ru-RU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0B5CE-8F29-4099-B384-A63B6F2DD2C1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32652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8C978-E1E7-4C5B-97B0-2AF44C6F761C}" type="datetimeFigureOut">
              <a:rPr lang="ru-RU" smtClean="0"/>
              <a:t>02.01.2015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0B5CE-8F29-4099-B384-A63B6F2DD2C1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99929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8C978-E1E7-4C5B-97B0-2AF44C6F761C}" type="datetimeFigureOut">
              <a:rPr lang="ru-RU" smtClean="0"/>
              <a:t>02.01.2015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0B5CE-8F29-4099-B384-A63B6F2DD2C1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25122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58C978-E1E7-4C5B-97B0-2AF44C6F761C}" type="datetimeFigureOut">
              <a:rPr lang="ru-RU" smtClean="0"/>
              <a:t>02.01.2015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B0B5CE-8F29-4099-B384-A63B6F2DD2C1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6459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image" Target="../media/image3.jpg"/><Relationship Id="rId7" Type="http://schemas.openxmlformats.org/officeDocument/2006/relationships/image" Target="../media/image7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gif"/><Relationship Id="rId5" Type="http://schemas.openxmlformats.org/officeDocument/2006/relationships/image" Target="../media/image5.jpg"/><Relationship Id="rId10" Type="http://schemas.openxmlformats.org/officeDocument/2006/relationships/image" Target="../media/image10.gif"/><Relationship Id="rId4" Type="http://schemas.openxmlformats.org/officeDocument/2006/relationships/image" Target="../media/image4.jpg"/><Relationship Id="rId9" Type="http://schemas.openxmlformats.org/officeDocument/2006/relationships/image" Target="../media/image9.jp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stihi.ru/2013/02/25/6634" TargetMode="External"/><Relationship Id="rId13" Type="http://schemas.openxmlformats.org/officeDocument/2006/relationships/hyperlink" Target="http://detskiychas.ru/school/rodnoye_slovo/rasskazi_pro_bukvu_ya" TargetMode="External"/><Relationship Id="rId3" Type="http://schemas.openxmlformats.org/officeDocument/2006/relationships/hyperlink" Target="http://photobank.3vx.ru/29183-chelovecheskoe_uho_doktor_otolaringolog_audio_ear_candy_otkryitki_s_zazzle_.html" TargetMode="External"/><Relationship Id="rId7" Type="http://schemas.openxmlformats.org/officeDocument/2006/relationships/hyperlink" Target="http://znayka1.ru/news/igryi-s-bukvami-2" TargetMode="External"/><Relationship Id="rId12" Type="http://schemas.openxmlformats.org/officeDocument/2006/relationships/hyperlink" Target="http://www.prokoni.ru/forum/viewtopic.php?f=8&amp;t=143004" TargetMode="External"/><Relationship Id="rId2" Type="http://schemas.openxmlformats.org/officeDocument/2006/relationships/hyperlink" Target="http://mamaschool.ru/stixi/stixi-pro-ulitku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dazdorov.ru/pitatelnii-veshestva/mineral/613-sera-poleznie-svoystva.html" TargetMode="External"/><Relationship Id="rId11" Type="http://schemas.openxmlformats.org/officeDocument/2006/relationships/hyperlink" Target="http://900igr.net/kartinki/geografija/Uralskie-gory/002-Uralskie-gory.html" TargetMode="External"/><Relationship Id="rId5" Type="http://schemas.openxmlformats.org/officeDocument/2006/relationships/hyperlink" Target="http://ridgidshop.ru/tiski/nakovalni" TargetMode="External"/><Relationship Id="rId10" Type="http://schemas.openxmlformats.org/officeDocument/2006/relationships/hyperlink" Target="http://lenagold.ru/fon/clipart/t/telf.html" TargetMode="External"/><Relationship Id="rId4" Type="http://schemas.openxmlformats.org/officeDocument/2006/relationships/hyperlink" Target="http://zhurnal.lib.ru/s/sorenkowa_g/a-33.shtml" TargetMode="External"/><Relationship Id="rId9" Type="http://schemas.openxmlformats.org/officeDocument/2006/relationships/hyperlink" Target="http://900igr.net/kartinki/tsvet-i-forma/Zvuki-tuk.files/018-Molotok-stuchit-TUK-TUK.html" TargetMode="External"/><Relationship Id="rId14" Type="http://schemas.openxmlformats.org/officeDocument/2006/relationships/hyperlink" Target="http://readik.ru/str1_10_1_3.php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548680"/>
            <a:ext cx="7772400" cy="1470025"/>
          </a:xfrm>
        </p:spPr>
        <p:txBody>
          <a:bodyPr/>
          <a:lstStyle/>
          <a:p>
            <a:r>
              <a:rPr lang="ru-RU" dirty="0" smtClean="0"/>
              <a:t>Кроссворд </a:t>
            </a:r>
            <a:br>
              <a:rPr lang="ru-RU" dirty="0" smtClean="0"/>
            </a:br>
            <a:r>
              <a:rPr lang="ru-RU" sz="3600" dirty="0" smtClean="0"/>
              <a:t>по теме</a:t>
            </a:r>
            <a:endParaRPr lang="ru-RU" sz="3600" dirty="0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79512" y="5445224"/>
            <a:ext cx="4176464" cy="1008112"/>
          </a:xfrm>
        </p:spPr>
        <p:txBody>
          <a:bodyPr>
            <a:normAutofit fontScale="70000" lnSpcReduction="20000"/>
          </a:bodyPr>
          <a:lstStyle/>
          <a:p>
            <a:pPr algn="l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Составила:</a:t>
            </a:r>
          </a:p>
          <a:p>
            <a:pPr algn="l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Данильченко О.В., учитель биологии Донецкой ОШ №97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11560" y="1844824"/>
            <a:ext cx="8177276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«Сенсорные системы»</a:t>
            </a:r>
            <a:endParaRPr lang="ru-RU" sz="5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028" name="Picture 4" descr="https://encrypted-tbn1.gstatic.com/images?q=tbn:ANd9GcRXMDKIvY1E4LrDg-3PmFN4NidvGUGmUA_aQCIuv591zObGPT-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0261" y="3645024"/>
            <a:ext cx="3838575" cy="2838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5708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" name="Таблиця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0614394"/>
              </p:ext>
            </p:extLst>
          </p:nvPr>
        </p:nvGraphicFramePr>
        <p:xfrm>
          <a:off x="6628452" y="2996952"/>
          <a:ext cx="504056" cy="20162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56"/>
              </a:tblGrid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9</a:t>
                      </a:r>
                      <a:endParaRPr lang="ru-RU" sz="2400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2A65AC">
                        <a:alpha val="85000"/>
                      </a:srgbClr>
                    </a:solidFill>
                  </a:tcPr>
                </a:tc>
              </a:tr>
              <a:tr h="50405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2A65AC">
                        <a:alpha val="85000"/>
                      </a:srgbClr>
                    </a:solidFill>
                  </a:tcPr>
                </a:tc>
              </a:tr>
              <a:tr h="50405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2A65AC">
                        <a:alpha val="85000"/>
                      </a:srgbClr>
                    </a:solidFill>
                  </a:tcPr>
                </a:tc>
              </a:tr>
              <a:tr h="50405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2A65AC">
                        <a:alpha val="85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2" name="Таблиця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8361695"/>
              </p:ext>
            </p:extLst>
          </p:nvPr>
        </p:nvGraphicFramePr>
        <p:xfrm>
          <a:off x="1259632" y="548680"/>
          <a:ext cx="504056" cy="40324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56"/>
              </a:tblGrid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2</a:t>
                      </a:r>
                      <a:endParaRPr lang="ru-RU" sz="2400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2A65AC">
                        <a:alpha val="85000"/>
                      </a:srgbClr>
                    </a:solidFill>
                  </a:tcPr>
                </a:tc>
              </a:tr>
              <a:tr h="50405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2A65AC">
                        <a:alpha val="85000"/>
                      </a:srgbClr>
                    </a:solidFill>
                  </a:tcPr>
                </a:tc>
              </a:tr>
              <a:tr h="50405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2A65AC">
                        <a:alpha val="85000"/>
                      </a:srgbClr>
                    </a:solidFill>
                  </a:tcPr>
                </a:tc>
              </a:tr>
              <a:tr h="50405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2A65AC">
                        <a:alpha val="85000"/>
                      </a:srgbClr>
                    </a:solidFill>
                  </a:tcPr>
                </a:tc>
              </a:tr>
              <a:tr h="50405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2A65AC">
                        <a:alpha val="85000"/>
                      </a:srgbClr>
                    </a:solidFill>
                  </a:tcPr>
                </a:tc>
              </a:tr>
              <a:tr h="50405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2A65AC">
                        <a:alpha val="85000"/>
                      </a:srgbClr>
                    </a:solidFill>
                  </a:tcPr>
                </a:tc>
              </a:tr>
              <a:tr h="50405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2A65AC">
                        <a:alpha val="85000"/>
                      </a:srgbClr>
                    </a:solidFill>
                  </a:tcPr>
                </a:tc>
              </a:tr>
              <a:tr h="50405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2A65AC">
                        <a:alpha val="85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3" name="Таблиця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2028539"/>
              </p:ext>
            </p:extLst>
          </p:nvPr>
        </p:nvGraphicFramePr>
        <p:xfrm>
          <a:off x="179512" y="2996952"/>
          <a:ext cx="1584176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2061"/>
                <a:gridCol w="552061"/>
                <a:gridCol w="480054"/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4</a:t>
                      </a:r>
                      <a:endParaRPr lang="ru-RU" sz="2400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</a:tr>
            </a:tbl>
          </a:graphicData>
        </a:graphic>
      </p:graphicFrame>
      <p:graphicFrame>
        <p:nvGraphicFramePr>
          <p:cNvPr id="30" name="Таблиця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3465791"/>
              </p:ext>
            </p:extLst>
          </p:nvPr>
        </p:nvGraphicFramePr>
        <p:xfrm>
          <a:off x="179512" y="2996952"/>
          <a:ext cx="1584176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2061"/>
                <a:gridCol w="552061"/>
                <a:gridCol w="480054"/>
              </a:tblGrid>
              <a:tr h="385192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У</a:t>
                      </a:r>
                      <a:endParaRPr lang="ru-RU" sz="2400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Х</a:t>
                      </a:r>
                      <a:endParaRPr lang="ru-RU" sz="2400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О</a:t>
                      </a:r>
                      <a:endParaRPr lang="ru-RU" sz="2400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</a:tr>
            </a:tbl>
          </a:graphicData>
        </a:graphic>
      </p:graphicFrame>
      <p:graphicFrame>
        <p:nvGraphicFramePr>
          <p:cNvPr id="19" name="Таблиця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9103977"/>
              </p:ext>
            </p:extLst>
          </p:nvPr>
        </p:nvGraphicFramePr>
        <p:xfrm>
          <a:off x="179512" y="116632"/>
          <a:ext cx="5328590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2859"/>
                <a:gridCol w="532859"/>
                <a:gridCol w="532859"/>
                <a:gridCol w="532859"/>
                <a:gridCol w="532859"/>
                <a:gridCol w="532859"/>
                <a:gridCol w="532859"/>
                <a:gridCol w="532859"/>
                <a:gridCol w="532859"/>
                <a:gridCol w="532859"/>
              </a:tblGrid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ru-RU" sz="2400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</a:t>
                      </a:r>
                      <a:endParaRPr lang="ru-RU" sz="2400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</a:tr>
            </a:tbl>
          </a:graphicData>
        </a:graphic>
      </p:graphicFrame>
      <p:graphicFrame>
        <p:nvGraphicFramePr>
          <p:cNvPr id="20" name="Таблиця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2647131"/>
              </p:ext>
            </p:extLst>
          </p:nvPr>
        </p:nvGraphicFramePr>
        <p:xfrm>
          <a:off x="755576" y="2564904"/>
          <a:ext cx="3168352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2061"/>
                <a:gridCol w="456051"/>
                <a:gridCol w="576064"/>
                <a:gridCol w="504056"/>
                <a:gridCol w="504056"/>
                <a:gridCol w="576064"/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3</a:t>
                      </a:r>
                      <a:endParaRPr lang="ru-RU" sz="2400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</a:tr>
            </a:tbl>
          </a:graphicData>
        </a:graphic>
      </p:graphicFrame>
      <p:graphicFrame>
        <p:nvGraphicFramePr>
          <p:cNvPr id="24" name="Таблиця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6610552"/>
              </p:ext>
            </p:extLst>
          </p:nvPr>
        </p:nvGraphicFramePr>
        <p:xfrm>
          <a:off x="2843808" y="2996952"/>
          <a:ext cx="504056" cy="35283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56"/>
              </a:tblGrid>
              <a:tr h="504056"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2A65AC">
                        <a:alpha val="85000"/>
                      </a:srgbClr>
                    </a:solidFill>
                  </a:tcPr>
                </a:tc>
              </a:tr>
              <a:tr h="50405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2A65AC">
                        <a:alpha val="85000"/>
                      </a:srgbClr>
                    </a:solidFill>
                  </a:tcPr>
                </a:tc>
              </a:tr>
              <a:tr h="50405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2A65AC">
                        <a:alpha val="85000"/>
                      </a:srgbClr>
                    </a:solidFill>
                  </a:tcPr>
                </a:tc>
              </a:tr>
              <a:tr h="50405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2A65AC">
                        <a:alpha val="85000"/>
                      </a:srgbClr>
                    </a:solidFill>
                  </a:tcPr>
                </a:tc>
              </a:tr>
              <a:tr h="50405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2A65AC">
                        <a:alpha val="85000"/>
                      </a:srgbClr>
                    </a:solidFill>
                  </a:tcPr>
                </a:tc>
              </a:tr>
              <a:tr h="50405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2A65AC">
                        <a:alpha val="85000"/>
                      </a:srgbClr>
                    </a:solidFill>
                  </a:tcPr>
                </a:tc>
              </a:tr>
              <a:tr h="50405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2A65AC">
                        <a:alpha val="85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5" name="Таблиця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2993971"/>
              </p:ext>
            </p:extLst>
          </p:nvPr>
        </p:nvGraphicFramePr>
        <p:xfrm>
          <a:off x="4427984" y="1988840"/>
          <a:ext cx="504056" cy="48691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56"/>
              </a:tblGrid>
              <a:tr h="493973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8</a:t>
                      </a:r>
                      <a:endParaRPr lang="ru-RU" sz="2400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2A65AC">
                        <a:alpha val="85000"/>
                      </a:srgbClr>
                    </a:solidFill>
                  </a:tcPr>
                </a:tc>
              </a:tr>
              <a:tr h="49397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2A65AC">
                        <a:alpha val="85000"/>
                      </a:srgbClr>
                    </a:solidFill>
                  </a:tcPr>
                </a:tc>
              </a:tr>
              <a:tr h="49397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2A65AC">
                        <a:alpha val="85000"/>
                      </a:srgbClr>
                    </a:solidFill>
                  </a:tcPr>
                </a:tc>
              </a:tr>
              <a:tr h="49397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2A65AC">
                        <a:alpha val="85000"/>
                      </a:srgbClr>
                    </a:solidFill>
                  </a:tcPr>
                </a:tc>
              </a:tr>
              <a:tr h="49397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2A65AC">
                        <a:alpha val="85000"/>
                      </a:srgbClr>
                    </a:solidFill>
                  </a:tcPr>
                </a:tc>
              </a:tr>
              <a:tr h="49397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2A65AC">
                        <a:alpha val="85000"/>
                      </a:srgbClr>
                    </a:solidFill>
                  </a:tcPr>
                </a:tc>
              </a:tr>
              <a:tr h="49397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2A65AC">
                        <a:alpha val="85000"/>
                      </a:srgbClr>
                    </a:solidFill>
                  </a:tcPr>
                </a:tc>
              </a:tr>
              <a:tr h="49397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2A65AC">
                        <a:alpha val="85000"/>
                      </a:srgbClr>
                    </a:solidFill>
                  </a:tcPr>
                </a:tc>
              </a:tr>
              <a:tr h="42340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2A65AC">
                        <a:alpha val="85000"/>
                      </a:srgbClr>
                    </a:solidFill>
                  </a:tcPr>
                </a:tc>
              </a:tr>
              <a:tr h="49397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2A65AC">
                        <a:alpha val="85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7" name="Таблиця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6893572"/>
              </p:ext>
            </p:extLst>
          </p:nvPr>
        </p:nvGraphicFramePr>
        <p:xfrm>
          <a:off x="2843808" y="3501008"/>
          <a:ext cx="4795731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2859"/>
                <a:gridCol w="532859"/>
                <a:gridCol w="532859"/>
                <a:gridCol w="532859"/>
                <a:gridCol w="532859"/>
                <a:gridCol w="532859"/>
                <a:gridCol w="532859"/>
                <a:gridCol w="532859"/>
                <a:gridCol w="532859"/>
              </a:tblGrid>
              <a:tr h="432048">
                <a:tc>
                  <a:txBody>
                    <a:bodyPr/>
                    <a:lstStyle/>
                    <a:p>
                      <a:pPr algn="ctr"/>
                      <a:endParaRPr lang="ru-RU" sz="2400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</a:tr>
            </a:tbl>
          </a:graphicData>
        </a:graphic>
      </p:graphicFrame>
      <p:graphicFrame>
        <p:nvGraphicFramePr>
          <p:cNvPr id="28" name="Таблиця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21683"/>
              </p:ext>
            </p:extLst>
          </p:nvPr>
        </p:nvGraphicFramePr>
        <p:xfrm>
          <a:off x="179512" y="6093296"/>
          <a:ext cx="3197154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2859"/>
                <a:gridCol w="532859"/>
                <a:gridCol w="532859"/>
                <a:gridCol w="532859"/>
                <a:gridCol w="532859"/>
                <a:gridCol w="532859"/>
              </a:tblGrid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7</a:t>
                      </a:r>
                      <a:endParaRPr lang="ru-RU" sz="2400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</a:tr>
            </a:tbl>
          </a:graphicData>
        </a:graphic>
      </p:graphicFrame>
      <p:pic>
        <p:nvPicPr>
          <p:cNvPr id="29" name="Рисунок 2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116632"/>
            <a:ext cx="2514600" cy="2514600"/>
          </a:xfrm>
          <a:prstGeom prst="rect">
            <a:avLst/>
          </a:prstGeom>
        </p:spPr>
      </p:pic>
      <p:graphicFrame>
        <p:nvGraphicFramePr>
          <p:cNvPr id="31" name="Таблиця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1600225"/>
              </p:ext>
            </p:extLst>
          </p:nvPr>
        </p:nvGraphicFramePr>
        <p:xfrm>
          <a:off x="179514" y="6093296"/>
          <a:ext cx="3240360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0060"/>
                <a:gridCol w="540060"/>
                <a:gridCol w="540060"/>
                <a:gridCol w="540060"/>
                <a:gridCol w="540060"/>
                <a:gridCol w="540060"/>
              </a:tblGrid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У</a:t>
                      </a:r>
                      <a:endParaRPr lang="ru-RU" sz="2400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Л</a:t>
                      </a:r>
                      <a:endParaRPr lang="ru-RU" sz="2400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И</a:t>
                      </a:r>
                      <a:endParaRPr lang="ru-RU" sz="2400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Т</a:t>
                      </a:r>
                      <a:endParaRPr lang="ru-RU" sz="2400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К</a:t>
                      </a:r>
                      <a:endParaRPr lang="ru-RU" sz="2400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А</a:t>
                      </a:r>
                      <a:endParaRPr lang="ru-RU" sz="2400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</a:tr>
            </a:tbl>
          </a:graphicData>
        </a:graphic>
      </p:graphicFrame>
      <p:pic>
        <p:nvPicPr>
          <p:cNvPr id="32" name="Рисунок 3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9538" y="476672"/>
            <a:ext cx="2047875" cy="1990725"/>
          </a:xfrm>
          <a:prstGeom prst="rect">
            <a:avLst/>
          </a:prstGeom>
        </p:spPr>
      </p:pic>
      <p:pic>
        <p:nvPicPr>
          <p:cNvPr id="34" name="Рисунок 3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6195" y="148878"/>
            <a:ext cx="1945374" cy="2482354"/>
          </a:xfrm>
          <a:prstGeom prst="rect">
            <a:avLst/>
          </a:prstGeom>
        </p:spPr>
      </p:pic>
      <p:graphicFrame>
        <p:nvGraphicFramePr>
          <p:cNvPr id="17" name="Таблиця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3389175"/>
              </p:ext>
            </p:extLst>
          </p:nvPr>
        </p:nvGraphicFramePr>
        <p:xfrm>
          <a:off x="755576" y="2506066"/>
          <a:ext cx="3168352" cy="4908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2061"/>
                <a:gridCol w="456051"/>
                <a:gridCol w="576064"/>
                <a:gridCol w="504056"/>
                <a:gridCol w="504056"/>
                <a:gridCol w="576064"/>
              </a:tblGrid>
              <a:tr h="490885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С</a:t>
                      </a:r>
                      <a:endParaRPr lang="ru-RU" sz="2400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Т</a:t>
                      </a:r>
                      <a:endParaRPr lang="ru-RU" sz="2400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Р</a:t>
                      </a:r>
                      <a:endParaRPr lang="ru-RU" sz="2400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Е</a:t>
                      </a:r>
                      <a:endParaRPr lang="ru-RU" sz="2400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М</a:t>
                      </a:r>
                      <a:endParaRPr lang="ru-RU" sz="2400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Я</a:t>
                      </a:r>
                      <a:endParaRPr lang="ru-RU" sz="2400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</a:tr>
            </a:tbl>
          </a:graphicData>
        </a:graphic>
      </p:graphicFrame>
      <p:pic>
        <p:nvPicPr>
          <p:cNvPr id="2" name="Рисунок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4920" y="209401"/>
            <a:ext cx="2035364" cy="2525266"/>
          </a:xfrm>
          <a:prstGeom prst="rect">
            <a:avLst/>
          </a:prstGeom>
        </p:spPr>
      </p:pic>
      <p:graphicFrame>
        <p:nvGraphicFramePr>
          <p:cNvPr id="33" name="Таблиця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2438001"/>
              </p:ext>
            </p:extLst>
          </p:nvPr>
        </p:nvGraphicFramePr>
        <p:xfrm>
          <a:off x="179512" y="131325"/>
          <a:ext cx="5328590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2859"/>
                <a:gridCol w="532859"/>
                <a:gridCol w="532859"/>
                <a:gridCol w="532859"/>
                <a:gridCol w="532859"/>
                <a:gridCol w="532859"/>
                <a:gridCol w="532859"/>
                <a:gridCol w="532859"/>
                <a:gridCol w="532859"/>
                <a:gridCol w="532859"/>
              </a:tblGrid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Б</a:t>
                      </a:r>
                      <a:endParaRPr lang="ru-RU" sz="2400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А</a:t>
                      </a:r>
                      <a:endParaRPr lang="ru-RU" sz="2400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Р</a:t>
                      </a:r>
                      <a:endParaRPr lang="ru-RU" sz="2400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А</a:t>
                      </a:r>
                      <a:endParaRPr lang="ru-RU" sz="2400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Б</a:t>
                      </a:r>
                      <a:endParaRPr lang="ru-RU" sz="2400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А</a:t>
                      </a:r>
                      <a:endParaRPr lang="ru-RU" sz="2400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Н</a:t>
                      </a:r>
                      <a:endParaRPr lang="ru-RU" sz="2400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Н</a:t>
                      </a:r>
                      <a:endParaRPr lang="ru-RU" sz="2400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А</a:t>
                      </a:r>
                      <a:endParaRPr lang="ru-RU" sz="2400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Я</a:t>
                      </a:r>
                      <a:endParaRPr lang="ru-RU" sz="2400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</a:tr>
            </a:tbl>
          </a:graphicData>
        </a:graphic>
      </p:graphicFrame>
      <p:graphicFrame>
        <p:nvGraphicFramePr>
          <p:cNvPr id="21" name="Таблиця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544851"/>
              </p:ext>
            </p:extLst>
          </p:nvPr>
        </p:nvGraphicFramePr>
        <p:xfrm>
          <a:off x="1259632" y="116632"/>
          <a:ext cx="504056" cy="44577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56"/>
              </a:tblGrid>
              <a:tr h="532509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bg1"/>
                          </a:solidFill>
                          <a:effectLst/>
                        </a:rPr>
                        <a:t>Р</a:t>
                      </a:r>
                      <a:endParaRPr lang="ru-RU" sz="2400" b="1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2A65AC">
                        <a:alpha val="85000"/>
                      </a:srgbClr>
                    </a:solidFill>
                  </a:tcPr>
                </a:tc>
              </a:tr>
              <a:tr h="4956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bg1"/>
                          </a:solidFill>
                          <a:effectLst/>
                        </a:rPr>
                        <a:t>Е</a:t>
                      </a:r>
                      <a:endParaRPr lang="ru-RU" sz="2400" b="1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2A65AC">
                        <a:alpha val="85000"/>
                      </a:srgbClr>
                    </a:solidFill>
                  </a:tcPr>
                </a:tc>
              </a:tr>
              <a:tr h="4956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bg1"/>
                          </a:solidFill>
                          <a:effectLst/>
                        </a:rPr>
                        <a:t>Ц</a:t>
                      </a:r>
                      <a:endParaRPr lang="ru-RU" sz="2400" b="1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2A65AC">
                        <a:alpha val="85000"/>
                      </a:srgbClr>
                    </a:solidFill>
                  </a:tcPr>
                </a:tc>
              </a:tr>
              <a:tr h="4956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bg1"/>
                          </a:solidFill>
                          <a:effectLst/>
                        </a:rPr>
                        <a:t>Е</a:t>
                      </a:r>
                      <a:endParaRPr lang="ru-RU" sz="2400" b="1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2A65AC">
                        <a:alpha val="85000"/>
                      </a:srgbClr>
                    </a:solidFill>
                  </a:tcPr>
                </a:tc>
              </a:tr>
              <a:tr h="428843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bg1"/>
                          </a:solidFill>
                          <a:effectLst/>
                        </a:rPr>
                        <a:t>П</a:t>
                      </a:r>
                      <a:endParaRPr lang="ru-RU" sz="2400" b="1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2A65AC">
                        <a:alpha val="85000"/>
                      </a:srgbClr>
                    </a:solidFill>
                  </a:tcPr>
                </a:tc>
              </a:tr>
              <a:tr h="400298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bg1"/>
                          </a:solidFill>
                          <a:effectLst/>
                        </a:rPr>
                        <a:t>Т</a:t>
                      </a:r>
                      <a:endParaRPr lang="ru-RU" sz="2400" b="1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2A65AC">
                        <a:alpha val="85000"/>
                      </a:srgbClr>
                    </a:solidFill>
                  </a:tcPr>
                </a:tc>
              </a:tr>
              <a:tr h="460593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bg1"/>
                          </a:solidFill>
                          <a:effectLst/>
                        </a:rPr>
                        <a:t>О</a:t>
                      </a:r>
                      <a:endParaRPr lang="ru-RU" sz="2400" b="1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2A65AC">
                        <a:alpha val="85000"/>
                      </a:srgbClr>
                    </a:solidFill>
                  </a:tcPr>
                </a:tc>
              </a:tr>
              <a:tr h="4956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bg1"/>
                          </a:solidFill>
                          <a:effectLst/>
                        </a:rPr>
                        <a:t>Р</a:t>
                      </a:r>
                      <a:endParaRPr lang="ru-RU" sz="2400" b="1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2A65AC">
                        <a:alpha val="85000"/>
                      </a:srgbClr>
                    </a:solidFill>
                  </a:tcPr>
                </a:tc>
              </a:tr>
              <a:tr h="567648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bg1"/>
                          </a:solidFill>
                          <a:effectLst/>
                        </a:rPr>
                        <a:t>Ы</a:t>
                      </a:r>
                      <a:endParaRPr lang="ru-RU" sz="2400" b="1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2A65AC">
                        <a:alpha val="85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6" name="Таблиця 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1061389"/>
              </p:ext>
            </p:extLst>
          </p:nvPr>
        </p:nvGraphicFramePr>
        <p:xfrm>
          <a:off x="2843808" y="2454436"/>
          <a:ext cx="576064" cy="40709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4"/>
              </a:tblGrid>
              <a:tr h="516244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М</a:t>
                      </a:r>
                      <a:endParaRPr lang="ru-RU" sz="2400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2A65AC">
                        <a:alpha val="85000"/>
                      </a:srgbClr>
                    </a:solidFill>
                  </a:tcPr>
                </a:tc>
              </a:tr>
              <a:tr h="516244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Е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2A65AC">
                        <a:alpha val="85000"/>
                      </a:srgbClr>
                    </a:solidFill>
                  </a:tcPr>
                </a:tc>
              </a:tr>
              <a:tr h="516244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М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2A65AC">
                        <a:alpha val="85000"/>
                      </a:srgbClr>
                    </a:solidFill>
                  </a:tcPr>
                </a:tc>
              </a:tr>
              <a:tr h="516244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Б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2A65AC">
                        <a:alpha val="85000"/>
                      </a:srgbClr>
                    </a:solidFill>
                  </a:tcPr>
                </a:tc>
              </a:tr>
              <a:tr h="516244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Р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2A65AC">
                        <a:alpha val="85000"/>
                      </a:srgbClr>
                    </a:solidFill>
                  </a:tcPr>
                </a:tc>
              </a:tr>
              <a:tr h="516244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А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2A65AC">
                        <a:alpha val="85000"/>
                      </a:srgbClr>
                    </a:solidFill>
                  </a:tcPr>
                </a:tc>
              </a:tr>
              <a:tr h="516244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Н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2A65AC">
                        <a:alpha val="85000"/>
                      </a:srgbClr>
                    </a:solidFill>
                  </a:tcPr>
                </a:tc>
              </a:tr>
              <a:tr h="444239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А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2A65AC">
                        <a:alpha val="85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7" name="Таблиця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2505660"/>
              </p:ext>
            </p:extLst>
          </p:nvPr>
        </p:nvGraphicFramePr>
        <p:xfrm>
          <a:off x="2843808" y="1963341"/>
          <a:ext cx="435376" cy="5040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5376"/>
              </a:tblGrid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5</a:t>
                      </a:r>
                      <a:endParaRPr lang="ru-RU" sz="2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noFill/>
                  </a:tcPr>
                </a:tc>
              </a:tr>
            </a:tbl>
          </a:graphicData>
        </a:graphic>
      </p:graphicFrame>
      <p:graphicFrame>
        <p:nvGraphicFramePr>
          <p:cNvPr id="39" name="Таблиця 3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9061062"/>
              </p:ext>
            </p:extLst>
          </p:nvPr>
        </p:nvGraphicFramePr>
        <p:xfrm>
          <a:off x="2339752" y="3501008"/>
          <a:ext cx="435376" cy="5040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5376"/>
              </a:tblGrid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6</a:t>
                      </a:r>
                      <a:endParaRPr lang="ru-RU" sz="2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noFill/>
                  </a:tcPr>
                </a:tc>
              </a:tr>
            </a:tbl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5765" b="93049"/>
          <a:stretch/>
        </p:blipFill>
        <p:spPr>
          <a:xfrm>
            <a:off x="6654461" y="4532139"/>
            <a:ext cx="2274462" cy="1944216"/>
          </a:xfrm>
          <a:prstGeom prst="rect">
            <a:avLst/>
          </a:prstGeom>
        </p:spPr>
      </p:pic>
      <p:graphicFrame>
        <p:nvGraphicFramePr>
          <p:cNvPr id="40" name="Таблиця 3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4180265"/>
              </p:ext>
            </p:extLst>
          </p:nvPr>
        </p:nvGraphicFramePr>
        <p:xfrm>
          <a:off x="2833151" y="3501008"/>
          <a:ext cx="4795731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2859"/>
                <a:gridCol w="532859"/>
                <a:gridCol w="532859"/>
                <a:gridCol w="532859"/>
                <a:gridCol w="532859"/>
                <a:gridCol w="532859"/>
                <a:gridCol w="532859"/>
                <a:gridCol w="532859"/>
                <a:gridCol w="532859"/>
              </a:tblGrid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М</a:t>
                      </a:r>
                      <a:endParaRPr lang="ru-RU" sz="2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О</a:t>
                      </a:r>
                      <a:endParaRPr lang="ru-RU" sz="2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Л</a:t>
                      </a:r>
                      <a:endParaRPr lang="ru-RU" sz="2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О</a:t>
                      </a:r>
                      <a:endParaRPr lang="ru-RU" sz="2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Т</a:t>
                      </a:r>
                      <a:endParaRPr lang="ru-RU" sz="2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О</a:t>
                      </a:r>
                      <a:endParaRPr lang="ru-RU" sz="2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Ч</a:t>
                      </a:r>
                      <a:endParaRPr lang="ru-RU" sz="2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Е</a:t>
                      </a:r>
                      <a:endParaRPr lang="ru-RU" sz="2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К</a:t>
                      </a:r>
                      <a:endParaRPr lang="ru-RU" sz="2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</a:tr>
            </a:tbl>
          </a:graphicData>
        </a:graphic>
      </p:graphicFrame>
      <p:graphicFrame>
        <p:nvGraphicFramePr>
          <p:cNvPr id="41" name="Таблиця 4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767940"/>
              </p:ext>
            </p:extLst>
          </p:nvPr>
        </p:nvGraphicFramePr>
        <p:xfrm>
          <a:off x="6656195" y="2996952"/>
          <a:ext cx="508093" cy="20162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8093"/>
              </a:tblGrid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С</a:t>
                      </a:r>
                      <a:endParaRPr lang="ru-RU" sz="2400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2A65AC">
                        <a:alpha val="85000"/>
                      </a:srgbClr>
                    </a:solidFill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Е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2A65AC">
                        <a:alpha val="85000"/>
                      </a:srgbClr>
                    </a:solidFill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Р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2A65AC">
                        <a:alpha val="85000"/>
                      </a:srgbClr>
                    </a:solidFill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А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2A65AC">
                        <a:alpha val="85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2" name="Таблиця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3116819"/>
              </p:ext>
            </p:extLst>
          </p:nvPr>
        </p:nvGraphicFramePr>
        <p:xfrm>
          <a:off x="4427984" y="1944221"/>
          <a:ext cx="504056" cy="49029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56"/>
              </a:tblGrid>
              <a:tr h="493973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Н</a:t>
                      </a:r>
                      <a:endParaRPr lang="ru-RU" sz="2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2A65AC">
                        <a:alpha val="85000"/>
                      </a:srgbClr>
                    </a:solidFill>
                  </a:tcPr>
                </a:tc>
              </a:tr>
              <a:tr h="493973">
                <a:tc>
                  <a:txBody>
                    <a:bodyPr/>
                    <a:lstStyle/>
                    <a:p>
                      <a:pPr algn="ctr"/>
                      <a:r>
                        <a:rPr lang="ru-RU" sz="2400" b="1" smtClean="0">
                          <a:solidFill>
                            <a:schemeClr val="bg1"/>
                          </a:solidFill>
                        </a:rPr>
                        <a:t>А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2A65AC">
                        <a:alpha val="85000"/>
                      </a:srgbClr>
                    </a:solidFill>
                  </a:tcPr>
                </a:tc>
              </a:tr>
              <a:tr h="493973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К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2A65AC">
                        <a:alpha val="85000"/>
                      </a:srgbClr>
                    </a:solidFill>
                  </a:tcPr>
                </a:tc>
              </a:tr>
              <a:tr h="493973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О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2A65AC">
                        <a:alpha val="85000"/>
                      </a:srgbClr>
                    </a:solidFill>
                  </a:tcPr>
                </a:tc>
              </a:tr>
              <a:tr h="493973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В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2A65AC">
                        <a:alpha val="85000"/>
                      </a:srgbClr>
                    </a:solidFill>
                  </a:tcPr>
                </a:tc>
              </a:tr>
              <a:tr h="493973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А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2A65AC">
                        <a:alpha val="85000"/>
                      </a:srgbClr>
                    </a:solidFill>
                  </a:tcPr>
                </a:tc>
              </a:tr>
              <a:tr h="493973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Л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2A65AC">
                        <a:alpha val="85000"/>
                      </a:srgbClr>
                    </a:solidFill>
                  </a:tcPr>
                </a:tc>
              </a:tr>
              <a:tr h="493973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Ь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2A65AC">
                        <a:alpha val="85000"/>
                      </a:srgbClr>
                    </a:solidFill>
                  </a:tcPr>
                </a:tc>
              </a:tr>
              <a:tr h="423405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Н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2A65AC">
                        <a:alpha val="85000"/>
                      </a:srgbClr>
                    </a:solidFill>
                  </a:tcPr>
                </a:tc>
              </a:tr>
              <a:tr h="493973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Я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2A65AC">
                        <a:alpha val="85000"/>
                      </a:srgbClr>
                    </a:solidFill>
                  </a:tcPr>
                </a:tc>
              </a:tr>
            </a:tbl>
          </a:graphicData>
        </a:graphic>
      </p:graphicFrame>
      <p:pic>
        <p:nvPicPr>
          <p:cNvPr id="7" name="Рисунок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48878"/>
            <a:ext cx="3645024" cy="324002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1059" y="183906"/>
            <a:ext cx="5724525" cy="3057525"/>
          </a:xfrm>
          <a:prstGeom prst="rect">
            <a:avLst/>
          </a:prstGeom>
          <a:ln>
            <a:solidFill>
              <a:schemeClr val="accent1">
                <a:shade val="95000"/>
                <a:satMod val="105000"/>
              </a:schemeClr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4735" y="722151"/>
            <a:ext cx="2616843" cy="209347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0506" y="519054"/>
            <a:ext cx="5151340" cy="2228533"/>
          </a:xfrm>
          <a:prstGeom prst="rect">
            <a:avLst/>
          </a:prstGeom>
          <a:ln>
            <a:solidFill>
              <a:schemeClr val="accent1">
                <a:shade val="95000"/>
                <a:satMod val="10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752412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00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" fill="hold">
                      <p:stCondLst>
                        <p:cond delay="0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229600" cy="418058"/>
          </a:xfrm>
        </p:spPr>
        <p:txBody>
          <a:bodyPr>
            <a:noAutofit/>
          </a:bodyPr>
          <a:lstStyle/>
          <a:p>
            <a:r>
              <a:rPr lang="ru-RU" sz="3200" dirty="0" smtClean="0"/>
              <a:t>Использованные ресурсы</a:t>
            </a:r>
            <a:endParaRPr lang="ru-RU" sz="3200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95536" y="1196752"/>
            <a:ext cx="8229600" cy="5217443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/>
              <a:t>Улитка - </a:t>
            </a:r>
            <a:r>
              <a:rPr lang="en-US" dirty="0" smtClean="0">
                <a:hlinkClick r:id="rId2"/>
              </a:rPr>
              <a:t>http://mamaschool.ru/stixi/stixi-pro-ulitku</a:t>
            </a:r>
            <a:endParaRPr lang="ru-RU" dirty="0" smtClean="0"/>
          </a:p>
          <a:p>
            <a:r>
              <a:rPr lang="ru-RU" dirty="0" smtClean="0"/>
              <a:t>Ухо - </a:t>
            </a:r>
            <a:r>
              <a:rPr lang="en-US" dirty="0" smtClean="0">
                <a:hlinkClick r:id="rId3"/>
              </a:rPr>
              <a:t>http://photobank.3vx.ru/29183-chelovecheskoe_uho_doktor_otolaringolog_audio_ear_candy_otkryitki_s_zazzle_.html</a:t>
            </a:r>
            <a:endParaRPr lang="ru-RU" dirty="0" smtClean="0"/>
          </a:p>
          <a:p>
            <a:r>
              <a:rPr lang="ru-RU" dirty="0" smtClean="0"/>
              <a:t>Барабан - </a:t>
            </a:r>
            <a:r>
              <a:rPr lang="en-US" dirty="0" smtClean="0">
                <a:hlinkClick r:id="rId4"/>
              </a:rPr>
              <a:t>http://zhurnal.lib.ru/s/sorenkowa_g/a-33.shtml</a:t>
            </a:r>
            <a:endParaRPr lang="ru-RU" dirty="0" smtClean="0"/>
          </a:p>
          <a:p>
            <a:r>
              <a:rPr lang="ru-RU" dirty="0" smtClean="0"/>
              <a:t>Наковальня - </a:t>
            </a:r>
            <a:r>
              <a:rPr lang="en-US" dirty="0" smtClean="0">
                <a:hlinkClick r:id="rId5"/>
              </a:rPr>
              <a:t>http://ridgidshop.ru/tiski/nakovalni</a:t>
            </a:r>
            <a:endParaRPr lang="ru-RU" dirty="0" smtClean="0"/>
          </a:p>
          <a:p>
            <a:r>
              <a:rPr lang="ru-RU" dirty="0" smtClean="0"/>
              <a:t>Сера - </a:t>
            </a:r>
            <a:r>
              <a:rPr lang="en-US" dirty="0" smtClean="0">
                <a:hlinkClick r:id="rId6"/>
              </a:rPr>
              <a:t>http://edazdorov.ru/pitatelnii-veshestva/mineral/613-sera-poleznie-svoystva.html</a:t>
            </a:r>
            <a:endParaRPr lang="ru-RU" dirty="0" smtClean="0"/>
          </a:p>
          <a:p>
            <a:r>
              <a:rPr lang="ru-RU" dirty="0" smtClean="0"/>
              <a:t>Буква К - </a:t>
            </a:r>
            <a:r>
              <a:rPr lang="en-US" dirty="0" smtClean="0">
                <a:hlinkClick r:id="rId7"/>
              </a:rPr>
              <a:t>http://znayka1.ru/news/igryi-s-bukvami-2</a:t>
            </a:r>
            <a:endParaRPr lang="ru-RU" dirty="0" smtClean="0"/>
          </a:p>
          <a:p>
            <a:r>
              <a:rPr lang="ru-RU" dirty="0" smtClean="0"/>
              <a:t>Буква Ч - </a:t>
            </a:r>
            <a:r>
              <a:rPr lang="en-US" dirty="0" smtClean="0">
                <a:hlinkClick r:id="rId8"/>
              </a:rPr>
              <a:t>http://www.stihi.ru/2013/02/25/6634</a:t>
            </a:r>
            <a:endParaRPr lang="ru-RU" dirty="0" smtClean="0"/>
          </a:p>
          <a:p>
            <a:r>
              <a:rPr lang="ru-RU" dirty="0" smtClean="0"/>
              <a:t>Молоток - </a:t>
            </a:r>
            <a:r>
              <a:rPr lang="en-US" dirty="0" smtClean="0">
                <a:hlinkClick r:id="rId9"/>
              </a:rPr>
              <a:t>http://900igr.net/kartinki/tsvet-i-forma/Zvuki-tuk.files/018-Molotok-stuchit-TUK-TUK.html</a:t>
            </a:r>
            <a:endParaRPr lang="ru-RU" dirty="0" smtClean="0"/>
          </a:p>
          <a:p>
            <a:r>
              <a:rPr lang="ru-RU" dirty="0" smtClean="0"/>
              <a:t>Телефонная трубка - </a:t>
            </a:r>
            <a:r>
              <a:rPr lang="en-US" dirty="0" smtClean="0">
                <a:hlinkClick r:id="rId10"/>
              </a:rPr>
              <a:t>http://lenagold.ru/fon/clipart/t/telf.html</a:t>
            </a:r>
            <a:endParaRPr lang="ru-RU" dirty="0" smtClean="0"/>
          </a:p>
          <a:p>
            <a:r>
              <a:rPr lang="ru-RU" dirty="0" smtClean="0"/>
              <a:t>Горы - </a:t>
            </a:r>
            <a:r>
              <a:rPr lang="en-US" dirty="0" smtClean="0">
                <a:hlinkClick r:id="rId11"/>
              </a:rPr>
              <a:t>http://900igr.net/kartinki/geografija/Uralskie-gory/002-Uralskie-gory.html</a:t>
            </a:r>
            <a:endParaRPr lang="ru-RU" dirty="0" smtClean="0"/>
          </a:p>
          <a:p>
            <a:r>
              <a:rPr lang="ru-RU" dirty="0" smtClean="0"/>
              <a:t>Стремя - </a:t>
            </a:r>
            <a:r>
              <a:rPr lang="en-US" dirty="0" smtClean="0">
                <a:hlinkClick r:id="rId12"/>
              </a:rPr>
              <a:t>http://www.prokoni.ru/forum/viewtopic.php?f=8&amp;t=143004</a:t>
            </a:r>
            <a:endParaRPr lang="ru-RU" dirty="0" smtClean="0"/>
          </a:p>
          <a:p>
            <a:r>
              <a:rPr lang="ru-RU" dirty="0" smtClean="0"/>
              <a:t>Буква Я - </a:t>
            </a:r>
            <a:r>
              <a:rPr lang="en-US" dirty="0" smtClean="0">
                <a:hlinkClick r:id="rId13"/>
              </a:rPr>
              <a:t>http://detskiychas.ru/school/rodnoye_slovo/rasskazi_pro_bukvu_ya</a:t>
            </a:r>
            <a:endParaRPr lang="ru-RU" dirty="0" smtClean="0"/>
          </a:p>
          <a:p>
            <a:r>
              <a:rPr lang="ru-RU" dirty="0" smtClean="0"/>
              <a:t>Буква Е - </a:t>
            </a:r>
            <a:r>
              <a:rPr lang="en-US" dirty="0" smtClean="0">
                <a:hlinkClick r:id="rId14"/>
              </a:rPr>
              <a:t>http://readik.ru/str1_10_1_3.php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5080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</TotalTime>
  <Words>165</Words>
  <Application>Microsoft Office PowerPoint</Application>
  <PresentationFormat>Екран (4:3)</PresentationFormat>
  <Paragraphs>96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3</vt:i4>
      </vt:variant>
    </vt:vector>
  </HeadingPairs>
  <TitlesOfParts>
    <vt:vector size="4" baseType="lpstr">
      <vt:lpstr>Тема Office</vt:lpstr>
      <vt:lpstr>Кроссворд  по теме</vt:lpstr>
      <vt:lpstr>Презентація PowerPoint</vt:lpstr>
      <vt:lpstr>Использованные ресурсы</vt:lpstr>
    </vt:vector>
  </TitlesOfParts>
  <Company>CtrlSoft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olya</dc:creator>
  <cp:lastModifiedBy>olya</cp:lastModifiedBy>
  <cp:revision>18</cp:revision>
  <dcterms:created xsi:type="dcterms:W3CDTF">2015-01-02T07:22:26Z</dcterms:created>
  <dcterms:modified xsi:type="dcterms:W3CDTF">2015-01-02T11:17:45Z</dcterms:modified>
</cp:coreProperties>
</file>